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6" Type="http://schemas.openxmlformats.org/officeDocument/2006/relationships/customXml" Target="../customXml/item3.xml"/><Relationship Id="rId21" Type="http://schemas.openxmlformats.org/officeDocument/2006/relationships/font" Target="fonts/OpenSans-bold.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5" Type="http://schemas.openxmlformats.org/officeDocument/2006/relationships/customXml" Target="../customXml/item2.xml"/><Relationship Id="rId20" Type="http://schemas.openxmlformats.org/officeDocument/2006/relationships/font" Target="fonts/OpenSans-regular.fntdata"/><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24" Type="http://schemas.openxmlformats.org/officeDocument/2006/relationships/customXml" Target="../customXml/item1.xml"/><Relationship Id="rId23" Type="http://schemas.openxmlformats.org/officeDocument/2006/relationships/font" Target="fonts/OpenSans-boldItalic.fntdata"/><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font" Target="fonts/OpenSans-italic.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AFeBG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ve-land.c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yrasis.org/about/Pages/Code-of-Conduct.aspx" TargetMode="External"/><Relationship Id="rId3" Type="http://schemas.openxmlformats.org/officeDocument/2006/relationships/hyperlink" Target="https://www.lyrasis.org/about/Pages/Code-of-Conduct.aspx"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earch.lyrasis.org/handle/20.500.12669/97"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Welcome.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Tech Support. Need Help? Send us a message in the "Questions for Host and Panelists" chat box.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Translation. A Spanish translator is available. Choose Spanish from the menu below your Zoom menu.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Sound. Your microphone is muted. you may hear silence until the session starts. Use the chat box for questions or comments or unmute.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Slides. You will receive a handout of the slides and a link to the recording after this event.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Captioning. Live captions for this event are available by clicking on the CC Live Transcript option in the Zoom menu.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58" name="Google Shape;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7f732c4f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rgbClr val="FFFFFF"/>
                </a:highlight>
                <a:latin typeface="Calibri"/>
                <a:ea typeface="Calibri"/>
                <a:cs typeface="Calibri"/>
                <a:sym typeface="Calibri"/>
              </a:rPr>
              <a:t>Today, I feel the two biggest challenges to open source software in the our ecosystem of </a:t>
            </a:r>
            <a:r>
              <a:rPr lang="en-US" sz="1200">
                <a:solidFill>
                  <a:schemeClr val="dk1"/>
                </a:solidFill>
                <a:highlight>
                  <a:srgbClr val="F6F6F6"/>
                </a:highlight>
                <a:latin typeface="Calibri"/>
                <a:ea typeface="Calibri"/>
                <a:cs typeface="Calibri"/>
                <a:sym typeface="Calibri"/>
              </a:rPr>
              <a:t>academic, research, and public libraries, galleries, archives, and museums</a:t>
            </a:r>
            <a:r>
              <a:rPr lang="en-US" sz="1200">
                <a:solidFill>
                  <a:schemeClr val="dk1"/>
                </a:solidFill>
                <a:highlight>
                  <a:srgbClr val="FFFFFF"/>
                </a:highlight>
                <a:latin typeface="Calibri"/>
                <a:ea typeface="Calibri"/>
                <a:cs typeface="Calibri"/>
                <a:sym typeface="Calibri"/>
              </a:rPr>
              <a:t> involve </a:t>
            </a:r>
            <a:r>
              <a:rPr b="1" lang="en-US" sz="1200">
                <a:solidFill>
                  <a:schemeClr val="dk1"/>
                </a:solidFill>
                <a:highlight>
                  <a:srgbClr val="FFFFFF"/>
                </a:highlight>
                <a:latin typeface="Calibri"/>
                <a:ea typeface="Calibri"/>
                <a:cs typeface="Calibri"/>
                <a:sym typeface="Calibri"/>
              </a:rPr>
              <a:t>SCALE</a:t>
            </a:r>
            <a:r>
              <a:rPr lang="en-US" sz="1200">
                <a:solidFill>
                  <a:schemeClr val="dk1"/>
                </a:solidFill>
                <a:highlight>
                  <a:srgbClr val="FFFFFF"/>
                </a:highlight>
                <a:latin typeface="Calibri"/>
                <a:ea typeface="Calibri"/>
                <a:cs typeface="Calibri"/>
                <a:sym typeface="Calibri"/>
              </a:rPr>
              <a:t>: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AutoNum type="arabicPeriod"/>
            </a:pPr>
            <a:r>
              <a:rPr lang="en-US" sz="1200">
                <a:solidFill>
                  <a:schemeClr val="dk1"/>
                </a:solidFill>
                <a:highlight>
                  <a:srgbClr val="FFFFFF"/>
                </a:highlight>
                <a:latin typeface="Calibri"/>
                <a:ea typeface="Calibri"/>
                <a:cs typeface="Calibri"/>
                <a:sym typeface="Calibri"/>
              </a:rPr>
              <a:t>Getting OSS implementation support available to small institutions and organizations that don't have technical staff and servers.  </a:t>
            </a:r>
            <a:endParaRPr sz="1200">
              <a:solidFill>
                <a:schemeClr val="dk1"/>
              </a:solidFill>
              <a:highlight>
                <a:srgbClr val="FFFFFF"/>
              </a:highlight>
              <a:latin typeface="Calibri"/>
              <a:ea typeface="Calibri"/>
              <a:cs typeface="Calibri"/>
              <a:sym typeface="Calibri"/>
            </a:endParaRPr>
          </a:p>
          <a:p>
            <a:pPr indent="-304800" lvl="0" marL="1143000" rtl="0" algn="l">
              <a:lnSpc>
                <a:spcPct val="115000"/>
              </a:lnSpc>
              <a:spcBef>
                <a:spcPts val="0"/>
              </a:spcBef>
              <a:spcAft>
                <a:spcPts val="0"/>
              </a:spcAft>
              <a:buClr>
                <a:schemeClr val="dk1"/>
              </a:buClr>
              <a:buSzPts val="1200"/>
              <a:buFont typeface="Calibri"/>
              <a:buAutoNum type="alphaLcPeriod"/>
            </a:pPr>
            <a:r>
              <a:rPr lang="en-US" sz="1200">
                <a:solidFill>
                  <a:schemeClr val="dk1"/>
                </a:solidFill>
                <a:highlight>
                  <a:srgbClr val="FFFFFF"/>
                </a:highlight>
                <a:latin typeface="Calibri"/>
                <a:ea typeface="Calibri"/>
                <a:cs typeface="Calibri"/>
                <a:sym typeface="Calibri"/>
              </a:rPr>
              <a:t>Our recently published research shows “The biggest barrier to OSS adoption […] is the lack of technical expertise within an institution. Staff time and knowledge is fundamental for successful adoption, and many institutions do not have the funding available for the crucial human resources needed to support OSS.” OSS community support differs significantly from the support offered by proprietary software vendors.  </a:t>
            </a:r>
            <a:endParaRPr sz="1200">
              <a:solidFill>
                <a:schemeClr val="dk1"/>
              </a:solidFill>
              <a:highlight>
                <a:srgbClr val="FFFFFF"/>
              </a:highlight>
              <a:latin typeface="Calibri"/>
              <a:ea typeface="Calibri"/>
              <a:cs typeface="Calibri"/>
              <a:sym typeface="Calibri"/>
            </a:endParaRPr>
          </a:p>
          <a:p>
            <a:pPr indent="-304800" lvl="0" marL="1143000" rtl="0" algn="l">
              <a:lnSpc>
                <a:spcPct val="115000"/>
              </a:lnSpc>
              <a:spcBef>
                <a:spcPts val="0"/>
              </a:spcBef>
              <a:spcAft>
                <a:spcPts val="0"/>
              </a:spcAft>
              <a:buClr>
                <a:schemeClr val="dk1"/>
              </a:buClr>
              <a:buSzPts val="1200"/>
              <a:buFont typeface="Calibri"/>
              <a:buAutoNum type="alphaLcPeriod" startAt="2"/>
            </a:pPr>
            <a:r>
              <a:rPr lang="en-US" sz="1200">
                <a:solidFill>
                  <a:schemeClr val="dk1"/>
                </a:solidFill>
                <a:highlight>
                  <a:srgbClr val="FFFFFF"/>
                </a:highlight>
                <a:latin typeface="Calibri"/>
                <a:ea typeface="Calibri"/>
                <a:cs typeface="Calibri"/>
                <a:sym typeface="Calibri"/>
              </a:rPr>
              <a:t>The provision of hosted open source software solutions and networks of open source software services providers are working to remove barriers to implementing open source software. But there’s more to do to make OSS an option for users in all resource ranges. This is a scale and inclusion issue, in my opinion.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18" name="Google Shape;118;gf7f732c4f6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7f732c4f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685800" rtl="0" algn="l">
              <a:lnSpc>
                <a:spcPct val="115000"/>
              </a:lnSpc>
              <a:spcBef>
                <a:spcPts val="0"/>
              </a:spcBef>
              <a:spcAft>
                <a:spcPts val="0"/>
              </a:spcAft>
              <a:buClr>
                <a:schemeClr val="dk1"/>
              </a:buClr>
              <a:buSzPts val="1200"/>
              <a:buFont typeface="Calibri"/>
              <a:buAutoNum type="arabicPeriod" startAt="2"/>
            </a:pPr>
            <a:r>
              <a:rPr lang="en-US" sz="1200">
                <a:solidFill>
                  <a:schemeClr val="dk1"/>
                </a:solidFill>
                <a:highlight>
                  <a:srgbClr val="FFFFFF"/>
                </a:highlight>
                <a:latin typeface="Calibri"/>
                <a:ea typeface="Calibri"/>
                <a:cs typeface="Calibri"/>
                <a:sym typeface="Calibri"/>
              </a:rPr>
              <a:t>Many of you know that membership models are the dominant paradigm in revenue sourcing for OSS in our small </a:t>
            </a:r>
            <a:r>
              <a:rPr lang="en-US" sz="1200">
                <a:solidFill>
                  <a:schemeClr val="dk1"/>
                </a:solidFill>
                <a:highlight>
                  <a:srgbClr val="FFFFFF"/>
                </a:highlight>
                <a:latin typeface="Calibri"/>
                <a:ea typeface="Calibri"/>
                <a:cs typeface="Calibri"/>
                <a:sym typeface="Calibri"/>
              </a:rPr>
              <a:t>corner</a:t>
            </a:r>
            <a:r>
              <a:rPr lang="en-US" sz="1200">
                <a:solidFill>
                  <a:schemeClr val="dk1"/>
                </a:solidFill>
                <a:highlight>
                  <a:srgbClr val="FFFFFF"/>
                </a:highlight>
                <a:latin typeface="Calibri"/>
                <a:ea typeface="Calibri"/>
                <a:cs typeface="Calibri"/>
                <a:sym typeface="Calibri"/>
              </a:rPr>
              <a:t> of what has become an enormous ecosystem. These funding models, in a lot of cases, are under pressure, and in some cases can’t scale further.  </a:t>
            </a:r>
            <a:endParaRPr sz="1200">
              <a:solidFill>
                <a:schemeClr val="dk1"/>
              </a:solidFill>
              <a:highlight>
                <a:srgbClr val="FFFFFF"/>
              </a:highlight>
              <a:latin typeface="Calibri"/>
              <a:ea typeface="Calibri"/>
              <a:cs typeface="Calibri"/>
              <a:sym typeface="Calibri"/>
            </a:endParaRPr>
          </a:p>
          <a:p>
            <a:pPr indent="-304800" lvl="0" marL="1143000" rtl="0" algn="l">
              <a:lnSpc>
                <a:spcPct val="115000"/>
              </a:lnSpc>
              <a:spcBef>
                <a:spcPts val="0"/>
              </a:spcBef>
              <a:spcAft>
                <a:spcPts val="0"/>
              </a:spcAft>
              <a:buClr>
                <a:schemeClr val="dk1"/>
              </a:buClr>
              <a:buSzPts val="1200"/>
              <a:buFont typeface="Calibri"/>
              <a:buAutoNum type="alphaLcPeriod"/>
            </a:pPr>
            <a:r>
              <a:rPr lang="en-US" sz="1200">
                <a:solidFill>
                  <a:schemeClr val="dk1"/>
                </a:solidFill>
                <a:highlight>
                  <a:srgbClr val="FFFFFF"/>
                </a:highlight>
                <a:latin typeface="Calibri"/>
                <a:ea typeface="Calibri"/>
                <a:cs typeface="Calibri"/>
                <a:sym typeface="Calibri"/>
              </a:rPr>
              <a:t>For example, our recently published research shows “Less than half of respondents, financially contribute to OSS. “ </a:t>
            </a:r>
            <a:endParaRPr sz="1200">
              <a:solidFill>
                <a:schemeClr val="dk1"/>
              </a:solidFill>
              <a:highlight>
                <a:srgbClr val="FFFFFF"/>
              </a:highlight>
              <a:latin typeface="Calibri"/>
              <a:ea typeface="Calibri"/>
              <a:cs typeface="Calibri"/>
              <a:sym typeface="Calibri"/>
            </a:endParaRPr>
          </a:p>
          <a:p>
            <a:pPr indent="-304800" lvl="0" marL="1143000" rtl="0" algn="l">
              <a:lnSpc>
                <a:spcPct val="115000"/>
              </a:lnSpc>
              <a:spcBef>
                <a:spcPts val="0"/>
              </a:spcBef>
              <a:spcAft>
                <a:spcPts val="0"/>
              </a:spcAft>
              <a:buClr>
                <a:schemeClr val="dk1"/>
              </a:buClr>
              <a:buSzPts val="1200"/>
              <a:buFont typeface="Calibri"/>
              <a:buAutoNum type="alphaLcPeriod" startAt="2"/>
            </a:pPr>
            <a:r>
              <a:rPr lang="en-US" sz="1200">
                <a:solidFill>
                  <a:schemeClr val="dk1"/>
                </a:solidFill>
                <a:highlight>
                  <a:srgbClr val="FFFFFF"/>
                </a:highlight>
                <a:latin typeface="Calibri"/>
                <a:ea typeface="Calibri"/>
                <a:cs typeface="Calibri"/>
                <a:sym typeface="Calibri"/>
              </a:rPr>
              <a:t>In part, this is due to the very nature of OSS, since source code is freely available without making a financial contribution.  </a:t>
            </a:r>
            <a:endParaRPr sz="1200">
              <a:solidFill>
                <a:schemeClr val="dk1"/>
              </a:solidFill>
              <a:highlight>
                <a:srgbClr val="FFFFFF"/>
              </a:highlight>
              <a:latin typeface="Calibri"/>
              <a:ea typeface="Calibri"/>
              <a:cs typeface="Calibri"/>
              <a:sym typeface="Calibri"/>
            </a:endParaRPr>
          </a:p>
          <a:p>
            <a:pPr indent="-304800" lvl="0" marL="1143000" rtl="0" algn="l">
              <a:lnSpc>
                <a:spcPct val="115000"/>
              </a:lnSpc>
              <a:spcBef>
                <a:spcPts val="0"/>
              </a:spcBef>
              <a:spcAft>
                <a:spcPts val="0"/>
              </a:spcAft>
              <a:buClr>
                <a:schemeClr val="dk1"/>
              </a:buClr>
              <a:buSzPts val="1200"/>
              <a:buFont typeface="Calibri"/>
              <a:buAutoNum type="alphaLcPeriod" startAt="3"/>
            </a:pPr>
            <a:r>
              <a:rPr lang="en-US" sz="1200">
                <a:solidFill>
                  <a:schemeClr val="dk1"/>
                </a:solidFill>
                <a:highlight>
                  <a:srgbClr val="FFFFFF"/>
                </a:highlight>
                <a:latin typeface="Calibri"/>
                <a:ea typeface="Calibri"/>
                <a:cs typeface="Calibri"/>
                <a:sym typeface="Calibri"/>
              </a:rPr>
              <a:t>I also feel it’s due in part to an increase in oss products available in the market – and the market not scaling to accommodate the emergence of new products. The budgets that membership dues come from, like operations budget,  collections budget, IT, general library budgets or </a:t>
            </a:r>
            <a:r>
              <a:rPr lang="en-US" sz="1200">
                <a:solidFill>
                  <a:schemeClr val="dk1"/>
                </a:solidFill>
                <a:highlight>
                  <a:srgbClr val="FFFFFF"/>
                </a:highlight>
                <a:latin typeface="Calibri"/>
                <a:ea typeface="Calibri"/>
                <a:cs typeface="Calibri"/>
                <a:sym typeface="Calibri"/>
              </a:rPr>
              <a:t>institutional</a:t>
            </a:r>
            <a:r>
              <a:rPr lang="en-US" sz="1200">
                <a:solidFill>
                  <a:schemeClr val="dk1"/>
                </a:solidFill>
                <a:highlight>
                  <a:srgbClr val="FFFFFF"/>
                </a:highlight>
                <a:latin typeface="Calibri"/>
                <a:ea typeface="Calibri"/>
                <a:cs typeface="Calibri"/>
                <a:sym typeface="Calibri"/>
              </a:rPr>
              <a:t> OSS fund allocations are not growing larger year over year, but are distributed differently based on product </a:t>
            </a:r>
            <a:r>
              <a:rPr lang="en-US" sz="1200">
                <a:solidFill>
                  <a:schemeClr val="dk1"/>
                </a:solidFill>
                <a:highlight>
                  <a:srgbClr val="FFFFFF"/>
                </a:highlight>
                <a:latin typeface="Calibri"/>
                <a:ea typeface="Calibri"/>
                <a:cs typeface="Calibri"/>
                <a:sym typeface="Calibri"/>
              </a:rPr>
              <a:t>usage</a:t>
            </a:r>
            <a:r>
              <a:rPr lang="en-US" sz="1200">
                <a:solidFill>
                  <a:schemeClr val="dk1"/>
                </a:solidFill>
                <a:highlight>
                  <a:srgbClr val="FFFFFF"/>
                </a:highlight>
                <a:latin typeface="Calibri"/>
                <a:ea typeface="Calibri"/>
                <a:cs typeface="Calibri"/>
                <a:sym typeface="Calibri"/>
              </a:rPr>
              <a:t> and priority.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25" name="Google Shape;125;gf7f732c4f6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7f732c4f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rgbClr val="FFFFFF"/>
                </a:highlight>
                <a:latin typeface="Calibri"/>
                <a:ea typeface="Calibri"/>
                <a:cs typeface="Calibri"/>
                <a:sym typeface="Calibri"/>
              </a:rPr>
              <a:t>If you ask me, there are increasing opportunities to combine the values-based culture of OSS with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Established business best practices like landscape analysis, </a:t>
            </a:r>
            <a:r>
              <a:rPr lang="en-US" sz="1200">
                <a:solidFill>
                  <a:srgbClr val="292934"/>
                </a:solidFill>
                <a:highlight>
                  <a:srgbClr val="FFFFFF"/>
                </a:highlight>
                <a:latin typeface="Calibri"/>
                <a:ea typeface="Calibri"/>
                <a:cs typeface="Calibri"/>
                <a:sym typeface="Calibri"/>
              </a:rPr>
              <a:t>market research and positioning, and more collaboration across communities so OSS can stop competing with one another for membership support and begin actually competing with proprietary products. </a:t>
            </a:r>
            <a:endParaRPr sz="1200">
              <a:solidFill>
                <a:srgbClr val="292934"/>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highlight>
                  <a:srgbClr val="FFFFFF"/>
                </a:highlight>
                <a:latin typeface="Calibri"/>
                <a:ea typeface="Calibri"/>
                <a:cs typeface="Calibri"/>
                <a:sym typeface="Calibri"/>
              </a:rPr>
              <a:t>In addition, inclusion best practices such as noticing who isn’t in the room or participating in the conversation and dedicating resources to removing or reducing barriers to participate will present tremendous opportunities. We can look at this through a number of lenses, such as technical, economical,  cultural, linguistic, and timezone-related. In my opinion, one of the greatest opportunities in our corner of the open source ecosystem is truly engaging with peers beyond north america in more meaningful ways than has been done to date.  </a:t>
            </a:r>
            <a:endParaRPr sz="1200">
              <a:solidFill>
                <a:srgbClr val="292934"/>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latin typeface="Calibri"/>
                <a:ea typeface="Calibri"/>
                <a:cs typeface="Calibri"/>
                <a:sym typeface="Calibri"/>
              </a:rPr>
              <a:t>The opportunities and future success of OSS in our space will depend on the evolving and intention development of tools, solutions, and best practices we as a community of developers and users can bring to the table. Said another way - we have an opportunity to review the people, process, and technology we chose to deploy going forward, not just on a product basis but on an ecosystem-basis. </a:t>
            </a:r>
            <a:endParaRPr sz="1200">
              <a:solidFill>
                <a:srgbClr val="292934"/>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32" name="Google Shape;132;gf7f732c4f6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7f732c4f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highlight>
                  <a:srgbClr val="FFFFFF"/>
                </a:highlight>
                <a:latin typeface="Calibri"/>
                <a:ea typeface="Calibri"/>
                <a:cs typeface="Calibri"/>
                <a:sym typeface="Calibri"/>
              </a:rPr>
              <a:t>These fledgling ideas may help the people on this call explores pathways to a future paradigm – an ecosystem of competitive open source software based on values, inclusivity, interoperability, partnerships, and non-profit entrepreneurship.  </a:t>
            </a:r>
            <a:endParaRPr sz="1200">
              <a:solidFill>
                <a:srgbClr val="292934"/>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highlight>
                  <a:srgbClr val="FFFFFF"/>
                </a:highlight>
                <a:latin typeface="Calibri"/>
                <a:ea typeface="Calibri"/>
                <a:cs typeface="Calibri"/>
                <a:sym typeface="Calibri"/>
              </a:rPr>
              <a:t>It’s a future I feel we can achieve, especially having looked back on the last 10 years and all that’s been accomplished. </a:t>
            </a:r>
            <a:endParaRPr sz="1200">
              <a:solidFill>
                <a:srgbClr val="292934"/>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But we’re not here to look back. We’re here to look forward.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Specifically, today’s event will explore a series of other opportunities in our space, including  </a:t>
            </a:r>
            <a:endParaRPr sz="1200">
              <a:solidFill>
                <a:schemeClr val="dk1"/>
              </a:solidFill>
              <a:highlight>
                <a:srgbClr val="FFFFFF"/>
              </a:highlight>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supporting open science,  </a:t>
            </a:r>
            <a:endParaRPr sz="1200">
              <a:solidFill>
                <a:schemeClr val="dk1"/>
              </a:solidFill>
              <a:highlight>
                <a:srgbClr val="FFFFFF"/>
              </a:highlight>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making open source more inclusive, and  </a:t>
            </a:r>
            <a:endParaRPr sz="1200">
              <a:solidFill>
                <a:schemeClr val="dk1"/>
              </a:solidFill>
              <a:highlight>
                <a:srgbClr val="FFFFFF"/>
              </a:highlight>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having Marcus Collins, our keynote speaker, talk about how leverage culture as a vehicle to influence the adoption of open source technology. </a:t>
            </a:r>
            <a:endParaRPr sz="1200">
              <a:solidFill>
                <a:schemeClr val="dk1"/>
              </a:solidFill>
              <a:highlight>
                <a:srgbClr val="FFFFFF"/>
              </a:highlight>
              <a:latin typeface="Calibri"/>
              <a:ea typeface="Calibri"/>
              <a:cs typeface="Calibri"/>
              <a:sym typeface="Calibri"/>
            </a:endParaRPr>
          </a:p>
        </p:txBody>
      </p:sp>
      <p:sp>
        <p:nvSpPr>
          <p:cNvPr id="138" name="Google Shape;138;gf7f732c4f6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7f732c4f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rgbClr val="FFFFFF"/>
                </a:highlight>
                <a:latin typeface="Calibri"/>
                <a:ea typeface="Calibri"/>
                <a:cs typeface="Calibri"/>
                <a:sym typeface="Calibri"/>
              </a:rPr>
              <a:t>As such, it’s my pleasure to introduce Dr. Marcus Collins. He’s an award-winning marketer and cultural translator with one foot in the world of practice—serving as the Head of Planning at Wieden+Kennedy New York—and one foot in the world of academia—as a marketing professor at the Ross School of Business, University of Michigan.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highlight>
                  <a:srgbClr val="FFFFFF"/>
                </a:highlight>
                <a:latin typeface="Calibri"/>
                <a:ea typeface="Calibri"/>
                <a:cs typeface="Calibri"/>
                <a:sym typeface="Calibri"/>
              </a:rPr>
              <a:t>His deep understanding of brand strategy and consumer behavior has helped him bridge the academic-practitioner gap for blue-chip brands and startups alike. He is a recipient of Advertising Age’s 40 Under 40 award and Crain’s Business’ 40 Under 40 award, and a recent inductee into the American Advertising Federation’s Advertising Hall of Achievement.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highlight>
                  <a:srgbClr val="FFFFFF"/>
                </a:highlight>
                <a:latin typeface="Calibri"/>
                <a:ea typeface="Calibri"/>
                <a:cs typeface="Calibri"/>
                <a:sym typeface="Calibri"/>
              </a:rPr>
              <a:t>Prior to his advertising tenure, Marcus began his career in music and tech with a startup he co-founded before working on iTunes + Nike sport music initiatives at Apple and running digital strategy for Beyoncé.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highlight>
                  <a:srgbClr val="FFFFFF"/>
                </a:highlight>
                <a:latin typeface="Calibri"/>
                <a:ea typeface="Calibri"/>
                <a:cs typeface="Calibri"/>
                <a:sym typeface="Calibri"/>
              </a:rPr>
              <a:t>Marcus holds a doctorate in marketing from Temple University where he studied cultural contagion and meaning-making. He received an MBA with an emphasis on strategic brand marketing from the University of Michigan, where he also earned his undergraduate degree in Material Science Engineering. He is a proud Detroit native, a devoted husband, and a loving father to Georgia and Ivy.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latin typeface="Calibri"/>
                <a:ea typeface="Calibri"/>
                <a:cs typeface="Calibri"/>
                <a:sym typeface="Calibri"/>
              </a:rPr>
              <a:t>Welcome Marcus!!!</a:t>
            </a:r>
            <a:endParaRPr sz="1200">
              <a:solidFill>
                <a:schemeClr val="dk1"/>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45" name="Google Shape;145;gf7f732c4f6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34558ef5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52" name="Google Shape;152;gf34558ef5b_2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292934"/>
                </a:solidFill>
                <a:highlight>
                  <a:schemeClr val="lt1"/>
                </a:highlight>
                <a:latin typeface="Calibri"/>
                <a:ea typeface="Calibri"/>
                <a:cs typeface="Calibri"/>
                <a:sym typeface="Calibri"/>
              </a:rPr>
              <a:t>Hello and welcome.  </a:t>
            </a:r>
            <a:endParaRPr sz="1200">
              <a:solidFill>
                <a:srgbClr val="292934"/>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a:solidFill>
                  <a:srgbClr val="292934"/>
                </a:solidFill>
              </a:rPr>
              <a:t>I’m putting a l</a:t>
            </a:r>
            <a:r>
              <a:rPr lang="en-US">
                <a:solidFill>
                  <a:srgbClr val="292934"/>
                </a:solidFill>
              </a:rPr>
              <a:t>ink to my slides in the chat: </a:t>
            </a:r>
            <a:r>
              <a:rPr lang="en-US" u="sng">
                <a:solidFill>
                  <a:schemeClr val="hlink"/>
                </a:solidFill>
                <a:hlinkClick r:id="rId2"/>
              </a:rPr>
              <a:t>https://bit.ly/3AFeBGw</a:t>
            </a:r>
            <a:r>
              <a:rPr lang="en-US">
                <a:solidFill>
                  <a:srgbClr val="292934"/>
                </a:solidFill>
              </a:rPr>
              <a:t>. This is in http format for anyone using a screen reader today.    </a:t>
            </a:r>
            <a:endParaRPr>
              <a:solidFill>
                <a:srgbClr val="292934"/>
              </a:solidFill>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34558ef5b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latin typeface="Calibri"/>
                <a:ea typeface="Calibri"/>
                <a:cs typeface="Calibri"/>
                <a:sym typeface="Calibri"/>
              </a:rPr>
              <a:t>I’m Erin Tripp, Director of Research and Innovation at LYRASIS and I’m delighted to be your host today. My pronouns are she/her/hers.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70" name="Google Shape;70;gf34558ef5b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ee854449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highlight>
                  <a:srgbClr val="FFFFFF"/>
                </a:highlight>
                <a:latin typeface="Calibri"/>
                <a:ea typeface="Calibri"/>
                <a:cs typeface="Calibri"/>
                <a:sym typeface="Calibri"/>
              </a:rPr>
              <a:t>I’m joining you from an area known as Moncton, New Brunswick, Canada which is the unceded traditional lands of the Mi’kmaq people and part of the Wabanaki Confederacy.</a:t>
            </a:r>
            <a:endParaRPr sz="1200">
              <a:solidFill>
                <a:srgbClr val="292934"/>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I want to acknowledge that the speakers and staff from the organizations involved in this event are joining us from the traditional territories of many Indigenous peoples.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US" sz="1200">
                <a:solidFill>
                  <a:schemeClr val="dk1"/>
                </a:solidFill>
                <a:highlight>
                  <a:srgbClr val="FFFFFF"/>
                </a:highlight>
                <a:latin typeface="Calibri"/>
                <a:ea typeface="Calibri"/>
                <a:cs typeface="Calibri"/>
                <a:sym typeface="Calibri"/>
              </a:rPr>
              <a:t>I invite participants to add your own land acknowledgements into the chat. If you’d like to find the traditional lands you occupy, visit </a:t>
            </a:r>
            <a:r>
              <a:rPr lang="en-US" sz="1200" u="sng">
                <a:solidFill>
                  <a:srgbClr val="0563C1"/>
                </a:solidFill>
                <a:highlight>
                  <a:srgbClr val="FFFFFF"/>
                </a:highlight>
                <a:latin typeface="Calibri"/>
                <a:ea typeface="Calibri"/>
                <a:cs typeface="Calibri"/>
                <a:sym typeface="Calibri"/>
                <a:hlinkClick r:id="rId2">
                  <a:extLst>
                    <a:ext uri="{A12FA001-AC4F-418D-AE19-62706E023703}">
                      <ahyp:hlinkClr val="tx"/>
                    </a:ext>
                  </a:extLst>
                </a:hlinkClick>
              </a:rPr>
              <a:t>https://native-land.ca/.</a:t>
            </a:r>
            <a:r>
              <a:rPr lang="en-US" sz="1200">
                <a:solidFill>
                  <a:schemeClr val="dk1"/>
                </a:solidFill>
                <a:highlight>
                  <a:srgbClr val="FFFFFF"/>
                </a:highlight>
                <a:latin typeface="Calibri"/>
                <a:ea typeface="Calibri"/>
                <a:cs typeface="Calibri"/>
                <a:sym typeface="Calibri"/>
              </a:rPr>
              <a:t>   </a:t>
            </a:r>
            <a:endParaRPr sz="1200">
              <a:solidFill>
                <a:srgbClr val="292934"/>
              </a:solidFill>
              <a:highlight>
                <a:srgbClr val="FFFFFF"/>
              </a:highlight>
              <a:latin typeface="Calibri"/>
              <a:ea typeface="Calibri"/>
              <a:cs typeface="Calibri"/>
              <a:sym typeface="Calibri"/>
            </a:endParaRPr>
          </a:p>
        </p:txBody>
      </p:sp>
      <p:sp>
        <p:nvSpPr>
          <p:cNvPr id="77" name="Google Shape;77;g9ee854449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7f732c4f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292934"/>
              </a:buClr>
              <a:buSzPts val="1100"/>
              <a:buFont typeface="Arial"/>
              <a:buNone/>
            </a:pPr>
            <a:r>
              <a:rPr lang="en-US" sz="1200">
                <a:solidFill>
                  <a:srgbClr val="292934"/>
                </a:solidFill>
                <a:latin typeface="Calibri"/>
                <a:ea typeface="Calibri"/>
                <a:cs typeface="Calibri"/>
                <a:sym typeface="Calibri"/>
              </a:rPr>
              <a:t>I have a few housekeeping items before we get started with our wonderful speakers. </a:t>
            </a:r>
            <a:endParaRPr sz="1200">
              <a:solidFill>
                <a:srgbClr val="292934"/>
              </a:solidFill>
              <a:latin typeface="Calibri"/>
              <a:ea typeface="Calibri"/>
              <a:cs typeface="Calibri"/>
              <a:sym typeface="Calibri"/>
            </a:endParaRPr>
          </a:p>
          <a:p>
            <a:pPr indent="0" lvl="0" marL="0" rtl="0" algn="l">
              <a:lnSpc>
                <a:spcPct val="115000"/>
              </a:lnSpc>
              <a:spcBef>
                <a:spcPts val="0"/>
              </a:spcBef>
              <a:spcAft>
                <a:spcPts val="0"/>
              </a:spcAft>
              <a:buClr>
                <a:srgbClr val="292934"/>
              </a:buClr>
              <a:buSzPts val="1100"/>
              <a:buFont typeface="Arial"/>
              <a:buNone/>
            </a:pPr>
            <a:r>
              <a:t/>
            </a:r>
            <a:endParaRPr sz="1200">
              <a:solidFill>
                <a:srgbClr val="292934"/>
              </a:solidFill>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latin typeface="Calibri"/>
                <a:ea typeface="Calibri"/>
                <a:cs typeface="Calibri"/>
                <a:sym typeface="Calibri"/>
              </a:rPr>
              <a:t>Our technical support is being provided by Jonathan Robinson a.k.a “Jonathan Tech Support” and also by Shania Belcon a.k.a “Shania Tech Support”  today. You can reach out to them with your questions by selecting “</a:t>
            </a:r>
            <a:r>
              <a:rPr lang="en-US" sz="1200">
                <a:solidFill>
                  <a:schemeClr val="dk1"/>
                </a:solidFill>
                <a:latin typeface="Calibri"/>
                <a:ea typeface="Calibri"/>
                <a:cs typeface="Calibri"/>
                <a:sym typeface="Calibri"/>
              </a:rPr>
              <a:t>Questions for Host and Panelists” </a:t>
            </a:r>
            <a:r>
              <a:rPr lang="en-US" sz="1200">
                <a:solidFill>
                  <a:srgbClr val="292934"/>
                </a:solidFill>
                <a:latin typeface="Calibri"/>
                <a:ea typeface="Calibri"/>
                <a:cs typeface="Calibri"/>
                <a:sym typeface="Calibri"/>
              </a:rPr>
              <a:t>in the chat. Thank you, Jonathan and Shania! </a:t>
            </a:r>
            <a:endParaRPr sz="1200">
              <a:solidFill>
                <a:srgbClr val="292934"/>
              </a:solidFill>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latin typeface="Calibri"/>
                <a:ea typeface="Calibri"/>
                <a:cs typeface="Calibri"/>
                <a:sym typeface="Calibri"/>
              </a:rPr>
              <a:t>Being on or off camera is up to you. We would love to see your faces, especially in the break out rooms later but completely understand if you need to have the camera off. A fun tip I learned is how to “hide self view” which is proven to reduce Zoom fatigue. Find your view and click on the three dots in the top right hand corner. Select “Hide self view” from the options. </a:t>
            </a:r>
            <a:endParaRPr sz="1200">
              <a:solidFill>
                <a:srgbClr val="292934"/>
              </a:solidFill>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latin typeface="Calibri"/>
                <a:ea typeface="Calibri"/>
                <a:cs typeface="Calibri"/>
                <a:sym typeface="Calibri"/>
              </a:rPr>
              <a:t>Everyone is muted by default. </a:t>
            </a:r>
            <a:endParaRPr sz="1200">
              <a:solidFill>
                <a:srgbClr val="292934"/>
              </a:solidFill>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latin typeface="Calibri"/>
                <a:ea typeface="Calibri"/>
                <a:cs typeface="Calibri"/>
                <a:sym typeface="Calibri"/>
              </a:rPr>
              <a:t>The session will be recorded. Transcripts, slides, and summary notes will be shared after today.  </a:t>
            </a:r>
            <a:endParaRPr sz="1200">
              <a:solidFill>
                <a:srgbClr val="292934"/>
              </a:solidFill>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chemeClr val="dk1"/>
                </a:solidFill>
                <a:highlight>
                  <a:srgbClr val="FFFFFF"/>
                </a:highlight>
                <a:latin typeface="Calibri"/>
                <a:ea typeface="Calibri"/>
                <a:cs typeface="Calibri"/>
                <a:sym typeface="Calibri"/>
              </a:rPr>
              <a:t>This event is live captioned and also translated LIVE into Spanish. </a:t>
            </a:r>
            <a:endParaRPr sz="1200">
              <a:solidFill>
                <a:schemeClr val="dk1"/>
              </a:solidFill>
              <a:highlight>
                <a:srgbClr val="FFFFFF"/>
              </a:highlight>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US" sz="1200">
                <a:solidFill>
                  <a:srgbClr val="292934"/>
                </a:solidFill>
                <a:latin typeface="Calibri"/>
                <a:ea typeface="Calibri"/>
                <a:cs typeface="Calibri"/>
                <a:sym typeface="Calibri"/>
              </a:rPr>
              <a:t>Live captions for this event are available by clicking on the CC Live Transcript option in the Zoom menu. </a:t>
            </a:r>
            <a:endParaRPr sz="1200">
              <a:solidFill>
                <a:srgbClr val="292934"/>
              </a:solidFill>
              <a:latin typeface="Calibri"/>
              <a:ea typeface="Calibri"/>
              <a:cs typeface="Calibri"/>
              <a:sym typeface="Calibri"/>
            </a:endParaRPr>
          </a:p>
          <a:p>
            <a:pPr indent="-304800" lvl="1" marL="914400" rtl="0" algn="l">
              <a:lnSpc>
                <a:spcPct val="115000"/>
              </a:lnSpc>
              <a:spcBef>
                <a:spcPts val="0"/>
              </a:spcBef>
              <a:spcAft>
                <a:spcPts val="0"/>
              </a:spcAft>
              <a:buClr>
                <a:srgbClr val="292934"/>
              </a:buClr>
              <a:buSzPts val="1200"/>
              <a:buFont typeface="Calibri"/>
              <a:buChar char="○"/>
            </a:pPr>
            <a:r>
              <a:rPr lang="en-US" sz="1200">
                <a:solidFill>
                  <a:srgbClr val="292934"/>
                </a:solidFill>
                <a:latin typeface="Calibri"/>
                <a:ea typeface="Calibri"/>
                <a:cs typeface="Calibri"/>
                <a:sym typeface="Calibri"/>
              </a:rPr>
              <a:t>Spanish language narration is available by selecting Spanish from the language menu below your Zoom menu.</a:t>
            </a:r>
            <a:endParaRPr sz="1200">
              <a:solidFill>
                <a:srgbClr val="29293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84" name="Google Shape;84;gf7f732c4f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ee85444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We will send out an evaluation survey to request feedback on content/format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We have a </a:t>
            </a:r>
            <a:r>
              <a:rPr lang="en-US" sz="1200" u="sng">
                <a:solidFill>
                  <a:srgbClr val="0563C1"/>
                </a:solidFill>
                <a:highlight>
                  <a:srgbClr val="FFFFFF"/>
                </a:highlight>
                <a:latin typeface="Calibri"/>
                <a:ea typeface="Calibri"/>
                <a:cs typeface="Calibri"/>
                <a:sym typeface="Calibri"/>
                <a:hlinkClick r:id="rId2">
                  <a:extLst>
                    <a:ext uri="{A12FA001-AC4F-418D-AE19-62706E023703}">
                      <ahyp:hlinkClr val="tx"/>
                    </a:ext>
                  </a:extLst>
                </a:hlinkClick>
              </a:rPr>
              <a:t>Code of Conduct</a:t>
            </a:r>
            <a:r>
              <a:rPr lang="en-US" sz="1200">
                <a:solidFill>
                  <a:schemeClr val="dk1"/>
                </a:solidFill>
                <a:highlight>
                  <a:srgbClr val="FFFFFF"/>
                </a:highlight>
                <a:latin typeface="Calibri"/>
                <a:ea typeface="Calibri"/>
                <a:cs typeface="Calibri"/>
                <a:sym typeface="Calibri"/>
              </a:rPr>
              <a:t> &lt; </a:t>
            </a:r>
            <a:r>
              <a:rPr lang="en-US" sz="1200" u="sng">
                <a:solidFill>
                  <a:srgbClr val="0563C1"/>
                </a:solidFill>
                <a:highlight>
                  <a:srgbClr val="FFFFFF"/>
                </a:highlight>
                <a:latin typeface="Calibri"/>
                <a:ea typeface="Calibri"/>
                <a:cs typeface="Calibri"/>
                <a:sym typeface="Calibri"/>
                <a:hlinkClick r:id="rId3">
                  <a:extLst>
                    <a:ext uri="{A12FA001-AC4F-418D-AE19-62706E023703}">
                      <ahyp:hlinkClr val="tx"/>
                    </a:ext>
                  </a:extLst>
                </a:hlinkClick>
              </a:rPr>
              <a:t>https://www.lyrasis.org/about/Pages/Code-of-Conduct.aspx</a:t>
            </a:r>
            <a:r>
              <a:rPr lang="en-US" sz="1200">
                <a:solidFill>
                  <a:schemeClr val="dk1"/>
                </a:solidFill>
                <a:highlight>
                  <a:srgbClr val="FFFFFF"/>
                </a:highlight>
                <a:latin typeface="Calibri"/>
                <a:ea typeface="Calibri"/>
                <a:cs typeface="Calibri"/>
                <a:sym typeface="Calibri"/>
              </a:rPr>
              <a:t>&gt; that applies to all LYRASIS events. The jist of it is that we be considerate to one another and when we disagree, we do so respectfully. I pasted a link to the Code in the chat. Violations to the code can be reported to: </a:t>
            </a:r>
            <a:r>
              <a:rPr lang="en-US" sz="1200" u="sng">
                <a:solidFill>
                  <a:srgbClr val="0563C1"/>
                </a:solidFill>
                <a:highlight>
                  <a:srgbClr val="FFFFFF"/>
                </a:highlight>
                <a:latin typeface="Calibri"/>
                <a:ea typeface="Calibri"/>
                <a:cs typeface="Calibri"/>
                <a:sym typeface="Calibri"/>
              </a:rPr>
              <a:t>conduct@lyrasis.org.</a:t>
            </a:r>
            <a:r>
              <a:rPr lang="en-US" sz="1200">
                <a:solidFill>
                  <a:schemeClr val="dk1"/>
                </a:solidFill>
                <a:highlight>
                  <a:srgbClr val="FFFFFF"/>
                </a:highlight>
                <a:latin typeface="Calibri"/>
                <a:ea typeface="Calibri"/>
                <a:cs typeface="Calibri"/>
                <a:sym typeface="Calibri"/>
              </a:rPr>
              <a:t>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We know we are competing for your attention. You inbox, children and pets may try to call you away. If possible, stay with us. You won’t regret it. </a:t>
            </a:r>
            <a:endParaRPr sz="1200">
              <a:latin typeface="Calibri"/>
              <a:ea typeface="Calibri"/>
              <a:cs typeface="Calibri"/>
              <a:sym typeface="Calibri"/>
            </a:endParaRPr>
          </a:p>
        </p:txBody>
      </p:sp>
      <p:sp>
        <p:nvSpPr>
          <p:cNvPr id="91" name="Google Shape;91;g9ee85444b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7f732c4f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highlight>
                  <a:srgbClr val="FFFFFF"/>
                </a:highlight>
                <a:latin typeface="Calibri"/>
                <a:ea typeface="Calibri"/>
                <a:cs typeface="Calibri"/>
                <a:sym typeface="Calibri"/>
              </a:rPr>
              <a:t>To break the ice, I’d like to welcome everyone to put in the chat what their superpower is. </a:t>
            </a:r>
            <a:endParaRPr>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Mine is calculating the difference between time zones. I work with colleagues and peers all over the world and schedule a lot of meetings, so my time zone math power is fierce.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So, what’s your superpower?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Someone told me recently theirs was finding great parking spots. Another person told me theirs was being able to make a great supper with almost nothing in the fridge.   Another person told me their super power was keeping secrets. It was both hilarious and super creepy, LOL. </a:t>
            </a:r>
            <a:endParaRPr sz="1200">
              <a:solidFill>
                <a:schemeClr val="dk1"/>
              </a:solidFill>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Clr>
                <a:srgbClr val="292934"/>
              </a:buClr>
              <a:buSzPts val="1200"/>
              <a:buFont typeface="Calibri"/>
              <a:buChar char="●"/>
            </a:pPr>
            <a:r>
              <a:rPr lang="en-US" sz="1200">
                <a:solidFill>
                  <a:srgbClr val="292934"/>
                </a:solidFill>
                <a:highlight>
                  <a:srgbClr val="FFFFFF"/>
                </a:highlight>
                <a:latin typeface="Calibri"/>
                <a:ea typeface="Calibri"/>
                <a:cs typeface="Calibri"/>
                <a:sym typeface="Calibri"/>
              </a:rPr>
              <a:t>So, what’s your superpower? </a:t>
            </a:r>
            <a:endParaRPr sz="1200">
              <a:solidFill>
                <a:schemeClr val="dk1"/>
              </a:solidFill>
              <a:highlight>
                <a:srgbClr val="FFFFFF"/>
              </a:highlight>
              <a:latin typeface="Calibri"/>
              <a:ea typeface="Calibri"/>
              <a:cs typeface="Calibri"/>
              <a:sym typeface="Calibri"/>
            </a:endParaRPr>
          </a:p>
        </p:txBody>
      </p:sp>
      <p:sp>
        <p:nvSpPr>
          <p:cNvPr id="98" name="Google Shape;98;gf7f732c4f6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7f732c4f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2F5496"/>
                </a:solidFill>
                <a:highlight>
                  <a:srgbClr val="FFFFFF"/>
                </a:highlight>
                <a:latin typeface="Calibri"/>
                <a:ea typeface="Calibri"/>
                <a:cs typeface="Calibri"/>
                <a:sym typeface="Calibri"/>
              </a:rPr>
              <a:t>Introduce the Theme  </a:t>
            </a:r>
            <a:endParaRPr sz="1200">
              <a:solidFill>
                <a:srgbClr val="2F5496"/>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Our Forum theme is Challenges and Opportunities in Open Source Software.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It originated from our Forum last year where members and special guests – just like yourselves from </a:t>
            </a:r>
            <a:r>
              <a:rPr lang="en-US" sz="1200">
                <a:solidFill>
                  <a:schemeClr val="dk1"/>
                </a:solidFill>
                <a:highlight>
                  <a:srgbClr val="F6F6F6"/>
                </a:highlight>
                <a:latin typeface="Calibri"/>
                <a:ea typeface="Calibri"/>
                <a:cs typeface="Calibri"/>
                <a:sym typeface="Calibri"/>
              </a:rPr>
              <a:t>academic, scientific, cultural, technology, and research communities</a:t>
            </a:r>
            <a:r>
              <a:rPr lang="en-US" sz="1200">
                <a:solidFill>
                  <a:schemeClr val="dk1"/>
                </a:solidFill>
                <a:highlight>
                  <a:srgbClr val="FFFFFF"/>
                </a:highlight>
                <a:latin typeface="Calibri"/>
                <a:ea typeface="Calibri"/>
                <a:cs typeface="Calibri"/>
                <a:sym typeface="Calibri"/>
              </a:rPr>
              <a:t> - voted to select our annual research topic.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We conducted focus groups to design a survey and </a:t>
            </a:r>
            <a:r>
              <a:rPr lang="en-US" sz="1200">
                <a:solidFill>
                  <a:schemeClr val="dk1"/>
                </a:solidFill>
                <a:highlight>
                  <a:srgbClr val="FFFFFF"/>
                </a:highlight>
                <a:latin typeface="Calibri"/>
                <a:ea typeface="Calibri"/>
                <a:cs typeface="Calibri"/>
                <a:sym typeface="Calibri"/>
              </a:rPr>
              <a:t>distributed</a:t>
            </a:r>
            <a:r>
              <a:rPr lang="en-US" sz="1200">
                <a:solidFill>
                  <a:schemeClr val="dk1"/>
                </a:solidFill>
                <a:highlight>
                  <a:srgbClr val="FFFFFF"/>
                </a:highlight>
                <a:latin typeface="Calibri"/>
                <a:ea typeface="Calibri"/>
                <a:cs typeface="Calibri"/>
                <a:sym typeface="Calibri"/>
              </a:rPr>
              <a:t> it to our members in an effort to explore how institutions in our ecosystem interact with and support OSS programs.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It resulted in a research report LYRASIS published in August called “L</a:t>
            </a:r>
            <a:r>
              <a:rPr b="1" lang="en-US" sz="1200">
                <a:solidFill>
                  <a:schemeClr val="dk1"/>
                </a:solidFill>
                <a:highlight>
                  <a:srgbClr val="FFFFFF"/>
                </a:highlight>
                <a:latin typeface="Calibri"/>
                <a:ea typeface="Calibri"/>
                <a:cs typeface="Calibri"/>
                <a:sym typeface="Calibri"/>
              </a:rPr>
              <a:t>YRASIS 2021 Open Source Software Report: Understanding the Landscape of Open Source Software Support in American Libraries</a:t>
            </a:r>
            <a:r>
              <a:rPr lang="en-US" sz="1200">
                <a:solidFill>
                  <a:schemeClr val="dk1"/>
                </a:solidFill>
                <a:highlight>
                  <a:srgbClr val="FFFFFF"/>
                </a:highlight>
                <a:latin typeface="Calibri"/>
                <a:ea typeface="Calibri"/>
                <a:cs typeface="Calibri"/>
                <a:sym typeface="Calibri"/>
              </a:rPr>
              <a:t>” authored by Hannah Rosen and Jill Grogg </a:t>
            </a:r>
            <a:endParaRPr sz="1200">
              <a:solidFill>
                <a:schemeClr val="dk1"/>
              </a:solidFill>
              <a:highlight>
                <a:srgbClr val="FFFFFF"/>
              </a:highlight>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US" sz="1200">
                <a:solidFill>
                  <a:schemeClr val="dk1"/>
                </a:solidFill>
                <a:highlight>
                  <a:srgbClr val="FFFFFF"/>
                </a:highlight>
                <a:latin typeface="Calibri"/>
                <a:ea typeface="Calibri"/>
                <a:cs typeface="Calibri"/>
                <a:sym typeface="Calibri"/>
              </a:rPr>
              <a:t>(paste &lt; </a:t>
            </a:r>
            <a:r>
              <a:rPr lang="en-US" sz="1200" u="sng">
                <a:solidFill>
                  <a:srgbClr val="0563C1"/>
                </a:solidFill>
                <a:highlight>
                  <a:srgbClr val="FFFFFF"/>
                </a:highlight>
                <a:latin typeface="Calibri"/>
                <a:ea typeface="Calibri"/>
                <a:cs typeface="Calibri"/>
                <a:sym typeface="Calibri"/>
                <a:hlinkClick r:id="rId2">
                  <a:extLst>
                    <a:ext uri="{A12FA001-AC4F-418D-AE19-62706E023703}">
                      <ahyp:hlinkClr val="tx"/>
                    </a:ext>
                  </a:extLst>
                </a:hlinkClick>
              </a:rPr>
              <a:t>https://research.lyrasis.org/handle/20.500.12669/97</a:t>
            </a:r>
            <a:r>
              <a:rPr lang="en-US" sz="1200">
                <a:solidFill>
                  <a:schemeClr val="dk1"/>
                </a:solidFill>
                <a:highlight>
                  <a:srgbClr val="FFFFFF"/>
                </a:highlight>
                <a:latin typeface="Calibri"/>
                <a:ea typeface="Calibri"/>
                <a:cs typeface="Calibri"/>
                <a:sym typeface="Calibri"/>
              </a:rPr>
              <a:t> &gt; into chat)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That report delved into funding and supporting OSS, justifying OSS, and evaluating OSS in our </a:t>
            </a:r>
            <a:r>
              <a:rPr lang="en-US" sz="1200">
                <a:solidFill>
                  <a:schemeClr val="dk1"/>
                </a:solidFill>
                <a:highlight>
                  <a:srgbClr val="FFFFFF"/>
                </a:highlight>
                <a:latin typeface="Calibri"/>
                <a:ea typeface="Calibri"/>
                <a:cs typeface="Calibri"/>
                <a:sym typeface="Calibri"/>
              </a:rPr>
              <a:t>corner of the OSS ecosystem based on responses from a majority of American academic libraries.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We wanted to delve further into the topic by making Challenges and Opportunities in Open Source Software the theme of this year’s Forum.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04" name="Google Shape;104;gf7f732c4f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7f732c4f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2F5496"/>
                </a:solidFill>
                <a:highlight>
                  <a:srgbClr val="FFFFFF"/>
                </a:highlight>
              </a:rPr>
              <a:t>My </a:t>
            </a:r>
            <a:r>
              <a:rPr lang="en-US" sz="1200">
                <a:solidFill>
                  <a:srgbClr val="2F5496"/>
                </a:solidFill>
                <a:highlight>
                  <a:srgbClr val="FFFFFF"/>
                </a:highlight>
              </a:rPr>
              <a:t>background</a:t>
            </a:r>
            <a:r>
              <a:rPr lang="en-US" sz="1200">
                <a:solidFill>
                  <a:srgbClr val="2F5496"/>
                </a:solidFill>
                <a:highlight>
                  <a:srgbClr val="FFFFFF"/>
                </a:highlight>
              </a:rPr>
              <a:t> </a:t>
            </a:r>
            <a:endParaRPr sz="1200">
              <a:solidFill>
                <a:srgbClr val="2F5496"/>
              </a:solidFill>
              <a:highlight>
                <a:srgbClr val="FFFFFF"/>
              </a:highlight>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My first foray into working with open source software was in 2011.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I was working in the Islandora digital repository community, primarily with academic libraries. At the time, Islandora was a fairly new product.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Product education, data normalization and migration, as well as new feature development were part of everyday conversations.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The people I liaised with on these projects gained a lot of knowledge and expertise during the implementation process.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They also became close with the community of peers that were doing it at other institutions.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It lead me to believe that Open Source software was about investing in people and ideas.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By that I mean promoting skill building in the academic library community so memory institutions can sustain autonomy and control over the curation and preservation of their digital assets.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The underlying values around open source software were compelling and shared across such an intelligent group of individuals that I found myself completely enamored not just with the product I was working with but with the culture of open source software “shops”</a:t>
            </a:r>
            <a:r>
              <a:rPr lang="en-US" sz="1200">
                <a:solidFill>
                  <a:schemeClr val="dk1"/>
                </a:solidFill>
                <a:highlight>
                  <a:srgbClr val="FFFFFF"/>
                </a:highlight>
                <a:latin typeface="Open Sans"/>
                <a:ea typeface="Open Sans"/>
                <a:cs typeface="Open Sans"/>
                <a:sym typeface="Open Sans"/>
              </a:rPr>
              <a:t> </a:t>
            </a:r>
            <a:r>
              <a:rPr lang="en-US" sz="1200">
                <a:solidFill>
                  <a:schemeClr val="dk1"/>
                </a:solidFill>
                <a:highlight>
                  <a:srgbClr val="FFFFFF"/>
                </a:highlight>
                <a:latin typeface="Calibri"/>
                <a:ea typeface="Calibri"/>
                <a:cs typeface="Calibri"/>
                <a:sym typeface="Calibri"/>
              </a:rPr>
              <a:t>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Of course, over a decade you also observe things shift and change. Over the last 10 years, I began working with a wide array of open source technologies – all at incredibly different stages of technical and community maturation and serving different types of organizations – including public libraries, archives, museums, and research institutes.  </a:t>
            </a:r>
            <a:endParaRPr sz="1200">
              <a:solidFill>
                <a:schemeClr val="dk1"/>
              </a:solidFill>
              <a:highlight>
                <a:srgbClr val="FFFFFF"/>
              </a:highlight>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Calibri"/>
              <a:buChar char="●"/>
            </a:pPr>
            <a:r>
              <a:rPr lang="en-US" sz="1200">
                <a:solidFill>
                  <a:schemeClr val="dk1"/>
                </a:solidFill>
                <a:highlight>
                  <a:srgbClr val="FFFFFF"/>
                </a:highlight>
                <a:latin typeface="Calibri"/>
                <a:ea typeface="Calibri"/>
                <a:cs typeface="Calibri"/>
                <a:sym typeface="Calibri"/>
              </a:rPr>
              <a:t>I’ve witnessed the products, communities, and users all change. There are very different challenges and opportunities in open source software now than there were then.  </a:t>
            </a:r>
            <a:endParaRPr sz="1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
        <p:nvSpPr>
          <p:cNvPr id="111" name="Google Shape;111;gf7f732c4f6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Google Shape;14;p2"/>
          <p:cNvSpPr/>
          <p:nvPr/>
        </p:nvSpPr>
        <p:spPr>
          <a:xfrm>
            <a:off x="-107950" y="-114300"/>
            <a:ext cx="9356725" cy="6035675"/>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 name="Google Shape;15;p2"/>
          <p:cNvSpPr/>
          <p:nvPr/>
        </p:nvSpPr>
        <p:spPr>
          <a:xfrm>
            <a:off x="7335838" y="-114300"/>
            <a:ext cx="1277937" cy="12192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6" name="Google Shape;16;p2"/>
          <p:cNvPicPr preferRelativeResize="0"/>
          <p:nvPr/>
        </p:nvPicPr>
        <p:blipFill rotWithShape="1">
          <a:blip r:embed="rId3">
            <a:alphaModFix/>
          </a:blip>
          <a:srcRect b="0" l="0" r="0" t="0"/>
          <a:stretch/>
        </p:blipFill>
        <p:spPr>
          <a:xfrm>
            <a:off x="7761288" y="307975"/>
            <a:ext cx="439737" cy="439738"/>
          </a:xfrm>
          <a:prstGeom prst="rect">
            <a:avLst/>
          </a:prstGeom>
          <a:noFill/>
          <a:ln>
            <a:noFill/>
          </a:ln>
        </p:spPr>
      </p:pic>
      <p:cxnSp>
        <p:nvCxnSpPr>
          <p:cNvPr id="17" name="Google Shape;17;p2"/>
          <p:cNvCxnSpPr/>
          <p:nvPr/>
        </p:nvCxnSpPr>
        <p:spPr>
          <a:xfrm>
            <a:off x="685800" y="4146550"/>
            <a:ext cx="7848600" cy="1588"/>
          </a:xfrm>
          <a:prstGeom prst="straightConnector1">
            <a:avLst/>
          </a:prstGeom>
          <a:noFill/>
          <a:ln cap="flat" cmpd="sng" w="19050">
            <a:solidFill>
              <a:schemeClr val="lt1"/>
            </a:solidFill>
            <a:prstDash val="solid"/>
            <a:round/>
            <a:headEnd len="sm" w="sm" type="none"/>
            <a:tailEnd len="sm" w="sm" type="none"/>
          </a:ln>
        </p:spPr>
      </p:cxnSp>
      <p:pic>
        <p:nvPicPr>
          <p:cNvPr id="18" name="Google Shape;18;p2"/>
          <p:cNvPicPr preferRelativeResize="0"/>
          <p:nvPr/>
        </p:nvPicPr>
        <p:blipFill rotWithShape="1">
          <a:blip r:embed="rId4">
            <a:alphaModFix/>
          </a:blip>
          <a:srcRect b="0" l="0" r="0" t="0"/>
          <a:stretch/>
        </p:blipFill>
        <p:spPr>
          <a:xfrm>
            <a:off x="6886575" y="6186488"/>
            <a:ext cx="2024063" cy="385762"/>
          </a:xfrm>
          <a:prstGeom prst="rect">
            <a:avLst/>
          </a:prstGeom>
          <a:noFill/>
          <a:ln>
            <a:noFill/>
          </a:ln>
        </p:spPr>
      </p:pic>
      <p:sp>
        <p:nvSpPr>
          <p:cNvPr id="19" name="Google Shape;19;p2"/>
          <p:cNvSpPr txBox="1"/>
          <p:nvPr>
            <p:ph idx="1" type="subTitle"/>
          </p:nvPr>
        </p:nvSpPr>
        <p:spPr>
          <a:xfrm>
            <a:off x="685800" y="4367899"/>
            <a:ext cx="7848600" cy="408548"/>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300"/>
              </a:spcBef>
              <a:spcAft>
                <a:spcPts val="0"/>
              </a:spcAft>
              <a:buClr>
                <a:schemeClr val="accent1"/>
              </a:buClr>
              <a:buSzPts val="1530"/>
              <a:buFont typeface="Arial"/>
              <a:buNone/>
              <a:defRPr sz="1800">
                <a:solidFill>
                  <a:schemeClr val="lt1"/>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p:txBody>
      </p:sp>
      <p:sp>
        <p:nvSpPr>
          <p:cNvPr id="20" name="Google Shape;20;p2"/>
          <p:cNvSpPr txBox="1"/>
          <p:nvPr>
            <p:ph type="ctrTitle"/>
          </p:nvPr>
        </p:nvSpPr>
        <p:spPr>
          <a:xfrm>
            <a:off x="685800" y="1146284"/>
            <a:ext cx="7848600" cy="19272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540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idx="12" type="sldNum"/>
          </p:nvPr>
        </p:nvSpPr>
        <p:spPr>
          <a:xfrm>
            <a:off x="7835900" y="6392863"/>
            <a:ext cx="1066800" cy="330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rgbClr val="292934"/>
                </a:solidFill>
                <a:latin typeface="Arial"/>
                <a:ea typeface="Arial"/>
                <a:cs typeface="Arial"/>
                <a:sym typeface="Arial"/>
              </a:defRPr>
            </a:lvl1pPr>
            <a:lvl2pPr indent="0" lvl="1" marL="0" algn="r">
              <a:spcBef>
                <a:spcPts val="0"/>
              </a:spcBef>
              <a:buNone/>
              <a:defRPr b="1" i="0" sz="1400" u="none" cap="none" strike="noStrike">
                <a:solidFill>
                  <a:srgbClr val="292934"/>
                </a:solidFill>
                <a:latin typeface="Arial"/>
                <a:ea typeface="Arial"/>
                <a:cs typeface="Arial"/>
                <a:sym typeface="Arial"/>
              </a:defRPr>
            </a:lvl2pPr>
            <a:lvl3pPr indent="0" lvl="2" marL="0" algn="r">
              <a:spcBef>
                <a:spcPts val="0"/>
              </a:spcBef>
              <a:buNone/>
              <a:defRPr b="1" i="0" sz="1400" u="none" cap="none" strike="noStrike">
                <a:solidFill>
                  <a:srgbClr val="292934"/>
                </a:solidFill>
                <a:latin typeface="Arial"/>
                <a:ea typeface="Arial"/>
                <a:cs typeface="Arial"/>
                <a:sym typeface="Arial"/>
              </a:defRPr>
            </a:lvl3pPr>
            <a:lvl4pPr indent="0" lvl="3" marL="0" algn="r">
              <a:spcBef>
                <a:spcPts val="0"/>
              </a:spcBef>
              <a:buNone/>
              <a:defRPr b="1" i="0" sz="1400" u="none" cap="none" strike="noStrike">
                <a:solidFill>
                  <a:srgbClr val="292934"/>
                </a:solidFill>
                <a:latin typeface="Arial"/>
                <a:ea typeface="Arial"/>
                <a:cs typeface="Arial"/>
                <a:sym typeface="Arial"/>
              </a:defRPr>
            </a:lvl4pPr>
            <a:lvl5pPr indent="0" lvl="4" marL="0" algn="r">
              <a:spcBef>
                <a:spcPts val="0"/>
              </a:spcBef>
              <a:buNone/>
              <a:defRPr b="1" i="0" sz="1400" u="none" cap="none" strike="noStrike">
                <a:solidFill>
                  <a:srgbClr val="292934"/>
                </a:solidFill>
                <a:latin typeface="Arial"/>
                <a:ea typeface="Arial"/>
                <a:cs typeface="Arial"/>
                <a:sym typeface="Arial"/>
              </a:defRPr>
            </a:lvl5pPr>
            <a:lvl6pPr indent="0" lvl="5" marL="0" algn="r">
              <a:spcBef>
                <a:spcPts val="0"/>
              </a:spcBef>
              <a:buNone/>
              <a:defRPr b="1" i="0" sz="1400" u="none" cap="none" strike="noStrike">
                <a:solidFill>
                  <a:srgbClr val="292934"/>
                </a:solidFill>
                <a:latin typeface="Arial"/>
                <a:ea typeface="Arial"/>
                <a:cs typeface="Arial"/>
                <a:sym typeface="Arial"/>
              </a:defRPr>
            </a:lvl6pPr>
            <a:lvl7pPr indent="0" lvl="6" marL="0" algn="r">
              <a:spcBef>
                <a:spcPts val="0"/>
              </a:spcBef>
              <a:buNone/>
              <a:defRPr b="1" i="0" sz="1400" u="none" cap="none" strike="noStrike">
                <a:solidFill>
                  <a:srgbClr val="292934"/>
                </a:solidFill>
                <a:latin typeface="Arial"/>
                <a:ea typeface="Arial"/>
                <a:cs typeface="Arial"/>
                <a:sym typeface="Arial"/>
              </a:defRPr>
            </a:lvl7pPr>
            <a:lvl8pPr indent="0" lvl="7" marL="0" algn="r">
              <a:spcBef>
                <a:spcPts val="0"/>
              </a:spcBef>
              <a:buNone/>
              <a:defRPr b="1" i="0" sz="1400" u="none" cap="none" strike="noStrike">
                <a:solidFill>
                  <a:srgbClr val="292934"/>
                </a:solidFill>
                <a:latin typeface="Arial"/>
                <a:ea typeface="Arial"/>
                <a:cs typeface="Arial"/>
                <a:sym typeface="Arial"/>
              </a:defRPr>
            </a:lvl8pPr>
            <a:lvl9pPr indent="0" lvl="8" mar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idx="1" type="body"/>
          </p:nvPr>
        </p:nvSpPr>
        <p:spPr>
          <a:xfrm>
            <a:off x="244475" y="892175"/>
            <a:ext cx="8658225" cy="5078413"/>
          </a:xfrm>
          <a:prstGeom prst="rect">
            <a:avLst/>
          </a:prstGeom>
          <a:noFill/>
          <a:ln>
            <a:noFill/>
          </a:ln>
        </p:spPr>
        <p:txBody>
          <a:bodyPr anchorCtr="0" anchor="t" bIns="45700" lIns="91425" spcFirstLastPara="1" rIns="91425" wrap="square" tIns="45700">
            <a:no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
          <p:cNvSpPr txBox="1"/>
          <p:nvPr>
            <p:ph type="title"/>
          </p:nvPr>
        </p:nvSpPr>
        <p:spPr>
          <a:xfrm>
            <a:off x="244475" y="220663"/>
            <a:ext cx="6692900" cy="4556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 name="Shape 25"/>
        <p:cNvGrpSpPr/>
        <p:nvPr/>
      </p:nvGrpSpPr>
      <p:grpSpPr>
        <a:xfrm>
          <a:off x="0" y="0"/>
          <a:ext cx="0" cy="0"/>
          <a:chOff x="0" y="0"/>
          <a:chExt cx="0" cy="0"/>
        </a:xfrm>
      </p:grpSpPr>
      <p:sp>
        <p:nvSpPr>
          <p:cNvPr id="26" name="Google Shape;26;p4"/>
          <p:cNvSpPr txBox="1"/>
          <p:nvPr>
            <p:ph idx="12" type="sldNum"/>
          </p:nvPr>
        </p:nvSpPr>
        <p:spPr>
          <a:xfrm>
            <a:off x="7835900" y="6392863"/>
            <a:ext cx="1066800" cy="330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4"/>
          <p:cNvCxnSpPr/>
          <p:nvPr/>
        </p:nvCxnSpPr>
        <p:spPr>
          <a:xfrm>
            <a:off x="4648200" y="1021620"/>
            <a:ext cx="0" cy="5371910"/>
          </a:xfrm>
          <a:prstGeom prst="straightConnector1">
            <a:avLst/>
          </a:prstGeom>
          <a:noFill/>
          <a:ln cap="flat" cmpd="sng" w="9525">
            <a:solidFill>
              <a:schemeClr val="accent1"/>
            </a:solidFill>
            <a:prstDash val="solid"/>
            <a:round/>
            <a:headEnd len="med" w="med" type="none"/>
            <a:tailEnd len="med" w="med" type="none"/>
          </a:ln>
        </p:spPr>
      </p:cxnSp>
      <p:sp>
        <p:nvSpPr>
          <p:cNvPr id="28" name="Google Shape;28;p4"/>
          <p:cNvSpPr/>
          <p:nvPr>
            <p:ph idx="2" type="pic"/>
          </p:nvPr>
        </p:nvSpPr>
        <p:spPr>
          <a:xfrm>
            <a:off x="4800600" y="1022350"/>
            <a:ext cx="4102100" cy="5370513"/>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lvl="1"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lvl="2"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lvl="3"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lvl="4"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lvl="5"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lvl="6"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lvl="7"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lvl="8"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9" name="Google Shape;29;p4"/>
          <p:cNvSpPr txBox="1"/>
          <p:nvPr>
            <p:ph idx="1" type="body"/>
          </p:nvPr>
        </p:nvSpPr>
        <p:spPr>
          <a:xfrm>
            <a:off x="244475" y="1022350"/>
            <a:ext cx="4175125" cy="5370513"/>
          </a:xfrm>
          <a:prstGeom prst="rect">
            <a:avLst/>
          </a:prstGeom>
          <a:noFill/>
          <a:ln>
            <a:noFill/>
          </a:ln>
        </p:spPr>
        <p:txBody>
          <a:bodyPr anchorCtr="0" anchor="t" bIns="45700" lIns="91425" spcFirstLastPara="1" rIns="91425" wrap="square" tIns="45700">
            <a:no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 name="Google Shape;30;p4"/>
          <p:cNvSpPr txBox="1"/>
          <p:nvPr>
            <p:ph type="title"/>
          </p:nvPr>
        </p:nvSpPr>
        <p:spPr>
          <a:xfrm>
            <a:off x="244475" y="220663"/>
            <a:ext cx="6692900" cy="4556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3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b="0" l="0" r="0" t="0"/>
          <a:stretch/>
        </p:blipFill>
        <p:spPr>
          <a:xfrm>
            <a:off x="3938588" y="0"/>
            <a:ext cx="5205412" cy="6858000"/>
          </a:xfrm>
          <a:prstGeom prst="rect">
            <a:avLst/>
          </a:prstGeom>
          <a:noFill/>
          <a:ln>
            <a:noFill/>
          </a:ln>
        </p:spPr>
      </p:pic>
      <p:sp>
        <p:nvSpPr>
          <p:cNvPr id="33" name="Google Shape;33;p5"/>
          <p:cNvSpPr/>
          <p:nvPr/>
        </p:nvSpPr>
        <p:spPr>
          <a:xfrm>
            <a:off x="244475" y="6521450"/>
            <a:ext cx="584200" cy="15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A6A6A6"/>
                </a:solidFill>
                <a:latin typeface="Arial"/>
                <a:ea typeface="Arial"/>
                <a:cs typeface="Arial"/>
                <a:sym typeface="Arial"/>
              </a:rPr>
              <a:t>lyrasis.org</a:t>
            </a:r>
            <a:endParaRPr/>
          </a:p>
        </p:txBody>
      </p:sp>
      <p:sp>
        <p:nvSpPr>
          <p:cNvPr id="34" name="Google Shape;34;p5"/>
          <p:cNvSpPr txBox="1"/>
          <p:nvPr>
            <p:ph idx="12" type="sldNum"/>
          </p:nvPr>
        </p:nvSpPr>
        <p:spPr>
          <a:xfrm>
            <a:off x="7835900" y="6392863"/>
            <a:ext cx="1066800" cy="330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rgbClr val="FFFFFF"/>
                </a:solidFill>
                <a:latin typeface="Arial"/>
                <a:ea typeface="Arial"/>
                <a:cs typeface="Arial"/>
                <a:sym typeface="Arial"/>
              </a:defRPr>
            </a:lvl1pPr>
            <a:lvl2pPr indent="0" lvl="1" marL="0" algn="r">
              <a:spcBef>
                <a:spcPts val="0"/>
              </a:spcBef>
              <a:buNone/>
              <a:defRPr b="1" i="0" sz="1400" u="none" cap="none" strike="noStrike">
                <a:solidFill>
                  <a:srgbClr val="FFFFFF"/>
                </a:solidFill>
                <a:latin typeface="Arial"/>
                <a:ea typeface="Arial"/>
                <a:cs typeface="Arial"/>
                <a:sym typeface="Arial"/>
              </a:defRPr>
            </a:lvl2pPr>
            <a:lvl3pPr indent="0" lvl="2" marL="0" algn="r">
              <a:spcBef>
                <a:spcPts val="0"/>
              </a:spcBef>
              <a:buNone/>
              <a:defRPr b="1" i="0" sz="1400" u="none" cap="none" strike="noStrike">
                <a:solidFill>
                  <a:srgbClr val="FFFFFF"/>
                </a:solidFill>
                <a:latin typeface="Arial"/>
                <a:ea typeface="Arial"/>
                <a:cs typeface="Arial"/>
                <a:sym typeface="Arial"/>
              </a:defRPr>
            </a:lvl3pPr>
            <a:lvl4pPr indent="0" lvl="3" marL="0" algn="r">
              <a:spcBef>
                <a:spcPts val="0"/>
              </a:spcBef>
              <a:buNone/>
              <a:defRPr b="1" i="0" sz="1400" u="none" cap="none" strike="noStrike">
                <a:solidFill>
                  <a:srgbClr val="FFFFFF"/>
                </a:solidFill>
                <a:latin typeface="Arial"/>
                <a:ea typeface="Arial"/>
                <a:cs typeface="Arial"/>
                <a:sym typeface="Arial"/>
              </a:defRPr>
            </a:lvl4pPr>
            <a:lvl5pPr indent="0" lvl="4" marL="0" algn="r">
              <a:spcBef>
                <a:spcPts val="0"/>
              </a:spcBef>
              <a:buNone/>
              <a:defRPr b="1" i="0" sz="1400" u="none" cap="none" strike="noStrike">
                <a:solidFill>
                  <a:srgbClr val="FFFFFF"/>
                </a:solidFill>
                <a:latin typeface="Arial"/>
                <a:ea typeface="Arial"/>
                <a:cs typeface="Arial"/>
                <a:sym typeface="Arial"/>
              </a:defRPr>
            </a:lvl5pPr>
            <a:lvl6pPr indent="0" lvl="5" marL="0" algn="r">
              <a:spcBef>
                <a:spcPts val="0"/>
              </a:spcBef>
              <a:buNone/>
              <a:defRPr b="1" i="0" sz="1400" u="none" cap="none" strike="noStrike">
                <a:solidFill>
                  <a:srgbClr val="FFFFFF"/>
                </a:solidFill>
                <a:latin typeface="Arial"/>
                <a:ea typeface="Arial"/>
                <a:cs typeface="Arial"/>
                <a:sym typeface="Arial"/>
              </a:defRPr>
            </a:lvl6pPr>
            <a:lvl7pPr indent="0" lvl="6" marL="0" algn="r">
              <a:spcBef>
                <a:spcPts val="0"/>
              </a:spcBef>
              <a:buNone/>
              <a:defRPr b="1" i="0" sz="1400" u="none" cap="none" strike="noStrike">
                <a:solidFill>
                  <a:srgbClr val="FFFFFF"/>
                </a:solidFill>
                <a:latin typeface="Arial"/>
                <a:ea typeface="Arial"/>
                <a:cs typeface="Arial"/>
                <a:sym typeface="Arial"/>
              </a:defRPr>
            </a:lvl7pPr>
            <a:lvl8pPr indent="0" lvl="7" marL="0" algn="r">
              <a:spcBef>
                <a:spcPts val="0"/>
              </a:spcBef>
              <a:buNone/>
              <a:defRPr b="1" i="0" sz="1400" u="none" cap="none" strike="noStrike">
                <a:solidFill>
                  <a:srgbClr val="FFFFFF"/>
                </a:solidFill>
                <a:latin typeface="Arial"/>
                <a:ea typeface="Arial"/>
                <a:cs typeface="Arial"/>
                <a:sym typeface="Arial"/>
              </a:defRPr>
            </a:lvl8pPr>
            <a:lvl9pPr indent="0" lvl="8" marL="0" algn="r">
              <a:spcBef>
                <a:spcPts val="0"/>
              </a:spcBef>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cxnSp>
        <p:nvCxnSpPr>
          <p:cNvPr id="36" name="Google Shape;36;p6"/>
          <p:cNvCxnSpPr/>
          <p:nvPr/>
        </p:nvCxnSpPr>
        <p:spPr>
          <a:xfrm>
            <a:off x="4495800" y="914400"/>
            <a:ext cx="0" cy="5372100"/>
          </a:xfrm>
          <a:prstGeom prst="straightConnector1">
            <a:avLst/>
          </a:prstGeom>
          <a:noFill/>
          <a:ln cap="flat" cmpd="sng" w="9525">
            <a:solidFill>
              <a:schemeClr val="accent1"/>
            </a:solidFill>
            <a:prstDash val="solid"/>
            <a:round/>
            <a:headEnd len="med" w="med" type="none"/>
            <a:tailEnd len="med" w="med" type="none"/>
          </a:ln>
        </p:spPr>
      </p:cxnSp>
      <p:sp>
        <p:nvSpPr>
          <p:cNvPr id="37" name="Google Shape;37;p6"/>
          <p:cNvSpPr txBox="1"/>
          <p:nvPr>
            <p:ph idx="12" type="sldNum"/>
          </p:nvPr>
        </p:nvSpPr>
        <p:spPr>
          <a:xfrm>
            <a:off x="7835900" y="6392863"/>
            <a:ext cx="1066800" cy="330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rgbClr val="292934"/>
                </a:solidFill>
                <a:latin typeface="Arial"/>
                <a:ea typeface="Arial"/>
                <a:cs typeface="Arial"/>
                <a:sym typeface="Arial"/>
              </a:defRPr>
            </a:lvl1pPr>
            <a:lvl2pPr indent="0" lvl="1" marL="0" algn="r">
              <a:spcBef>
                <a:spcPts val="0"/>
              </a:spcBef>
              <a:buNone/>
              <a:defRPr b="1" i="0" sz="1400" u="none" cap="none" strike="noStrike">
                <a:solidFill>
                  <a:srgbClr val="292934"/>
                </a:solidFill>
                <a:latin typeface="Arial"/>
                <a:ea typeface="Arial"/>
                <a:cs typeface="Arial"/>
                <a:sym typeface="Arial"/>
              </a:defRPr>
            </a:lvl2pPr>
            <a:lvl3pPr indent="0" lvl="2" marL="0" algn="r">
              <a:spcBef>
                <a:spcPts val="0"/>
              </a:spcBef>
              <a:buNone/>
              <a:defRPr b="1" i="0" sz="1400" u="none" cap="none" strike="noStrike">
                <a:solidFill>
                  <a:srgbClr val="292934"/>
                </a:solidFill>
                <a:latin typeface="Arial"/>
                <a:ea typeface="Arial"/>
                <a:cs typeface="Arial"/>
                <a:sym typeface="Arial"/>
              </a:defRPr>
            </a:lvl3pPr>
            <a:lvl4pPr indent="0" lvl="3" marL="0" algn="r">
              <a:spcBef>
                <a:spcPts val="0"/>
              </a:spcBef>
              <a:buNone/>
              <a:defRPr b="1" i="0" sz="1400" u="none" cap="none" strike="noStrike">
                <a:solidFill>
                  <a:srgbClr val="292934"/>
                </a:solidFill>
                <a:latin typeface="Arial"/>
                <a:ea typeface="Arial"/>
                <a:cs typeface="Arial"/>
                <a:sym typeface="Arial"/>
              </a:defRPr>
            </a:lvl4pPr>
            <a:lvl5pPr indent="0" lvl="4" marL="0" algn="r">
              <a:spcBef>
                <a:spcPts val="0"/>
              </a:spcBef>
              <a:buNone/>
              <a:defRPr b="1" i="0" sz="1400" u="none" cap="none" strike="noStrike">
                <a:solidFill>
                  <a:srgbClr val="292934"/>
                </a:solidFill>
                <a:latin typeface="Arial"/>
                <a:ea typeface="Arial"/>
                <a:cs typeface="Arial"/>
                <a:sym typeface="Arial"/>
              </a:defRPr>
            </a:lvl5pPr>
            <a:lvl6pPr indent="0" lvl="5" marL="0" algn="r">
              <a:spcBef>
                <a:spcPts val="0"/>
              </a:spcBef>
              <a:buNone/>
              <a:defRPr b="1" i="0" sz="1400" u="none" cap="none" strike="noStrike">
                <a:solidFill>
                  <a:srgbClr val="292934"/>
                </a:solidFill>
                <a:latin typeface="Arial"/>
                <a:ea typeface="Arial"/>
                <a:cs typeface="Arial"/>
                <a:sym typeface="Arial"/>
              </a:defRPr>
            </a:lvl6pPr>
            <a:lvl7pPr indent="0" lvl="6" marL="0" algn="r">
              <a:spcBef>
                <a:spcPts val="0"/>
              </a:spcBef>
              <a:buNone/>
              <a:defRPr b="1" i="0" sz="1400" u="none" cap="none" strike="noStrike">
                <a:solidFill>
                  <a:srgbClr val="292934"/>
                </a:solidFill>
                <a:latin typeface="Arial"/>
                <a:ea typeface="Arial"/>
                <a:cs typeface="Arial"/>
                <a:sym typeface="Arial"/>
              </a:defRPr>
            </a:lvl7pPr>
            <a:lvl8pPr indent="0" lvl="7" marL="0" algn="r">
              <a:spcBef>
                <a:spcPts val="0"/>
              </a:spcBef>
              <a:buNone/>
              <a:defRPr b="1" i="0" sz="1400" u="none" cap="none" strike="noStrike">
                <a:solidFill>
                  <a:srgbClr val="292934"/>
                </a:solidFill>
                <a:latin typeface="Arial"/>
                <a:ea typeface="Arial"/>
                <a:cs typeface="Arial"/>
                <a:sym typeface="Arial"/>
              </a:defRPr>
            </a:lvl8pPr>
            <a:lvl9pPr indent="0" lvl="8" mar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6"/>
          <p:cNvSpPr txBox="1"/>
          <p:nvPr>
            <p:ph idx="1" type="body"/>
          </p:nvPr>
        </p:nvSpPr>
        <p:spPr>
          <a:xfrm>
            <a:off x="4864206" y="914400"/>
            <a:ext cx="4038600" cy="5371910"/>
          </a:xfrm>
          <a:prstGeom prst="rect">
            <a:avLst/>
          </a:prstGeom>
          <a:noFill/>
          <a:ln>
            <a:noFill/>
          </a:ln>
        </p:spPr>
        <p:txBody>
          <a:bodyPr anchorCtr="0" anchor="t" bIns="45700" lIns="91425" spcFirstLastPara="1" rIns="91425" wrap="square" tIns="45700">
            <a:noAutofit/>
          </a:bodyPr>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9" name="Google Shape;39;p6"/>
          <p:cNvSpPr txBox="1"/>
          <p:nvPr>
            <p:ph idx="2" type="body"/>
          </p:nvPr>
        </p:nvSpPr>
        <p:spPr>
          <a:xfrm>
            <a:off x="219666" y="914400"/>
            <a:ext cx="4038600" cy="5371910"/>
          </a:xfrm>
          <a:prstGeom prst="rect">
            <a:avLst/>
          </a:prstGeom>
          <a:noFill/>
          <a:ln>
            <a:noFill/>
          </a:ln>
        </p:spPr>
        <p:txBody>
          <a:bodyPr anchorCtr="0" anchor="t" bIns="45700" lIns="91425" spcFirstLastPara="1" rIns="91425" wrap="square" tIns="45700">
            <a:noAutofit/>
          </a:bodyPr>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0" name="Google Shape;40;p6"/>
          <p:cNvSpPr txBox="1"/>
          <p:nvPr>
            <p:ph type="title"/>
          </p:nvPr>
        </p:nvSpPr>
        <p:spPr>
          <a:xfrm>
            <a:off x="244475" y="220663"/>
            <a:ext cx="6692900" cy="4556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idx="12" type="sldNum"/>
          </p:nvPr>
        </p:nvSpPr>
        <p:spPr>
          <a:xfrm>
            <a:off x="7835900" y="6392863"/>
            <a:ext cx="1066800" cy="330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rgbClr val="292934"/>
                </a:solidFill>
                <a:latin typeface="Arial"/>
                <a:ea typeface="Arial"/>
                <a:cs typeface="Arial"/>
                <a:sym typeface="Arial"/>
              </a:defRPr>
            </a:lvl1pPr>
            <a:lvl2pPr indent="0" lvl="1" marL="0" algn="r">
              <a:spcBef>
                <a:spcPts val="0"/>
              </a:spcBef>
              <a:buNone/>
              <a:defRPr b="1" i="0" sz="1400" u="none" cap="none" strike="noStrike">
                <a:solidFill>
                  <a:srgbClr val="292934"/>
                </a:solidFill>
                <a:latin typeface="Arial"/>
                <a:ea typeface="Arial"/>
                <a:cs typeface="Arial"/>
                <a:sym typeface="Arial"/>
              </a:defRPr>
            </a:lvl2pPr>
            <a:lvl3pPr indent="0" lvl="2" marL="0" algn="r">
              <a:spcBef>
                <a:spcPts val="0"/>
              </a:spcBef>
              <a:buNone/>
              <a:defRPr b="1" i="0" sz="1400" u="none" cap="none" strike="noStrike">
                <a:solidFill>
                  <a:srgbClr val="292934"/>
                </a:solidFill>
                <a:latin typeface="Arial"/>
                <a:ea typeface="Arial"/>
                <a:cs typeface="Arial"/>
                <a:sym typeface="Arial"/>
              </a:defRPr>
            </a:lvl3pPr>
            <a:lvl4pPr indent="0" lvl="3" marL="0" algn="r">
              <a:spcBef>
                <a:spcPts val="0"/>
              </a:spcBef>
              <a:buNone/>
              <a:defRPr b="1" i="0" sz="1400" u="none" cap="none" strike="noStrike">
                <a:solidFill>
                  <a:srgbClr val="292934"/>
                </a:solidFill>
                <a:latin typeface="Arial"/>
                <a:ea typeface="Arial"/>
                <a:cs typeface="Arial"/>
                <a:sym typeface="Arial"/>
              </a:defRPr>
            </a:lvl4pPr>
            <a:lvl5pPr indent="0" lvl="4" marL="0" algn="r">
              <a:spcBef>
                <a:spcPts val="0"/>
              </a:spcBef>
              <a:buNone/>
              <a:defRPr b="1" i="0" sz="1400" u="none" cap="none" strike="noStrike">
                <a:solidFill>
                  <a:srgbClr val="292934"/>
                </a:solidFill>
                <a:latin typeface="Arial"/>
                <a:ea typeface="Arial"/>
                <a:cs typeface="Arial"/>
                <a:sym typeface="Arial"/>
              </a:defRPr>
            </a:lvl5pPr>
            <a:lvl6pPr indent="0" lvl="5" marL="0" algn="r">
              <a:spcBef>
                <a:spcPts val="0"/>
              </a:spcBef>
              <a:buNone/>
              <a:defRPr b="1" i="0" sz="1400" u="none" cap="none" strike="noStrike">
                <a:solidFill>
                  <a:srgbClr val="292934"/>
                </a:solidFill>
                <a:latin typeface="Arial"/>
                <a:ea typeface="Arial"/>
                <a:cs typeface="Arial"/>
                <a:sym typeface="Arial"/>
              </a:defRPr>
            </a:lvl6pPr>
            <a:lvl7pPr indent="0" lvl="6" marL="0" algn="r">
              <a:spcBef>
                <a:spcPts val="0"/>
              </a:spcBef>
              <a:buNone/>
              <a:defRPr b="1" i="0" sz="1400" u="none" cap="none" strike="noStrike">
                <a:solidFill>
                  <a:srgbClr val="292934"/>
                </a:solidFill>
                <a:latin typeface="Arial"/>
                <a:ea typeface="Arial"/>
                <a:cs typeface="Arial"/>
                <a:sym typeface="Arial"/>
              </a:defRPr>
            </a:lvl7pPr>
            <a:lvl8pPr indent="0" lvl="7" marL="0" algn="r">
              <a:spcBef>
                <a:spcPts val="0"/>
              </a:spcBef>
              <a:buNone/>
              <a:defRPr b="1" i="0" sz="1400" u="none" cap="none" strike="noStrike">
                <a:solidFill>
                  <a:srgbClr val="292934"/>
                </a:solidFill>
                <a:latin typeface="Arial"/>
                <a:ea typeface="Arial"/>
                <a:cs typeface="Arial"/>
                <a:sym typeface="Arial"/>
              </a:defRPr>
            </a:lvl8pPr>
            <a:lvl9pPr indent="0" lvl="8" mar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7"/>
          <p:cNvSpPr txBox="1"/>
          <p:nvPr>
            <p:ph type="title"/>
          </p:nvPr>
        </p:nvSpPr>
        <p:spPr>
          <a:xfrm>
            <a:off x="244475" y="220663"/>
            <a:ext cx="6692900" cy="4556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 name="Google Shape;46;p8"/>
          <p:cNvSpPr/>
          <p:nvPr/>
        </p:nvSpPr>
        <p:spPr>
          <a:xfrm>
            <a:off x="0" y="0"/>
            <a:ext cx="9144000" cy="5921375"/>
          </a:xfrm>
          <a:prstGeom prst="rect">
            <a:avLst/>
          </a:prstGeom>
          <a:solidFill>
            <a:schemeClr val="lt1">
              <a:alpha val="94509"/>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7" name="Google Shape;47;p8"/>
          <p:cNvSpPr/>
          <p:nvPr/>
        </p:nvSpPr>
        <p:spPr>
          <a:xfrm>
            <a:off x="7335838" y="-114300"/>
            <a:ext cx="1277937" cy="12192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48" name="Google Shape;48;p8"/>
          <p:cNvPicPr preferRelativeResize="0"/>
          <p:nvPr/>
        </p:nvPicPr>
        <p:blipFill rotWithShape="1">
          <a:blip r:embed="rId3">
            <a:alphaModFix/>
          </a:blip>
          <a:srcRect b="0" l="0" r="0" t="0"/>
          <a:stretch/>
        </p:blipFill>
        <p:spPr>
          <a:xfrm>
            <a:off x="7761288" y="307975"/>
            <a:ext cx="439737" cy="439738"/>
          </a:xfrm>
          <a:prstGeom prst="rect">
            <a:avLst/>
          </a:prstGeom>
          <a:noFill/>
          <a:ln>
            <a:noFill/>
          </a:ln>
        </p:spPr>
      </p:pic>
      <p:cxnSp>
        <p:nvCxnSpPr>
          <p:cNvPr id="49" name="Google Shape;49;p8"/>
          <p:cNvCxnSpPr/>
          <p:nvPr/>
        </p:nvCxnSpPr>
        <p:spPr>
          <a:xfrm>
            <a:off x="685800" y="4146550"/>
            <a:ext cx="7848600" cy="1588"/>
          </a:xfrm>
          <a:prstGeom prst="straightConnector1">
            <a:avLst/>
          </a:prstGeom>
          <a:noFill/>
          <a:ln cap="flat" cmpd="sng" w="19050">
            <a:solidFill>
              <a:schemeClr val="dk1"/>
            </a:solidFill>
            <a:prstDash val="solid"/>
            <a:round/>
            <a:headEnd len="sm" w="sm" type="none"/>
            <a:tailEnd len="sm" w="sm" type="none"/>
          </a:ln>
        </p:spPr>
      </p:cxnSp>
      <p:pic>
        <p:nvPicPr>
          <p:cNvPr id="50" name="Google Shape;50;p8"/>
          <p:cNvPicPr preferRelativeResize="0"/>
          <p:nvPr/>
        </p:nvPicPr>
        <p:blipFill rotWithShape="1">
          <a:blip r:embed="rId4">
            <a:alphaModFix/>
          </a:blip>
          <a:srcRect b="0" l="0" r="0" t="0"/>
          <a:stretch/>
        </p:blipFill>
        <p:spPr>
          <a:xfrm>
            <a:off x="6886575" y="6186488"/>
            <a:ext cx="2024063" cy="385762"/>
          </a:xfrm>
          <a:prstGeom prst="rect">
            <a:avLst/>
          </a:prstGeom>
          <a:noFill/>
          <a:ln>
            <a:noFill/>
          </a:ln>
        </p:spPr>
      </p:pic>
      <p:sp>
        <p:nvSpPr>
          <p:cNvPr id="51" name="Google Shape;51;p8"/>
          <p:cNvSpPr txBox="1"/>
          <p:nvPr>
            <p:ph idx="1" type="subTitle"/>
          </p:nvPr>
        </p:nvSpPr>
        <p:spPr>
          <a:xfrm>
            <a:off x="685800" y="4367899"/>
            <a:ext cx="7848600" cy="408548"/>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300"/>
              </a:spcBef>
              <a:spcAft>
                <a:spcPts val="0"/>
              </a:spcAft>
              <a:buClr>
                <a:schemeClr val="accent1"/>
              </a:buClr>
              <a:buSzPts val="1530"/>
              <a:buFont typeface="Arial"/>
              <a:buNone/>
              <a:defRPr sz="1800">
                <a:solidFill>
                  <a:srgbClr val="292934"/>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p:txBody>
      </p:sp>
      <p:sp>
        <p:nvSpPr>
          <p:cNvPr id="52" name="Google Shape;52;p8"/>
          <p:cNvSpPr txBox="1"/>
          <p:nvPr>
            <p:ph type="ctrTitle"/>
          </p:nvPr>
        </p:nvSpPr>
        <p:spPr>
          <a:xfrm>
            <a:off x="685800" y="1146284"/>
            <a:ext cx="7848600" cy="95969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5400" cap="none">
                <a:solidFill>
                  <a:srgbClr val="E16D2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9"/>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700"/>
              <a:buNone/>
              <a:defRPr sz="2000">
                <a:solidFill>
                  <a:schemeClr val="dk1"/>
                </a:solidFill>
              </a:defRPr>
            </a:lvl1pPr>
            <a:lvl2pPr indent="-228600" lvl="1" marL="914400" algn="l">
              <a:spcBef>
                <a:spcPts val="360"/>
              </a:spcBef>
              <a:spcAft>
                <a:spcPts val="0"/>
              </a:spcAft>
              <a:buSzPts val="1530"/>
              <a:buNone/>
              <a:defRPr sz="1800">
                <a:solidFill>
                  <a:srgbClr val="8B8B8D"/>
                </a:solidFill>
              </a:defRPr>
            </a:lvl2pPr>
            <a:lvl3pPr indent="-228600" lvl="2" marL="1371600" algn="l">
              <a:spcBef>
                <a:spcPts val="320"/>
              </a:spcBef>
              <a:spcAft>
                <a:spcPts val="0"/>
              </a:spcAft>
              <a:buSzPts val="1440"/>
              <a:buNone/>
              <a:defRPr sz="1600">
                <a:solidFill>
                  <a:srgbClr val="8B8B8D"/>
                </a:solidFill>
              </a:defRPr>
            </a:lvl3pPr>
            <a:lvl4pPr indent="-228600" lvl="3" marL="1828800" algn="l">
              <a:spcBef>
                <a:spcPts val="280"/>
              </a:spcBef>
              <a:spcAft>
                <a:spcPts val="0"/>
              </a:spcAft>
              <a:buSzPts val="1400"/>
              <a:buNone/>
              <a:defRPr sz="1400">
                <a:solidFill>
                  <a:srgbClr val="8B8B8D"/>
                </a:solidFill>
              </a:defRPr>
            </a:lvl4pPr>
            <a:lvl5pPr indent="-228600" lvl="4" marL="2286000" algn="l">
              <a:spcBef>
                <a:spcPts val="280"/>
              </a:spcBef>
              <a:spcAft>
                <a:spcPts val="0"/>
              </a:spcAft>
              <a:buSzPts val="1400"/>
              <a:buNone/>
              <a:defRPr sz="1400">
                <a:solidFill>
                  <a:srgbClr val="8B8B8D"/>
                </a:solidFill>
              </a:defRPr>
            </a:lvl5pPr>
            <a:lvl6pPr indent="-228600" lvl="5" marL="2743200" algn="l">
              <a:spcBef>
                <a:spcPts val="280"/>
              </a:spcBef>
              <a:spcAft>
                <a:spcPts val="0"/>
              </a:spcAft>
              <a:buSzPts val="1400"/>
              <a:buNone/>
              <a:defRPr sz="1400">
                <a:solidFill>
                  <a:srgbClr val="8B8B8D"/>
                </a:solidFill>
              </a:defRPr>
            </a:lvl6pPr>
            <a:lvl7pPr indent="-228600" lvl="6" marL="3200400" algn="l">
              <a:spcBef>
                <a:spcPts val="280"/>
              </a:spcBef>
              <a:spcAft>
                <a:spcPts val="0"/>
              </a:spcAft>
              <a:buSzPts val="1400"/>
              <a:buNone/>
              <a:defRPr sz="1400">
                <a:solidFill>
                  <a:srgbClr val="8B8B8D"/>
                </a:solidFill>
              </a:defRPr>
            </a:lvl7pPr>
            <a:lvl8pPr indent="-228600" lvl="7" marL="3657600" algn="l">
              <a:spcBef>
                <a:spcPts val="280"/>
              </a:spcBef>
              <a:spcAft>
                <a:spcPts val="0"/>
              </a:spcAft>
              <a:buSzPts val="1400"/>
              <a:buNone/>
              <a:defRPr sz="1400">
                <a:solidFill>
                  <a:srgbClr val="8B8B8D"/>
                </a:solidFill>
              </a:defRPr>
            </a:lvl8pPr>
            <a:lvl9pPr indent="-228600" lvl="8" marL="4114800" algn="l">
              <a:spcBef>
                <a:spcPts val="280"/>
              </a:spcBef>
              <a:spcAft>
                <a:spcPts val="0"/>
              </a:spcAft>
              <a:buSzPts val="1400"/>
              <a:buNone/>
              <a:defRPr sz="1400">
                <a:solidFill>
                  <a:srgbClr val="8B8B8D"/>
                </a:solidFill>
              </a:defRPr>
            </a:lvl9pPr>
          </a:lstStyle>
          <a:p/>
        </p:txBody>
      </p:sp>
      <p:sp>
        <p:nvSpPr>
          <p:cNvPr id="55" name="Google Shape;55;p9"/>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835900" y="6392863"/>
            <a:ext cx="1066800" cy="330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rgbClr val="292934"/>
                </a:solidFill>
                <a:latin typeface="Arial"/>
                <a:ea typeface="Arial"/>
                <a:cs typeface="Arial"/>
                <a:sym typeface="Arial"/>
              </a:defRPr>
            </a:lvl1pPr>
            <a:lvl2pPr indent="0" lvl="1" marL="0" marR="0" rtl="0" algn="r">
              <a:spcBef>
                <a:spcPts val="0"/>
              </a:spcBef>
              <a:buNone/>
              <a:defRPr b="1" i="0" sz="1400" u="none" cap="none" strike="noStrike">
                <a:solidFill>
                  <a:srgbClr val="292934"/>
                </a:solidFill>
                <a:latin typeface="Arial"/>
                <a:ea typeface="Arial"/>
                <a:cs typeface="Arial"/>
                <a:sym typeface="Arial"/>
              </a:defRPr>
            </a:lvl2pPr>
            <a:lvl3pPr indent="0" lvl="2" marL="0" marR="0" rtl="0" algn="r">
              <a:spcBef>
                <a:spcPts val="0"/>
              </a:spcBef>
              <a:buNone/>
              <a:defRPr b="1" i="0" sz="1400" u="none" cap="none" strike="noStrike">
                <a:solidFill>
                  <a:srgbClr val="292934"/>
                </a:solidFill>
                <a:latin typeface="Arial"/>
                <a:ea typeface="Arial"/>
                <a:cs typeface="Arial"/>
                <a:sym typeface="Arial"/>
              </a:defRPr>
            </a:lvl3pPr>
            <a:lvl4pPr indent="0" lvl="3" marL="0" marR="0" rtl="0" algn="r">
              <a:spcBef>
                <a:spcPts val="0"/>
              </a:spcBef>
              <a:buNone/>
              <a:defRPr b="1" i="0" sz="1400" u="none" cap="none" strike="noStrike">
                <a:solidFill>
                  <a:srgbClr val="292934"/>
                </a:solidFill>
                <a:latin typeface="Arial"/>
                <a:ea typeface="Arial"/>
                <a:cs typeface="Arial"/>
                <a:sym typeface="Arial"/>
              </a:defRPr>
            </a:lvl4pPr>
            <a:lvl5pPr indent="0" lvl="4" marL="0" marR="0" rtl="0" algn="r">
              <a:spcBef>
                <a:spcPts val="0"/>
              </a:spcBef>
              <a:buNone/>
              <a:defRPr b="1" i="0" sz="1400" u="none" cap="none" strike="noStrike">
                <a:solidFill>
                  <a:srgbClr val="292934"/>
                </a:solidFill>
                <a:latin typeface="Arial"/>
                <a:ea typeface="Arial"/>
                <a:cs typeface="Arial"/>
                <a:sym typeface="Arial"/>
              </a:defRPr>
            </a:lvl5pPr>
            <a:lvl6pPr indent="0" lvl="5" marL="0" marR="0" rtl="0" algn="r">
              <a:spcBef>
                <a:spcPts val="0"/>
              </a:spcBef>
              <a:buNone/>
              <a:defRPr b="1" i="0" sz="1400" u="none" cap="none" strike="noStrike">
                <a:solidFill>
                  <a:srgbClr val="292934"/>
                </a:solidFill>
                <a:latin typeface="Arial"/>
                <a:ea typeface="Arial"/>
                <a:cs typeface="Arial"/>
                <a:sym typeface="Arial"/>
              </a:defRPr>
            </a:lvl6pPr>
            <a:lvl7pPr indent="0" lvl="6" marL="0" marR="0" rtl="0" algn="r">
              <a:spcBef>
                <a:spcPts val="0"/>
              </a:spcBef>
              <a:buNone/>
              <a:defRPr b="1" i="0" sz="1400" u="none" cap="none" strike="noStrike">
                <a:solidFill>
                  <a:srgbClr val="292934"/>
                </a:solidFill>
                <a:latin typeface="Arial"/>
                <a:ea typeface="Arial"/>
                <a:cs typeface="Arial"/>
                <a:sym typeface="Arial"/>
              </a:defRPr>
            </a:lvl7pPr>
            <a:lvl8pPr indent="0" lvl="7" marL="0" marR="0" rtl="0" algn="r">
              <a:spcBef>
                <a:spcPts val="0"/>
              </a:spcBef>
              <a:buNone/>
              <a:defRPr b="1" i="0" sz="1400" u="none" cap="none" strike="noStrike">
                <a:solidFill>
                  <a:srgbClr val="292934"/>
                </a:solidFill>
                <a:latin typeface="Arial"/>
                <a:ea typeface="Arial"/>
                <a:cs typeface="Arial"/>
                <a:sym typeface="Arial"/>
              </a:defRPr>
            </a:lvl8pPr>
            <a:lvl9pPr indent="0" lvl="8" marL="0" marR="0" rt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7" name="Google Shape;7;p1"/>
          <p:cNvCxnSpPr/>
          <p:nvPr/>
        </p:nvCxnSpPr>
        <p:spPr>
          <a:xfrm>
            <a:off x="244475" y="747713"/>
            <a:ext cx="8658225" cy="0"/>
          </a:xfrm>
          <a:prstGeom prst="straightConnector1">
            <a:avLst/>
          </a:prstGeom>
          <a:noFill/>
          <a:ln cap="flat" cmpd="sng" w="26425">
            <a:solidFill>
              <a:srgbClr val="E16D2E"/>
            </a:solidFill>
            <a:prstDash val="solid"/>
            <a:round/>
            <a:headEnd len="sm" w="sm" type="none"/>
            <a:tailEnd len="sm" w="sm" type="none"/>
          </a:ln>
        </p:spPr>
      </p:cxnSp>
      <p:pic>
        <p:nvPicPr>
          <p:cNvPr id="8" name="Google Shape;8;p1"/>
          <p:cNvPicPr preferRelativeResize="0"/>
          <p:nvPr/>
        </p:nvPicPr>
        <p:blipFill rotWithShape="1">
          <a:blip r:embed="rId1">
            <a:alphaModFix/>
          </a:blip>
          <a:srcRect b="0" l="0" r="0" t="0"/>
          <a:stretch/>
        </p:blipFill>
        <p:spPr>
          <a:xfrm>
            <a:off x="7216775" y="241300"/>
            <a:ext cx="1685925" cy="320675"/>
          </a:xfrm>
          <a:prstGeom prst="rect">
            <a:avLst/>
          </a:prstGeom>
          <a:noFill/>
          <a:ln>
            <a:noFill/>
          </a:ln>
        </p:spPr>
      </p:pic>
      <p:sp>
        <p:nvSpPr>
          <p:cNvPr id="9" name="Google Shape;9;p1"/>
          <p:cNvSpPr/>
          <p:nvPr/>
        </p:nvSpPr>
        <p:spPr>
          <a:xfrm>
            <a:off x="244475" y="6521450"/>
            <a:ext cx="584200" cy="15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A6A6A6"/>
                </a:solidFill>
                <a:latin typeface="Arial"/>
                <a:ea typeface="Arial"/>
                <a:cs typeface="Arial"/>
                <a:sym typeface="Arial"/>
              </a:rPr>
              <a:t>lyrasis.org</a:t>
            </a:r>
            <a:endParaRPr/>
          </a:p>
        </p:txBody>
      </p:sp>
      <p:sp>
        <p:nvSpPr>
          <p:cNvPr id="10" name="Google Shape;10;p1"/>
          <p:cNvSpPr txBox="1"/>
          <p:nvPr>
            <p:ph idx="1" type="body"/>
          </p:nvPr>
        </p:nvSpPr>
        <p:spPr>
          <a:xfrm>
            <a:off x="244475" y="892175"/>
            <a:ext cx="8658225" cy="5078413"/>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1" name="Google Shape;11;p1"/>
          <p:cNvSpPr txBox="1"/>
          <p:nvPr>
            <p:ph type="title"/>
          </p:nvPr>
        </p:nvSpPr>
        <p:spPr>
          <a:xfrm>
            <a:off x="244475" y="220663"/>
            <a:ext cx="6692900" cy="4556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hyperlink" Target="https://unsplash.com/@nicosmit99?utm_source=unsplash&amp;utm_medium=referral&amp;utm_content=creditCopyText" TargetMode="External"/><Relationship Id="rId5" Type="http://schemas.openxmlformats.org/officeDocument/2006/relationships/hyperlink" Target="https://unsplash.com/@nicosmit99?utm_source=unsplash&amp;utm_medium=referral&amp;utm_content=creditCopyText" TargetMode="External"/><Relationship Id="rId6" Type="http://schemas.openxmlformats.org/officeDocument/2006/relationships/hyperlink" Target="https://unsplash.com/s/photos/welcome?utm_source=unsplash&amp;utm_medium=referral&amp;utm_content=creditCopyText" TargetMode="External"/><Relationship Id="rId7" Type="http://schemas.openxmlformats.org/officeDocument/2006/relationships/hyperlink" Target="https://unsplash.com/s/photos/welcome?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Welcome. &#10;Tech Support. Need Help? Send us a message in the &quot;Questions for Host and Panelists&quot; chat box. &#10;Translation. A Spanish translator is available. Choose Spanish from the menu below your Zoom menu. &#10;Sound. Your microphone is muted. you may hear silence until the session starts. Use the chat box for questions or comments or unmute. &#10;Slides. You will receive a handout of the slides and a link to the recording after this event. &#10;Captioning. Live captions for this event are available by clicking on the CC Live Transcript option in the Zoom menu. " id="60" name="Google Shape;60;p10"/>
          <p:cNvPicPr preferRelativeResize="0"/>
          <p:nvPr/>
        </p:nvPicPr>
        <p:blipFill>
          <a:blip r:embed="rId3">
            <a:alphaModFix/>
          </a:blip>
          <a:stretch>
            <a:fillRect/>
          </a:stretch>
        </p:blipFill>
        <p:spPr>
          <a:xfrm>
            <a:off x="-51375" y="0"/>
            <a:ext cx="9246742" cy="6858000"/>
          </a:xfrm>
          <a:prstGeom prst="rect">
            <a:avLst/>
          </a:prstGeom>
          <a:noFill/>
          <a:ln>
            <a:noFill/>
          </a:ln>
        </p:spPr>
      </p:pic>
      <p:sp>
        <p:nvSpPr>
          <p:cNvPr id="61" name="Google Shape;61;p10"/>
          <p:cNvSpPr txBox="1"/>
          <p:nvPr/>
        </p:nvSpPr>
        <p:spPr>
          <a:xfrm>
            <a:off x="159488" y="157716"/>
            <a:ext cx="3139500" cy="310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ph type="ctrTitle"/>
          </p:nvPr>
        </p:nvSpPr>
        <p:spPr>
          <a:xfrm>
            <a:off x="685800" y="1591034"/>
            <a:ext cx="7848600" cy="192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chemeClr val="lt1"/>
                </a:solidFill>
              </a:rPr>
              <a:t>Challenges and Opportunities in Open Source Software</a:t>
            </a:r>
            <a:endParaRPr b="1">
              <a:solidFill>
                <a:schemeClr val="lt1"/>
              </a:solidFill>
            </a:endParaRPr>
          </a:p>
        </p:txBody>
      </p:sp>
      <p:sp>
        <p:nvSpPr>
          <p:cNvPr id="67" name="Google Shape;67;p11"/>
          <p:cNvSpPr txBox="1"/>
          <p:nvPr>
            <p:ph idx="1" type="subTitle"/>
          </p:nvPr>
        </p:nvSpPr>
        <p:spPr>
          <a:xfrm>
            <a:off x="685800" y="4367901"/>
            <a:ext cx="7848600" cy="127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530"/>
              <a:buFont typeface="Arial"/>
              <a:buNone/>
            </a:pPr>
            <a:r>
              <a:rPr lang="en-US" sz="2400"/>
              <a:t>Erin Tripp</a:t>
            </a:r>
            <a:br>
              <a:rPr lang="en-US" sz="2400"/>
            </a:br>
            <a:r>
              <a:rPr lang="en-US" sz="2400"/>
              <a:t>Director of Research and Innovation, LYRASIS</a:t>
            </a:r>
            <a:endParaRPr sz="2400"/>
          </a:p>
          <a:p>
            <a:pPr indent="0" lvl="0" marL="0" marR="0" rtl="0" algn="l">
              <a:lnSpc>
                <a:spcPct val="100000"/>
              </a:lnSpc>
              <a:spcBef>
                <a:spcPts val="300"/>
              </a:spcBef>
              <a:spcAft>
                <a:spcPts val="0"/>
              </a:spcAft>
              <a:buClr>
                <a:schemeClr val="accent1"/>
              </a:buClr>
              <a:buSzPts val="1530"/>
              <a:buFont typeface="Arial"/>
              <a:buNone/>
            </a:pPr>
            <a:r>
              <a:rPr lang="en-US" sz="2400"/>
              <a:t>October 19, 2020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2"/>
          <p:cNvSpPr txBox="1"/>
          <p:nvPr>
            <p:ph type="title"/>
          </p:nvPr>
        </p:nvSpPr>
        <p:spPr>
          <a:xfrm>
            <a:off x="244475" y="220663"/>
            <a:ext cx="6693000" cy="45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400"/>
              <a:t>Welcome</a:t>
            </a:r>
            <a:r>
              <a:rPr lang="en-US"/>
              <a:t> </a:t>
            </a:r>
            <a:endParaRPr/>
          </a:p>
        </p:txBody>
      </p:sp>
      <p:pic>
        <p:nvPicPr>
          <p:cNvPr descr="Welcome sign on green leaf background." id="73" name="Google Shape;73;p12"/>
          <p:cNvPicPr preferRelativeResize="0"/>
          <p:nvPr/>
        </p:nvPicPr>
        <p:blipFill>
          <a:blip r:embed="rId3">
            <a:alphaModFix/>
          </a:blip>
          <a:stretch>
            <a:fillRect/>
          </a:stretch>
        </p:blipFill>
        <p:spPr>
          <a:xfrm>
            <a:off x="152400" y="1000850"/>
            <a:ext cx="8839204" cy="4972052"/>
          </a:xfrm>
          <a:prstGeom prst="rect">
            <a:avLst/>
          </a:prstGeom>
          <a:noFill/>
          <a:ln>
            <a:noFill/>
          </a:ln>
        </p:spPr>
      </p:pic>
      <p:sp>
        <p:nvSpPr>
          <p:cNvPr id="74" name="Google Shape;74;p12"/>
          <p:cNvSpPr txBox="1"/>
          <p:nvPr/>
        </p:nvSpPr>
        <p:spPr>
          <a:xfrm>
            <a:off x="6782100" y="6171150"/>
            <a:ext cx="2209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Photo by</a:t>
            </a:r>
            <a:r>
              <a:rPr lang="en-US" sz="1100">
                <a:uFill>
                  <a:noFill/>
                </a:uFill>
                <a:hlinkClick r:id="rId4"/>
              </a:rPr>
              <a:t> </a:t>
            </a:r>
            <a:r>
              <a:rPr lang="en-US" sz="1100" u="sng">
                <a:solidFill>
                  <a:schemeClr val="hlink"/>
                </a:solidFill>
                <a:hlinkClick r:id="rId5"/>
              </a:rPr>
              <a:t>Nico Smit</a:t>
            </a:r>
            <a:r>
              <a:rPr lang="en-US" sz="1100"/>
              <a:t> on</a:t>
            </a:r>
            <a:r>
              <a:rPr lang="en-US" sz="1100">
                <a:uFill>
                  <a:noFill/>
                </a:uFill>
                <a:hlinkClick r:id="rId6"/>
              </a:rPr>
              <a:t> </a:t>
            </a:r>
            <a:r>
              <a:rPr lang="en-US" sz="1100" u="sng">
                <a:solidFill>
                  <a:schemeClr val="hlink"/>
                </a:solidFill>
                <a:hlinkClick r:id="rId7"/>
              </a:rPr>
              <a:t>Unsplash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YRASIS201512">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5D109013188D4EB2CA7F1D804314E2" ma:contentTypeVersion="11" ma:contentTypeDescription="Create a new document." ma:contentTypeScope="" ma:versionID="c09e0aaad92881dd68adf06d5ed8a522">
  <xsd:schema xmlns:xsd="http://www.w3.org/2001/XMLSchema" xmlns:xs="http://www.w3.org/2001/XMLSchema" xmlns:p="http://schemas.microsoft.com/office/2006/metadata/properties" xmlns:ns2="eb79d44d-e557-4066-b7d3-99b9b2c319f8" xmlns:ns3="d51c6f8d-0681-46ce-8b0e-6b4f94d71d7a" targetNamespace="http://schemas.microsoft.com/office/2006/metadata/properties" ma:root="true" ma:fieldsID="298f128dd0f84c47a3f2cd03684d4153" ns2:_="" ns3:_="">
    <xsd:import namespace="eb79d44d-e557-4066-b7d3-99b9b2c319f8"/>
    <xsd:import namespace="d51c6f8d-0681-46ce-8b0e-6b4f94d71d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79d44d-e557-4066-b7d3-99b9b2c3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1c6f8d-0681-46ce-8b0e-6b4f94d71d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865533-6C0D-41E0-A0FB-011C63E458BC}"/>
</file>

<file path=customXml/itemProps2.xml><?xml version="1.0" encoding="utf-8"?>
<ds:datastoreItem xmlns:ds="http://schemas.openxmlformats.org/officeDocument/2006/customXml" ds:itemID="{67B09A0E-638E-47F2-AE30-441B059720BD}"/>
</file>

<file path=customXml/itemProps3.xml><?xml version="1.0" encoding="utf-8"?>
<ds:datastoreItem xmlns:ds="http://schemas.openxmlformats.org/officeDocument/2006/customXml" ds:itemID="{6C40D020-AF1F-47FE-86DF-B9C36CD7975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0x010100D65D109013188D4EB2CA7F1D804314E2</vt:lpwstr>
  </property>
</Properties>
</file>