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65"/>
  </p:notesMasterIdLst>
  <p:sldIdLst>
    <p:sldId id="383" r:id="rId2"/>
    <p:sldId id="384" r:id="rId3"/>
    <p:sldId id="385" r:id="rId4"/>
    <p:sldId id="364" r:id="rId5"/>
    <p:sldId id="365" r:id="rId6"/>
    <p:sldId id="366" r:id="rId7"/>
    <p:sldId id="367" r:id="rId8"/>
    <p:sldId id="368" r:id="rId9"/>
    <p:sldId id="369" r:id="rId10"/>
    <p:sldId id="370" r:id="rId11"/>
    <p:sldId id="371" r:id="rId12"/>
    <p:sldId id="372" r:id="rId13"/>
    <p:sldId id="346" r:id="rId14"/>
    <p:sldId id="354" r:id="rId15"/>
    <p:sldId id="348" r:id="rId16"/>
    <p:sldId id="349" r:id="rId17"/>
    <p:sldId id="351" r:id="rId18"/>
    <p:sldId id="360" r:id="rId19"/>
    <p:sldId id="358" r:id="rId20"/>
    <p:sldId id="382" r:id="rId21"/>
    <p:sldId id="374" r:id="rId22"/>
    <p:sldId id="375" r:id="rId23"/>
    <p:sldId id="376" r:id="rId24"/>
    <p:sldId id="377" r:id="rId25"/>
    <p:sldId id="378" r:id="rId26"/>
    <p:sldId id="379" r:id="rId27"/>
    <p:sldId id="380" r:id="rId28"/>
    <p:sldId id="381" r:id="rId29"/>
    <p:sldId id="431" r:id="rId30"/>
    <p:sldId id="432" r:id="rId31"/>
    <p:sldId id="419" r:id="rId32"/>
    <p:sldId id="421" r:id="rId33"/>
    <p:sldId id="422" r:id="rId34"/>
    <p:sldId id="423" r:id="rId35"/>
    <p:sldId id="424" r:id="rId36"/>
    <p:sldId id="425" r:id="rId37"/>
    <p:sldId id="426" r:id="rId38"/>
    <p:sldId id="427" r:id="rId39"/>
    <p:sldId id="428" r:id="rId40"/>
    <p:sldId id="429" r:id="rId41"/>
    <p:sldId id="386" r:id="rId42"/>
    <p:sldId id="387" r:id="rId43"/>
    <p:sldId id="388" r:id="rId44"/>
    <p:sldId id="389" r:id="rId45"/>
    <p:sldId id="390" r:id="rId46"/>
    <p:sldId id="391" r:id="rId47"/>
    <p:sldId id="392" r:id="rId48"/>
    <p:sldId id="393" r:id="rId49"/>
    <p:sldId id="394" r:id="rId50"/>
    <p:sldId id="395" r:id="rId51"/>
    <p:sldId id="396" r:id="rId52"/>
    <p:sldId id="397" r:id="rId53"/>
    <p:sldId id="398" r:id="rId54"/>
    <p:sldId id="399" r:id="rId55"/>
    <p:sldId id="400" r:id="rId56"/>
    <p:sldId id="401" r:id="rId57"/>
    <p:sldId id="412" r:id="rId58"/>
    <p:sldId id="413" r:id="rId59"/>
    <p:sldId id="414" r:id="rId60"/>
    <p:sldId id="415" r:id="rId61"/>
    <p:sldId id="416" r:id="rId62"/>
    <p:sldId id="417" r:id="rId63"/>
    <p:sldId id="418" r:id="rId64"/>
  </p:sldIdLst>
  <p:sldSz cx="9144000" cy="6858000" type="screen4x3"/>
  <p:notesSz cx="7010400" cy="91598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Larson" initials="LL" lastIdx="19" clrIdx="0">
    <p:extLst>
      <p:ext uri="{19B8F6BF-5375-455C-9EA6-DF929625EA0E}">
        <p15:presenceInfo xmlns:p15="http://schemas.microsoft.com/office/powerpoint/2012/main" userId="S-1-5-21-625972116-1165737465-422057038-10374" providerId="AD"/>
      </p:ext>
    </p:extLst>
  </p:cmAuthor>
  <p:cmAuthor id="2" name="Lisa Larson" initials="LL [2]" lastIdx="2" clrIdx="1">
    <p:extLst>
      <p:ext uri="{19B8F6BF-5375-455C-9EA6-DF929625EA0E}">
        <p15:presenceInfo xmlns:p15="http://schemas.microsoft.com/office/powerpoint/2012/main" userId="S::larson@lyrasis.org::be16e622-294e-45d5-bb4b-2cbd871b21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F20"/>
    <a:srgbClr val="E16D2E"/>
    <a:srgbClr val="002144"/>
    <a:srgbClr val="E88831"/>
    <a:srgbClr val="E9B1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79893" autoAdjust="0"/>
  </p:normalViewPr>
  <p:slideViewPr>
    <p:cSldViewPr snapToGrid="0">
      <p:cViewPr varScale="1">
        <p:scale>
          <a:sx n="103" d="100"/>
          <a:sy n="103" d="100"/>
        </p:scale>
        <p:origin x="2192"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59585"/>
          </a:xfrm>
          <a:prstGeom prst="rect">
            <a:avLst/>
          </a:prstGeom>
        </p:spPr>
        <p:txBody>
          <a:bodyPr vert="horz" lIns="92400" tIns="46200" rIns="92400" bIns="46200" rtlCol="0"/>
          <a:lstStyle>
            <a:lvl1pPr algn="l">
              <a:defRPr sz="1200"/>
            </a:lvl1pPr>
          </a:lstStyle>
          <a:p>
            <a:endParaRPr lang="en-US"/>
          </a:p>
        </p:txBody>
      </p:sp>
      <p:sp>
        <p:nvSpPr>
          <p:cNvPr id="3" name="Date Placeholder 2"/>
          <p:cNvSpPr>
            <a:spLocks noGrp="1"/>
          </p:cNvSpPr>
          <p:nvPr>
            <p:ph type="dt" idx="1"/>
          </p:nvPr>
        </p:nvSpPr>
        <p:spPr>
          <a:xfrm>
            <a:off x="3970938" y="0"/>
            <a:ext cx="3037840" cy="459585"/>
          </a:xfrm>
          <a:prstGeom prst="rect">
            <a:avLst/>
          </a:prstGeom>
        </p:spPr>
        <p:txBody>
          <a:bodyPr vert="horz" lIns="92400" tIns="46200" rIns="92400" bIns="46200" rtlCol="0"/>
          <a:lstStyle>
            <a:lvl1pPr algn="r">
              <a:defRPr sz="1200"/>
            </a:lvl1pPr>
          </a:lstStyle>
          <a:p>
            <a:fld id="{92583395-1770-4CCD-99B9-0101FA293E3C}" type="datetimeFigureOut">
              <a:rPr lang="en-US" smtClean="0"/>
              <a:t>6/13/18</a:t>
            </a:fld>
            <a:endParaRPr lang="en-US"/>
          </a:p>
        </p:txBody>
      </p:sp>
      <p:sp>
        <p:nvSpPr>
          <p:cNvPr id="4" name="Slide Image Placeholder 3"/>
          <p:cNvSpPr>
            <a:spLocks noGrp="1" noRot="1" noChangeAspect="1"/>
          </p:cNvSpPr>
          <p:nvPr>
            <p:ph type="sldImg" idx="2"/>
          </p:nvPr>
        </p:nvSpPr>
        <p:spPr>
          <a:xfrm>
            <a:off x="1443038" y="1144588"/>
            <a:ext cx="4124325" cy="3092450"/>
          </a:xfrm>
          <a:prstGeom prst="rect">
            <a:avLst/>
          </a:prstGeom>
          <a:noFill/>
          <a:ln w="12700">
            <a:solidFill>
              <a:prstClr val="black"/>
            </a:solidFill>
          </a:ln>
        </p:spPr>
        <p:txBody>
          <a:bodyPr vert="horz" lIns="92400" tIns="46200" rIns="92400" bIns="46200" rtlCol="0" anchor="ctr"/>
          <a:lstStyle/>
          <a:p>
            <a:endParaRPr lang="en-US"/>
          </a:p>
        </p:txBody>
      </p:sp>
      <p:sp>
        <p:nvSpPr>
          <p:cNvPr id="5" name="Notes Placeholder 4"/>
          <p:cNvSpPr>
            <a:spLocks noGrp="1"/>
          </p:cNvSpPr>
          <p:nvPr>
            <p:ph type="body" sz="quarter" idx="3"/>
          </p:nvPr>
        </p:nvSpPr>
        <p:spPr>
          <a:xfrm>
            <a:off x="701040" y="4408190"/>
            <a:ext cx="5608320" cy="3606701"/>
          </a:xfrm>
          <a:prstGeom prst="rect">
            <a:avLst/>
          </a:prstGeom>
        </p:spPr>
        <p:txBody>
          <a:bodyPr vert="horz" lIns="92400" tIns="46200" rIns="92400" bIns="4620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00292"/>
            <a:ext cx="3037840" cy="459584"/>
          </a:xfrm>
          <a:prstGeom prst="rect">
            <a:avLst/>
          </a:prstGeom>
        </p:spPr>
        <p:txBody>
          <a:bodyPr vert="horz" lIns="92400" tIns="46200" rIns="92400" bIns="4620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00292"/>
            <a:ext cx="3037840" cy="459584"/>
          </a:xfrm>
          <a:prstGeom prst="rect">
            <a:avLst/>
          </a:prstGeom>
        </p:spPr>
        <p:txBody>
          <a:bodyPr vert="horz" lIns="92400" tIns="46200" rIns="92400" bIns="46200" rtlCol="0" anchor="b"/>
          <a:lstStyle>
            <a:lvl1pPr algn="r">
              <a:defRPr sz="1200"/>
            </a:lvl1pPr>
          </a:lstStyle>
          <a:p>
            <a:fld id="{D862B055-C49B-402C-99B8-06CAC164482A}" type="slidenum">
              <a:rPr lang="en-US" smtClean="0"/>
              <a:t>‹#›</a:t>
            </a:fld>
            <a:endParaRPr lang="en-US"/>
          </a:p>
        </p:txBody>
      </p:sp>
    </p:spTree>
    <p:extLst>
      <p:ext uri="{BB962C8B-B14F-4D97-AF65-F5344CB8AC3E}">
        <p14:creationId xmlns:p14="http://schemas.microsoft.com/office/powerpoint/2010/main" val="2346960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Impact</a:t>
            </a:r>
            <a:r>
              <a:rPr lang="en-US" baseline="0" dirty="0"/>
              <a:t> and Innovation – </a:t>
            </a:r>
          </a:p>
          <a:p>
            <a:r>
              <a:rPr lang="en-US" baseline="0" dirty="0"/>
              <a:t>Why are we here?</a:t>
            </a:r>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1</a:t>
            </a:fld>
            <a:endParaRPr lang="en-US"/>
          </a:p>
        </p:txBody>
      </p:sp>
    </p:spTree>
    <p:extLst>
      <p:ext uri="{BB962C8B-B14F-4D97-AF65-F5344CB8AC3E}">
        <p14:creationId xmlns:p14="http://schemas.microsoft.com/office/powerpoint/2010/main" val="3939238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 member base is over 1,000 institutions and over 3,000 users.  We have gone</a:t>
            </a:r>
            <a:r>
              <a:rPr lang="en-US" baseline="0" dirty="0"/>
              <a:t> on the road and have talked directly to over 200 institutions and over 300+ individuals at our regional leaders forums.  What we heard is that our member are excited about LYRASIS’s transformation and our leadership role in working with our communities to solve big problems; specifically in the areas of content, technology and software.  </a:t>
            </a:r>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a non-profit, member-based organization, not only </a:t>
            </a:r>
            <a:r>
              <a:rPr lang="en-US" dirty="0" err="1"/>
              <a:t>susain</a:t>
            </a:r>
            <a:r>
              <a:rPr lang="en-US" dirty="0"/>
              <a:t> itself but actually  </a:t>
            </a:r>
            <a:r>
              <a:rPr lang="en-US" b="1" dirty="0"/>
              <a:t>launch “Innovation” as a strategic business initiative</a:t>
            </a:r>
            <a:r>
              <a:rPr lang="en-US" dirty="0"/>
              <a:t>, assuming its inherent risks, </a:t>
            </a:r>
          </a:p>
          <a:p>
            <a:r>
              <a:rPr lang="en-US" dirty="0"/>
              <a:t>to sustain and grow as an organization, </a:t>
            </a:r>
          </a:p>
          <a:p>
            <a:r>
              <a:rPr lang="en-US" dirty="0"/>
              <a:t>on behalf of its members?</a:t>
            </a:r>
          </a:p>
          <a:p>
            <a:pPr algn="l"/>
            <a:endParaRPr lang="en-US" dirty="0">
              <a:cs typeface="Calibri"/>
            </a:endParaRPr>
          </a:p>
          <a:p>
            <a:pPr algn="l"/>
            <a:r>
              <a:rPr lang="en-US" dirty="0">
                <a:cs typeface="Calibri"/>
              </a:rPr>
              <a:t>As a multi type member org - </a:t>
            </a:r>
          </a:p>
          <a:p>
            <a:pPr algn="l"/>
            <a:r>
              <a:rPr lang="en-US" dirty="0">
                <a:cs typeface="Calibri"/>
              </a:rPr>
              <a:t>What we see in connections that weren’t part of the original problem to solve. </a:t>
            </a:r>
          </a:p>
        </p:txBody>
      </p:sp>
      <p:sp>
        <p:nvSpPr>
          <p:cNvPr id="4" name="Slide Number Placeholder 3"/>
          <p:cNvSpPr>
            <a:spLocks noGrp="1"/>
          </p:cNvSpPr>
          <p:nvPr>
            <p:ph type="sldNum" sz="quarter" idx="10"/>
          </p:nvPr>
        </p:nvSpPr>
        <p:spPr/>
        <p:txBody>
          <a:bodyPr/>
          <a:lstStyle/>
          <a:p>
            <a:fld id="{D862B055-C49B-402C-99B8-06CAC164482A}" type="slidenum">
              <a:rPr lang="en-US" smtClean="0"/>
              <a:t>13</a:t>
            </a:fld>
            <a:endParaRPr lang="en-US"/>
          </a:p>
        </p:txBody>
      </p:sp>
    </p:spTree>
    <p:extLst>
      <p:ext uri="{BB962C8B-B14F-4D97-AF65-F5344CB8AC3E}">
        <p14:creationId xmlns:p14="http://schemas.microsoft.com/office/powerpoint/2010/main" val="1522549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means doing similar activities as other organizations better.</a:t>
            </a:r>
          </a:p>
          <a:p>
            <a:r>
              <a:rPr lang="en-US" dirty="0"/>
              <a:t>It means doing similar activities as other organizations with less defects.</a:t>
            </a:r>
          </a:p>
          <a:p>
            <a:r>
              <a:rPr lang="en-US" dirty="0"/>
              <a:t>This is foundational</a:t>
            </a:r>
          </a:p>
          <a:p>
            <a:endParaRPr lang="en-US" dirty="0">
              <a:cs typeface="Calibri"/>
            </a:endParaRPr>
          </a:p>
        </p:txBody>
      </p:sp>
      <p:sp>
        <p:nvSpPr>
          <p:cNvPr id="4" name="Slide Number Placeholder 3"/>
          <p:cNvSpPr>
            <a:spLocks noGrp="1"/>
          </p:cNvSpPr>
          <p:nvPr>
            <p:ph type="sldNum" sz="quarter" idx="10"/>
          </p:nvPr>
        </p:nvSpPr>
        <p:spPr/>
        <p:txBody>
          <a:bodyPr/>
          <a:lstStyle/>
          <a:p>
            <a:fld id="{D862B055-C49B-402C-99B8-06CAC164482A}" type="slidenum">
              <a:rPr lang="en-US" smtClean="0"/>
              <a:t>14</a:t>
            </a:fld>
            <a:endParaRPr lang="en-US"/>
          </a:p>
        </p:txBody>
      </p:sp>
    </p:spTree>
    <p:extLst>
      <p:ext uri="{BB962C8B-B14F-4D97-AF65-F5344CB8AC3E}">
        <p14:creationId xmlns:p14="http://schemas.microsoft.com/office/powerpoint/2010/main" val="3040724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7200" lvl="1">
              <a:spcBef>
                <a:spcPct val="20000"/>
              </a:spcBef>
            </a:pPr>
            <a:r>
              <a:rPr lang="en-US" dirty="0"/>
              <a:t>Operational Effectiveness is NOT a strategy for getting to the next level</a:t>
            </a:r>
            <a:endParaRPr lang="en-US" dirty="0">
              <a:cs typeface="Calibri"/>
            </a:endParaRPr>
          </a:p>
          <a:p>
            <a:pPr marL="739201" lvl="2" indent="-184800">
              <a:spcBef>
                <a:spcPct val="20000"/>
              </a:spcBef>
              <a:buChar char="•"/>
            </a:pPr>
            <a:r>
              <a:rPr lang="en-US" dirty="0"/>
              <a:t>Internally focused</a:t>
            </a:r>
            <a:endParaRPr lang="en-US" dirty="0">
              <a:cs typeface="Calibri"/>
            </a:endParaRPr>
          </a:p>
          <a:p>
            <a:pPr marL="739201" lvl="2" indent="-184800">
              <a:spcBef>
                <a:spcPct val="20000"/>
              </a:spcBef>
              <a:buChar char="•"/>
            </a:pPr>
            <a:r>
              <a:rPr lang="en-US" dirty="0"/>
              <a:t>Doesn’t address market changes and shifting member needs</a:t>
            </a:r>
            <a:endParaRPr lang="en-US" dirty="0">
              <a:cs typeface="Calibri"/>
            </a:endParaRPr>
          </a:p>
          <a:p>
            <a:pPr marL="739201" lvl="2" indent="-184800">
              <a:spcBef>
                <a:spcPct val="20000"/>
              </a:spcBef>
              <a:buChar char="•"/>
            </a:pPr>
            <a:r>
              <a:rPr lang="en-US" dirty="0"/>
              <a:t>Not a significant market differentiator</a:t>
            </a:r>
          </a:p>
          <a:p>
            <a:pPr marL="739201" lvl="2" indent="-184800">
              <a:spcBef>
                <a:spcPct val="20000"/>
              </a:spcBef>
              <a:buChar char="•"/>
            </a:pPr>
            <a:endParaRPr lang="en-US" dirty="0">
              <a:cs typeface="Calibri"/>
            </a:endParaRPr>
          </a:p>
          <a:p>
            <a:r>
              <a:rPr lang="en-US" dirty="0"/>
              <a:t>STRATEGY requires trade offs, where Operational effectiveness does not. </a:t>
            </a:r>
          </a:p>
          <a:p>
            <a:r>
              <a:rPr lang="en-US" dirty="0"/>
              <a:t>TRADE OFFS create need for CHOICE. </a:t>
            </a:r>
          </a:p>
          <a:p>
            <a:r>
              <a:rPr lang="en-US" dirty="0"/>
              <a:t>The LYRASIS path to INNOVATION with a Big I is our structure for CHOOSING. </a:t>
            </a:r>
          </a:p>
          <a:p>
            <a:pPr marL="739201" lvl="2" indent="-184800">
              <a:spcBef>
                <a:spcPct val="20000"/>
              </a:spcBef>
              <a:buChar char="•"/>
            </a:pP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15</a:t>
            </a:fld>
            <a:endParaRPr lang="en-US"/>
          </a:p>
        </p:txBody>
      </p:sp>
    </p:spTree>
    <p:extLst>
      <p:ext uri="{BB962C8B-B14F-4D97-AF65-F5344CB8AC3E}">
        <p14:creationId xmlns:p14="http://schemas.microsoft.com/office/powerpoint/2010/main" val="2645924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cs typeface="Calibri"/>
              </a:rPr>
              <a:t>Strategy requires</a:t>
            </a:r>
          </a:p>
          <a:p>
            <a:pPr algn="l"/>
            <a:endParaRPr lang="en-US" dirty="0">
              <a:cs typeface="Calibri"/>
            </a:endParaRPr>
          </a:p>
          <a:p>
            <a:pPr algn="l"/>
            <a:r>
              <a:rPr lang="en-US" dirty="0">
                <a:cs typeface="Calibri"/>
              </a:rPr>
              <a:t>TRADE OFFS create need for CHOICE. The LYRASIS path to INNOVATION with a Big I is our structure for CHOOSING. If you try to be all things to all members, or customers or clients – the mission begins to lose clarity, value props are lost and we don't know who or what we are. </a:t>
            </a:r>
          </a:p>
        </p:txBody>
      </p:sp>
      <p:sp>
        <p:nvSpPr>
          <p:cNvPr id="4" name="Slide Number Placeholder 3"/>
          <p:cNvSpPr>
            <a:spLocks noGrp="1"/>
          </p:cNvSpPr>
          <p:nvPr>
            <p:ph type="sldNum" sz="quarter" idx="10"/>
          </p:nvPr>
        </p:nvSpPr>
        <p:spPr/>
        <p:txBody>
          <a:bodyPr/>
          <a:lstStyle/>
          <a:p>
            <a:fld id="{D862B055-C49B-402C-99B8-06CAC164482A}" type="slidenum">
              <a:rPr lang="en-US" smtClean="0"/>
              <a:t>16</a:t>
            </a:fld>
            <a:endParaRPr lang="en-US"/>
          </a:p>
        </p:txBody>
      </p:sp>
    </p:spTree>
    <p:extLst>
      <p:ext uri="{BB962C8B-B14F-4D97-AF65-F5344CB8AC3E}">
        <p14:creationId xmlns:p14="http://schemas.microsoft.com/office/powerpoint/2010/main" val="2857045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dirty="0">
                <a:cs typeface="Calibri"/>
              </a:rPr>
              <a:t>(LISA) LYRASIS has 2 personas</a:t>
            </a:r>
            <a:endParaRPr lang="en-US" dirty="0"/>
          </a:p>
          <a:p>
            <a:pPr lvl="1" indent="-184800">
              <a:spcBef>
                <a:spcPct val="20000"/>
              </a:spcBef>
              <a:buChar char="•"/>
            </a:pPr>
            <a:r>
              <a:rPr lang="en-US" dirty="0"/>
              <a:t>Leaders in Content</a:t>
            </a:r>
          </a:p>
          <a:p>
            <a:pPr lvl="1" indent="-184800">
              <a:spcBef>
                <a:spcPct val="20000"/>
              </a:spcBef>
              <a:buChar char="•"/>
            </a:pPr>
            <a:r>
              <a:rPr lang="en-US" dirty="0"/>
              <a:t>Leaders in Convening the Communities</a:t>
            </a:r>
          </a:p>
          <a:p>
            <a:pPr marL="277200" lvl="1">
              <a:spcBef>
                <a:spcPct val="20000"/>
              </a:spcBef>
            </a:pPr>
            <a:r>
              <a:rPr lang="en-US" dirty="0">
                <a:cs typeface="Calibri"/>
              </a:rPr>
              <a:t>Hurdles to overcome with both having a process and having the right technology</a:t>
            </a:r>
          </a:p>
          <a:p>
            <a:pPr marL="277200" lvl="1">
              <a:spcBef>
                <a:spcPct val="20000"/>
              </a:spcBef>
            </a:pPr>
            <a:endParaRPr lang="en-US" dirty="0">
              <a:cs typeface="Calibri"/>
            </a:endParaRPr>
          </a:p>
          <a:p>
            <a:pPr marL="277200" lvl="1">
              <a:spcBef>
                <a:spcPct val="20000"/>
              </a:spcBef>
            </a:pPr>
            <a:r>
              <a:rPr lang="en-US" dirty="0">
                <a:cs typeface="Calibri"/>
              </a:rPr>
              <a:t>If you are a leader in your organization and you are fearless, you are likely in the 20%. A partnership might enable you to get into the 10% w/o impacting your staff. We are modeling our organization to be the COO to your CEO in order to allow our members to get into the frontier without threatening your need for organizational stability and efficiency. This is how we are becoming a consortium like no other – in the traditional sense. </a:t>
            </a:r>
          </a:p>
          <a:p>
            <a:pPr marL="277200" lvl="1">
              <a:spcBef>
                <a:spcPct val="20000"/>
              </a:spcBef>
            </a:pPr>
            <a:endParaRPr lang="en-US" dirty="0">
              <a:cs typeface="Calibri"/>
            </a:endParaRPr>
          </a:p>
        </p:txBody>
      </p:sp>
      <p:sp>
        <p:nvSpPr>
          <p:cNvPr id="4" name="Slide Number Placeholder 3"/>
          <p:cNvSpPr>
            <a:spLocks noGrp="1"/>
          </p:cNvSpPr>
          <p:nvPr>
            <p:ph type="sldNum" sz="quarter" idx="10"/>
          </p:nvPr>
        </p:nvSpPr>
        <p:spPr/>
        <p:txBody>
          <a:bodyPr/>
          <a:lstStyle/>
          <a:p>
            <a:fld id="{D862B055-C49B-402C-99B8-06CAC164482A}" type="slidenum">
              <a:rPr lang="en-US" smtClean="0"/>
              <a:t>17</a:t>
            </a:fld>
            <a:endParaRPr lang="en-US"/>
          </a:p>
        </p:txBody>
      </p:sp>
    </p:spTree>
    <p:extLst>
      <p:ext uri="{BB962C8B-B14F-4D97-AF65-F5344CB8AC3E}">
        <p14:creationId xmlns:p14="http://schemas.microsoft.com/office/powerpoint/2010/main" val="1390030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new innovation process. Stage 1 Ideas can come from any where (staff C$F). Where we assess the FAB, financial model, market research</a:t>
            </a:r>
          </a:p>
          <a:p>
            <a:r>
              <a:rPr lang="en-US" dirty="0"/>
              <a:t>Stage 2Pre pilot – gather information, requirements, staffing, marketing input</a:t>
            </a:r>
          </a:p>
          <a:p>
            <a:r>
              <a:rPr lang="en-US" dirty="0"/>
              <a:t>Stage 3 we put it in a sandbox, no risk , throw it away, still in dev</a:t>
            </a:r>
          </a:p>
          <a:p>
            <a:r>
              <a:rPr lang="en-US" dirty="0"/>
              <a:t>Stage 4 – move to the production environment</a:t>
            </a:r>
          </a:p>
          <a:p>
            <a:endParaRPr lang="en-US" dirty="0"/>
          </a:p>
          <a:p>
            <a:r>
              <a:rPr lang="en-US" dirty="0"/>
              <a:t>At Stage 3 its iterative, can go back upstream several times.</a:t>
            </a:r>
          </a:p>
          <a:p>
            <a:endParaRPr lang="en-US" dirty="0"/>
          </a:p>
          <a:p>
            <a:r>
              <a:rPr lang="en-US" dirty="0"/>
              <a:t>There is a lot more underlying structure</a:t>
            </a:r>
          </a:p>
        </p:txBody>
      </p:sp>
      <p:sp>
        <p:nvSpPr>
          <p:cNvPr id="4" name="Slide Number Placeholder 3"/>
          <p:cNvSpPr>
            <a:spLocks noGrp="1"/>
          </p:cNvSpPr>
          <p:nvPr>
            <p:ph type="sldNum" sz="quarter" idx="10"/>
          </p:nvPr>
        </p:nvSpPr>
        <p:spPr/>
        <p:txBody>
          <a:bodyPr/>
          <a:lstStyle/>
          <a:p>
            <a:fld id="{D862B055-C49B-402C-99B8-06CAC164482A}" type="slidenum">
              <a:rPr lang="en-US" smtClean="0"/>
              <a:t>18</a:t>
            </a:fld>
            <a:endParaRPr lang="en-US"/>
          </a:p>
        </p:txBody>
      </p:sp>
    </p:spTree>
    <p:extLst>
      <p:ext uri="{BB962C8B-B14F-4D97-AF65-F5344CB8AC3E}">
        <p14:creationId xmlns:p14="http://schemas.microsoft.com/office/powerpoint/2010/main" val="1654480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D862B055-C49B-402C-99B8-06CAC164482A}" type="slidenum">
              <a:rPr lang="en-US" smtClean="0"/>
              <a:t>19</a:t>
            </a:fld>
            <a:endParaRPr lang="en-US"/>
          </a:p>
        </p:txBody>
      </p:sp>
    </p:spTree>
    <p:extLst>
      <p:ext uri="{BB962C8B-B14F-4D97-AF65-F5344CB8AC3E}">
        <p14:creationId xmlns:p14="http://schemas.microsoft.com/office/powerpoint/2010/main" val="3492804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D862B055-C49B-402C-99B8-06CAC164482A}" type="slidenum">
              <a:rPr lang="en-US" smtClean="0"/>
              <a:t>20</a:t>
            </a:fld>
            <a:endParaRPr lang="en-US"/>
          </a:p>
        </p:txBody>
      </p:sp>
    </p:spTree>
    <p:extLst>
      <p:ext uri="{BB962C8B-B14F-4D97-AF65-F5344CB8AC3E}">
        <p14:creationId xmlns:p14="http://schemas.microsoft.com/office/powerpoint/2010/main" val="385526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21</a:t>
            </a:fld>
            <a:endParaRPr lang="en-US"/>
          </a:p>
        </p:txBody>
      </p:sp>
    </p:spTree>
    <p:extLst>
      <p:ext uri="{BB962C8B-B14F-4D97-AF65-F5344CB8AC3E}">
        <p14:creationId xmlns:p14="http://schemas.microsoft.com/office/powerpoint/2010/main" val="1531404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Impact</a:t>
            </a:r>
            <a:r>
              <a:rPr lang="en-US" baseline="0" dirty="0"/>
              <a:t> and Innovation – </a:t>
            </a:r>
          </a:p>
          <a:p>
            <a:r>
              <a:rPr lang="en-US" baseline="0" dirty="0"/>
              <a:t>Why are we here?</a:t>
            </a:r>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2</a:t>
            </a:fld>
            <a:endParaRPr lang="en-US"/>
          </a:p>
        </p:txBody>
      </p:sp>
    </p:spTree>
    <p:extLst>
      <p:ext uri="{BB962C8B-B14F-4D97-AF65-F5344CB8AC3E}">
        <p14:creationId xmlns:p14="http://schemas.microsoft.com/office/powerpoint/2010/main" val="2161769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recent years, archivists have identified the need and desire to capture community archives materials—those that are not deposited at an institution, but rather remain in family or community collections.  The University of NE, Omaha project is exploring the use of a mobile maker space and digitization lab that allows the organization to reach out to rural communities and digitize their material, making such material widely available while keeping the archive in the community. </a:t>
            </a:r>
          </a:p>
          <a:p>
            <a:endParaRPr lang="en-US" dirty="0"/>
          </a:p>
          <a:p>
            <a:r>
              <a:rPr lang="en-US" dirty="0"/>
              <a:t>They have received matching funds that doubled the project budget from the University </a:t>
            </a:r>
          </a:p>
          <a:p>
            <a:endParaRPr lang="en-US" dirty="0"/>
          </a:p>
          <a:p>
            <a:r>
              <a:rPr lang="en-US" dirty="0"/>
              <a:t>Their white paper will talk about how to apply this in other rural states</a:t>
            </a:r>
          </a:p>
          <a:p>
            <a:endParaRPr lang="en-US" dirty="0"/>
          </a:p>
          <a:p>
            <a:r>
              <a:rPr lang="en-US" dirty="0"/>
              <a:t>Mobile labs have been used before, but only in urban areas, and never with tribal members</a:t>
            </a:r>
          </a:p>
        </p:txBody>
      </p:sp>
      <p:sp>
        <p:nvSpPr>
          <p:cNvPr id="4" name="Slide Number Placeholder 3"/>
          <p:cNvSpPr>
            <a:spLocks noGrp="1"/>
          </p:cNvSpPr>
          <p:nvPr>
            <p:ph type="sldNum" sz="quarter" idx="10"/>
          </p:nvPr>
        </p:nvSpPr>
        <p:spPr/>
        <p:txBody>
          <a:bodyPr/>
          <a:lstStyle/>
          <a:p>
            <a:fld id="{D862B055-C49B-402C-99B8-06CAC164482A}" type="slidenum">
              <a:rPr lang="en-US" smtClean="0"/>
              <a:t>22</a:t>
            </a:fld>
            <a:endParaRPr lang="en-US"/>
          </a:p>
        </p:txBody>
      </p:sp>
    </p:spTree>
    <p:extLst>
      <p:ext uri="{BB962C8B-B14F-4D97-AF65-F5344CB8AC3E}">
        <p14:creationId xmlns:p14="http://schemas.microsoft.com/office/powerpoint/2010/main" val="4116690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Catalyst fund was used to scope out the potential for a multi-partner approach to professional development education.  </a:t>
            </a:r>
          </a:p>
          <a:p>
            <a:endParaRPr lang="en-US" dirty="0"/>
          </a:p>
          <a:p>
            <a:pPr defTabSz="924001">
              <a:defRPr/>
            </a:pPr>
            <a:r>
              <a:rPr lang="en-US" dirty="0"/>
              <a:t>The outcome of the LYRASIS grant clarified potential and a road forward. In addition, Columbia has already modeled another project that is unrelated on the same collaborative approach.</a:t>
            </a:r>
          </a:p>
          <a:p>
            <a:endParaRPr lang="en-US" dirty="0"/>
          </a:p>
          <a:p>
            <a:r>
              <a:rPr lang="en-US" dirty="0"/>
              <a:t>They are now moving to detailed business planning and then implementation</a:t>
            </a:r>
          </a:p>
          <a:p>
            <a:r>
              <a:rPr lang="en-US" dirty="0"/>
              <a:t>Look for updated copyright education classes for the field coming next.</a:t>
            </a:r>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23</a:t>
            </a:fld>
            <a:endParaRPr lang="en-US"/>
          </a:p>
        </p:txBody>
      </p:sp>
    </p:spTree>
    <p:extLst>
      <p:ext uri="{BB962C8B-B14F-4D97-AF65-F5344CB8AC3E}">
        <p14:creationId xmlns:p14="http://schemas.microsoft.com/office/powerpoint/2010/main" val="3619308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and international** surveys have been conducted regarding the use of 3D imaging and user requirements in cultural heritage institutions. Based on survey results, utilizing 3D technologies in libraries, museums and archives is in its infancy. </a:t>
            </a:r>
          </a:p>
          <a:p>
            <a:endParaRPr lang="en-US" dirty="0"/>
          </a:p>
          <a:p>
            <a:r>
              <a:rPr lang="en-US" dirty="0"/>
              <a:t>The survey’s points towards usage possibilities (ability to remotely measure true size of objects) and desired user requirements (easy online viewing and navigation) yet there was no comprehensive understanding of what constitutes 3D image quality and description for exchange, preservation, and access of digital artifacts. </a:t>
            </a:r>
          </a:p>
          <a:p>
            <a:endParaRPr lang="en-US" dirty="0"/>
          </a:p>
          <a:p>
            <a:r>
              <a:rPr lang="en-US" dirty="0"/>
              <a:t>This project will </a:t>
            </a:r>
            <a:r>
              <a:rPr lang="en-US" dirty="0" err="1"/>
              <a:t>vett</a:t>
            </a:r>
            <a:r>
              <a:rPr lang="en-US" dirty="0"/>
              <a:t> those standards nationally—and museums, archaeology and anthropology collections, galleries and others with 3D works will be able to implement these standards with their own collections…</a:t>
            </a:r>
          </a:p>
          <a:p>
            <a:endParaRPr lang="en-US" dirty="0"/>
          </a:p>
          <a:p>
            <a:pPr marL="173250" indent="-173250">
              <a:buFont typeface="Arial" panose="020B0604020202020204" pitchFamily="34" charset="0"/>
              <a:buChar char="•"/>
            </a:pPr>
            <a:r>
              <a:rPr lang="en-US" dirty="0"/>
              <a:t>*(Urban, 2015)</a:t>
            </a:r>
          </a:p>
          <a:p>
            <a:pPr marL="173250" indent="-173250">
              <a:buFont typeface="Arial" panose="020B0604020202020204" pitchFamily="34" charset="0"/>
              <a:buChar char="•"/>
            </a:pPr>
            <a:r>
              <a:rPr lang="en-US" dirty="0"/>
              <a:t>**(Hess, 2015)  </a:t>
            </a:r>
          </a:p>
          <a:p>
            <a:pPr marL="173250" indent="-1732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24</a:t>
            </a:fld>
            <a:endParaRPr lang="en-US"/>
          </a:p>
        </p:txBody>
      </p:sp>
    </p:spTree>
    <p:extLst>
      <p:ext uri="{BB962C8B-B14F-4D97-AF65-F5344CB8AC3E}">
        <p14:creationId xmlns:p14="http://schemas.microsoft.com/office/powerpoint/2010/main" val="840401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leverage IOT devices to aid our patrons in discovery and use of our library and its systems</a:t>
            </a:r>
          </a:p>
          <a:p>
            <a:endParaRPr lang="en-US" dirty="0"/>
          </a:p>
          <a:p>
            <a:r>
              <a:rPr lang="en-US" dirty="0"/>
              <a:t>A few examples are as follows: </a:t>
            </a:r>
          </a:p>
          <a:p>
            <a:pPr marL="231000" indent="-231000">
              <a:buAutoNum type="arabicPeriod"/>
            </a:pPr>
            <a:r>
              <a:rPr lang="en-US" dirty="0"/>
              <a:t>Amazon Alexa device to connect to library systems using voice (improve accessibility). They are now building the connectors to library technology that others could leverage. </a:t>
            </a:r>
          </a:p>
          <a:p>
            <a:pPr marL="231000" indent="-231000">
              <a:buAutoNum type="arabicPeriod"/>
            </a:pPr>
            <a:r>
              <a:rPr lang="en-US" dirty="0"/>
              <a:t>And creation of IOT button technology to gain location based assistance</a:t>
            </a:r>
          </a:p>
          <a:p>
            <a:pPr marL="231000" indent="-231000">
              <a:buAutoNum type="arabicPeriod"/>
            </a:pPr>
            <a:endParaRPr lang="en-US" dirty="0"/>
          </a:p>
          <a:p>
            <a:r>
              <a:rPr lang="en-US" dirty="0"/>
              <a:t>In October, the pilot had just started and already other areas on campus wanted to use the technology for other things such as, using it to book study rooms or appointments in the counseling and career centers…</a:t>
            </a:r>
          </a:p>
        </p:txBody>
      </p:sp>
      <p:sp>
        <p:nvSpPr>
          <p:cNvPr id="4" name="Slide Number Placeholder 3"/>
          <p:cNvSpPr>
            <a:spLocks noGrp="1"/>
          </p:cNvSpPr>
          <p:nvPr>
            <p:ph type="sldNum" sz="quarter" idx="10"/>
          </p:nvPr>
        </p:nvSpPr>
        <p:spPr/>
        <p:txBody>
          <a:bodyPr/>
          <a:lstStyle/>
          <a:p>
            <a:fld id="{D862B055-C49B-402C-99B8-06CAC164482A}" type="slidenum">
              <a:rPr lang="en-US" smtClean="0"/>
              <a:t>25</a:t>
            </a:fld>
            <a:endParaRPr lang="en-US"/>
          </a:p>
        </p:txBody>
      </p:sp>
    </p:spTree>
    <p:extLst>
      <p:ext uri="{BB962C8B-B14F-4D97-AF65-F5344CB8AC3E}">
        <p14:creationId xmlns:p14="http://schemas.microsoft.com/office/powerpoint/2010/main" val="1064669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James B. Duke Memorial Library is creating a web and mobile app framework for publishing location‐based content including historical photographs, documents, and oral histories that will populate a digital interactive map. </a:t>
            </a:r>
          </a:p>
          <a:p>
            <a:endParaRPr lang="en-US" dirty="0"/>
          </a:p>
          <a:p>
            <a:r>
              <a:rPr lang="en-US" dirty="0"/>
              <a:t>The map </a:t>
            </a:r>
            <a:r>
              <a:rPr lang="en-US" b="1" dirty="0"/>
              <a:t>documents</a:t>
            </a:r>
            <a:r>
              <a:rPr lang="en-US" dirty="0"/>
              <a:t> the Historic West End, a vibrant 150 year old African American community that surrounds the university on the west side of Charlotte, North Carolina and is </a:t>
            </a:r>
            <a:r>
              <a:rPr lang="en-US" b="1" dirty="0"/>
              <a:t>currently faced with rising gentrification and social change.</a:t>
            </a:r>
          </a:p>
          <a:p>
            <a:endParaRPr lang="en-US" b="1" dirty="0"/>
          </a:p>
          <a:p>
            <a:r>
              <a:rPr lang="en-US" dirty="0"/>
              <a:t>This is a model that can be used for others trying to engage the community with archives materials and to inject a historical perspective into the issue of redevelopment, rising housing costs, and gentrification happening across the nation</a:t>
            </a:r>
            <a:endParaRPr lang="en-US" b="0" dirty="0"/>
          </a:p>
        </p:txBody>
      </p:sp>
      <p:sp>
        <p:nvSpPr>
          <p:cNvPr id="4" name="Slide Number Placeholder 3"/>
          <p:cNvSpPr>
            <a:spLocks noGrp="1"/>
          </p:cNvSpPr>
          <p:nvPr>
            <p:ph type="sldNum" sz="quarter" idx="10"/>
          </p:nvPr>
        </p:nvSpPr>
        <p:spPr/>
        <p:txBody>
          <a:bodyPr/>
          <a:lstStyle/>
          <a:p>
            <a:fld id="{D862B055-C49B-402C-99B8-06CAC164482A}" type="slidenum">
              <a:rPr lang="en-US" smtClean="0"/>
              <a:t>26</a:t>
            </a:fld>
            <a:endParaRPr lang="en-US"/>
          </a:p>
        </p:txBody>
      </p:sp>
    </p:spTree>
    <p:extLst>
      <p:ext uri="{BB962C8B-B14F-4D97-AF65-F5344CB8AC3E}">
        <p14:creationId xmlns:p14="http://schemas.microsoft.com/office/powerpoint/2010/main" val="3281965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Washburn is creating open source information literacy modules in both English and Spanish, for use by area middle and high school students.... </a:t>
            </a:r>
          </a:p>
          <a:p>
            <a:endParaRPr lang="en-US" dirty="0"/>
          </a:p>
          <a:p>
            <a:r>
              <a:rPr lang="en-US" dirty="0"/>
              <a:t>This Access to free online information literacy modules and an accompanying curriculum creates equity in education and will improve critical thinking skills for students at 20 schools in the Northeast Kansas target area. </a:t>
            </a:r>
          </a:p>
          <a:p>
            <a:endParaRPr lang="en-US" dirty="0"/>
          </a:p>
          <a:p>
            <a:r>
              <a:rPr lang="en-US" dirty="0"/>
              <a:t>This project provides a model replicable on a national scale and open access resources created for the project will be adaptable to any classroom curriculum</a:t>
            </a:r>
          </a:p>
        </p:txBody>
      </p:sp>
      <p:sp>
        <p:nvSpPr>
          <p:cNvPr id="4" name="Slide Number Placeholder 3"/>
          <p:cNvSpPr>
            <a:spLocks noGrp="1"/>
          </p:cNvSpPr>
          <p:nvPr>
            <p:ph type="sldNum" sz="quarter" idx="10"/>
          </p:nvPr>
        </p:nvSpPr>
        <p:spPr/>
        <p:txBody>
          <a:bodyPr/>
          <a:lstStyle/>
          <a:p>
            <a:fld id="{D862B055-C49B-402C-99B8-06CAC164482A}" type="slidenum">
              <a:rPr lang="en-US" smtClean="0"/>
              <a:t>27</a:t>
            </a:fld>
            <a:endParaRPr lang="en-US"/>
          </a:p>
        </p:txBody>
      </p:sp>
    </p:spTree>
    <p:extLst>
      <p:ext uri="{BB962C8B-B14F-4D97-AF65-F5344CB8AC3E}">
        <p14:creationId xmlns:p14="http://schemas.microsoft.com/office/powerpoint/2010/main" val="1316034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2017, we awarded 6 Member Organizations</a:t>
            </a:r>
          </a:p>
          <a:p>
            <a:r>
              <a:rPr lang="en-US" dirty="0"/>
              <a:t>These represent our first round of recipients and are examples of the variety of projects that came to us last year. You’ll see there is great geographic diversity, institutional size and content—all are quite different from one another and yet show creativity and leadership in many different ways.</a:t>
            </a:r>
          </a:p>
          <a:p>
            <a:endParaRPr lang="en-US" dirty="0"/>
          </a:p>
          <a:p>
            <a:r>
              <a:rPr lang="en-US" dirty="0"/>
              <a:t>The projects will be completed in June and all the models, code, and lessons learned will be available for your use then.</a:t>
            </a:r>
          </a:p>
          <a:p>
            <a:endParaRPr lang="en-US" dirty="0"/>
          </a:p>
          <a:p>
            <a:r>
              <a:rPr lang="en-US" dirty="0"/>
              <a:t>Let’s take a look…</a:t>
            </a:r>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28</a:t>
            </a:fld>
            <a:endParaRPr lang="en-US"/>
          </a:p>
        </p:txBody>
      </p:sp>
    </p:spTree>
    <p:extLst>
      <p:ext uri="{BB962C8B-B14F-4D97-AF65-F5344CB8AC3E}">
        <p14:creationId xmlns:p14="http://schemas.microsoft.com/office/powerpoint/2010/main" val="3529707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29</a:t>
            </a:fld>
            <a:endParaRPr lang="en-US"/>
          </a:p>
        </p:txBody>
      </p:sp>
    </p:spTree>
    <p:extLst>
      <p:ext uri="{BB962C8B-B14F-4D97-AF65-F5344CB8AC3E}">
        <p14:creationId xmlns:p14="http://schemas.microsoft.com/office/powerpoint/2010/main" val="666893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30</a:t>
            </a:fld>
            <a:endParaRPr lang="en-US"/>
          </a:p>
        </p:txBody>
      </p:sp>
    </p:spTree>
    <p:extLst>
      <p:ext uri="{BB962C8B-B14F-4D97-AF65-F5344CB8AC3E}">
        <p14:creationId xmlns:p14="http://schemas.microsoft.com/office/powerpoint/2010/main" val="207938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31</a:t>
            </a:fld>
            <a:endParaRPr lang="en-US"/>
          </a:p>
        </p:txBody>
      </p:sp>
    </p:spTree>
    <p:extLst>
      <p:ext uri="{BB962C8B-B14F-4D97-AF65-F5344CB8AC3E}">
        <p14:creationId xmlns:p14="http://schemas.microsoft.com/office/powerpoint/2010/main" val="1824148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Impact</a:t>
            </a:r>
            <a:r>
              <a:rPr lang="en-US" baseline="0" dirty="0"/>
              <a:t> and Innovation – </a:t>
            </a:r>
          </a:p>
          <a:p>
            <a:r>
              <a:rPr lang="en-US" baseline="0" dirty="0"/>
              <a:t>Why are we here?</a:t>
            </a:r>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3</a:t>
            </a:fld>
            <a:endParaRPr lang="en-US"/>
          </a:p>
        </p:txBody>
      </p:sp>
    </p:spTree>
    <p:extLst>
      <p:ext uri="{BB962C8B-B14F-4D97-AF65-F5344CB8AC3E}">
        <p14:creationId xmlns:p14="http://schemas.microsoft.com/office/powerpoint/2010/main" val="3445121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41</a:t>
            </a:fld>
            <a:endParaRPr lang="en-US"/>
          </a:p>
        </p:txBody>
      </p:sp>
    </p:spTree>
    <p:extLst>
      <p:ext uri="{BB962C8B-B14F-4D97-AF65-F5344CB8AC3E}">
        <p14:creationId xmlns:p14="http://schemas.microsoft.com/office/powerpoint/2010/main" val="22847165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62B055-C49B-402C-99B8-06CAC164482A}" type="slidenum">
              <a:rPr lang="en-US" smtClean="0"/>
              <a:t>42</a:t>
            </a:fld>
            <a:endParaRPr lang="en-US"/>
          </a:p>
        </p:txBody>
      </p:sp>
    </p:spTree>
    <p:extLst>
      <p:ext uri="{BB962C8B-B14F-4D97-AF65-F5344CB8AC3E}">
        <p14:creationId xmlns:p14="http://schemas.microsoft.com/office/powerpoint/2010/main" val="3902889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723435" y="4458204"/>
            <a:ext cx="5787475" cy="4223561"/>
          </a:xfrm>
          <a:prstGeom prst="rect">
            <a:avLst/>
          </a:prstGeom>
          <a:noFill/>
          <a:ln>
            <a:noFill/>
          </a:ln>
        </p:spPr>
        <p:txBody>
          <a:bodyPr spcFirstLastPara="1" wrap="square" lIns="94944" tIns="94944" rIns="94944" bIns="94944" anchor="ctr" anchorCtr="0">
            <a:noAutofit/>
          </a:bodyPr>
          <a:lstStyle/>
          <a:p>
            <a:endParaRPr/>
          </a:p>
        </p:txBody>
      </p:sp>
      <p:sp>
        <p:nvSpPr>
          <p:cNvPr id="133" name="Shape 133"/>
          <p:cNvSpPr>
            <a:spLocks noGrp="1" noRot="1" noChangeAspect="1"/>
          </p:cNvSpPr>
          <p:nvPr>
            <p:ph type="sldImg" idx="2"/>
          </p:nvPr>
        </p:nvSpPr>
        <p:spPr>
          <a:xfrm>
            <a:off x="1270000" y="704850"/>
            <a:ext cx="4694238"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98587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723435" y="4458204"/>
            <a:ext cx="5787475" cy="4223561"/>
          </a:xfrm>
          <a:prstGeom prst="rect">
            <a:avLst/>
          </a:prstGeom>
          <a:noFill/>
          <a:ln>
            <a:noFill/>
          </a:ln>
        </p:spPr>
        <p:txBody>
          <a:bodyPr spcFirstLastPara="1" wrap="square" lIns="94944" tIns="94944" rIns="94944" bIns="94944" anchor="ctr" anchorCtr="0">
            <a:noAutofit/>
          </a:bodyPr>
          <a:lstStyle/>
          <a:p>
            <a:pPr rtl="0"/>
            <a:r>
              <a:rPr lang="en-US" dirty="0"/>
              <a:t>The </a:t>
            </a:r>
            <a:r>
              <a:rPr lang="en-US" i="1" dirty="0"/>
              <a:t>It Takes a Village</a:t>
            </a:r>
            <a:r>
              <a:rPr lang="en-US" dirty="0"/>
              <a:t> project was funded in 2017 by the Institute of Museum and Library Services (IMLS) to bring together open source programs serving cultural and scientific heritage to develop shared sustainability strategies, and to provide our communities with the information needed to assess and contribute to the sustainability of the programs they depend on.</a:t>
            </a:r>
            <a:endParaRPr lang="en-US" dirty="0">
              <a:effectLst/>
            </a:endParaRPr>
          </a:p>
          <a:p>
            <a:pPr rtl="0"/>
            <a:br>
              <a:rPr lang="en-US" dirty="0"/>
            </a:br>
            <a:r>
              <a:rPr lang="en-US" dirty="0"/>
              <a:t>The intended outcomes of the grant were to:</a:t>
            </a:r>
            <a:endParaRPr lang="en-US" dirty="0">
              <a:effectLst/>
            </a:endParaRPr>
          </a:p>
          <a:p>
            <a:pPr marL="178049" indent="-178049" fontAlgn="base">
              <a:buFont typeface="Arial" panose="020B0604020202020204" pitchFamily="34" charset="0"/>
              <a:buChar char="•"/>
            </a:pPr>
            <a:r>
              <a:rPr lang="en-US" dirty="0"/>
              <a:t>Develop and distribute a survey to a number of OSS programs serving cultural and scientific heritage in order to provide us with a baseline of information about each program’s size, financial health, technology roadmap, and governance;</a:t>
            </a:r>
          </a:p>
          <a:p>
            <a:pPr marL="178049" indent="-178049" fontAlgn="base">
              <a:buFont typeface="Arial" panose="020B0604020202020204" pitchFamily="34" charset="0"/>
              <a:buChar char="•"/>
            </a:pPr>
            <a:r>
              <a:rPr lang="en-US" dirty="0"/>
              <a:t>Hold an in-person forum at which OSS program staff would meet to discuss characteristics and forms of sustainability and factors affecting sustainability; </a:t>
            </a:r>
          </a:p>
          <a:p>
            <a:pPr marL="178049" indent="-178049" fontAlgn="base">
              <a:buFont typeface="Arial" panose="020B0604020202020204" pitchFamily="34" charset="0"/>
              <a:buChar char="•"/>
            </a:pPr>
            <a:r>
              <a:rPr lang="en-US" dirty="0"/>
              <a:t>Create a roadmap that would provide resource and allocation guidelines for each phase of an OSS program’s life cycle.</a:t>
            </a:r>
          </a:p>
          <a:p>
            <a:pPr>
              <a:lnSpc>
                <a:spcPct val="115000"/>
              </a:lnSpc>
            </a:pPr>
            <a:endParaRPr dirty="0">
              <a:solidFill>
                <a:srgbClr val="0000FF"/>
              </a:solidFill>
            </a:endParaRPr>
          </a:p>
        </p:txBody>
      </p:sp>
      <p:sp>
        <p:nvSpPr>
          <p:cNvPr id="140" name="Shape 140"/>
          <p:cNvSpPr>
            <a:spLocks noGrp="1" noRot="1" noChangeAspect="1"/>
          </p:cNvSpPr>
          <p:nvPr>
            <p:ph type="sldImg" idx="2"/>
          </p:nvPr>
        </p:nvSpPr>
        <p:spPr>
          <a:xfrm>
            <a:off x="1270000" y="704850"/>
            <a:ext cx="4694238"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1666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62B055-C49B-402C-99B8-06CAC164482A}" type="slidenum">
              <a:rPr lang="en-US" smtClean="0"/>
              <a:t>45</a:t>
            </a:fld>
            <a:endParaRPr lang="en-US"/>
          </a:p>
        </p:txBody>
      </p:sp>
    </p:spTree>
    <p:extLst>
      <p:ext uri="{BB962C8B-B14F-4D97-AF65-F5344CB8AC3E}">
        <p14:creationId xmlns:p14="http://schemas.microsoft.com/office/powerpoint/2010/main" val="3826320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723435" y="4458204"/>
            <a:ext cx="5787475" cy="4223561"/>
          </a:xfrm>
          <a:prstGeom prst="rect">
            <a:avLst/>
          </a:prstGeom>
          <a:noFill/>
          <a:ln>
            <a:noFill/>
          </a:ln>
        </p:spPr>
        <p:txBody>
          <a:bodyPr spcFirstLastPara="1" wrap="square" lIns="94944" tIns="94944" rIns="94944" bIns="94944" anchor="ctr" anchorCtr="0">
            <a:noAutofit/>
          </a:bodyPr>
          <a:lstStyle/>
          <a:p>
            <a:pPr>
              <a:lnSpc>
                <a:spcPct val="115000"/>
              </a:lnSpc>
              <a:buClr>
                <a:schemeClr val="dk1"/>
              </a:buClr>
              <a:buSzPts val="1100"/>
            </a:pPr>
            <a:r>
              <a:rPr lang="en-US" dirty="0"/>
              <a:t>Diverse mix of programs and representation</a:t>
            </a:r>
          </a:p>
          <a:p>
            <a:pPr>
              <a:lnSpc>
                <a:spcPct val="115000"/>
              </a:lnSpc>
              <a:buClr>
                <a:schemeClr val="dk1"/>
              </a:buClr>
              <a:buSzPts val="1100"/>
            </a:pPr>
            <a:endParaRPr lang="en-US" dirty="0"/>
          </a:p>
        </p:txBody>
      </p:sp>
      <p:sp>
        <p:nvSpPr>
          <p:cNvPr id="147" name="Shape 147"/>
          <p:cNvSpPr>
            <a:spLocks noGrp="1" noRot="1" noChangeAspect="1"/>
          </p:cNvSpPr>
          <p:nvPr>
            <p:ph type="sldImg" idx="2"/>
          </p:nvPr>
        </p:nvSpPr>
        <p:spPr>
          <a:xfrm>
            <a:off x="1270000" y="704850"/>
            <a:ext cx="4694238"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51593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723435" y="4458204"/>
            <a:ext cx="5787475" cy="4223561"/>
          </a:xfrm>
          <a:prstGeom prst="rect">
            <a:avLst/>
          </a:prstGeom>
          <a:noFill/>
          <a:ln>
            <a:noFill/>
          </a:ln>
        </p:spPr>
        <p:txBody>
          <a:bodyPr spcFirstLastPara="1" wrap="square" lIns="94944" tIns="94944" rIns="94944" bIns="94944" anchor="ctr" anchorCtr="0">
            <a:noAutofit/>
          </a:bodyPr>
          <a:lstStyle/>
          <a:p>
            <a:pPr>
              <a:lnSpc>
                <a:spcPct val="115000"/>
              </a:lnSpc>
              <a:buClr>
                <a:schemeClr val="dk1"/>
              </a:buClr>
              <a:buSzPts val="1100"/>
            </a:pPr>
            <a:endParaRPr/>
          </a:p>
        </p:txBody>
      </p:sp>
      <p:sp>
        <p:nvSpPr>
          <p:cNvPr id="147" name="Shape 147"/>
          <p:cNvSpPr>
            <a:spLocks noGrp="1" noRot="1" noChangeAspect="1"/>
          </p:cNvSpPr>
          <p:nvPr>
            <p:ph type="sldImg" idx="2"/>
          </p:nvPr>
        </p:nvSpPr>
        <p:spPr>
          <a:xfrm>
            <a:off x="1270000" y="704850"/>
            <a:ext cx="4694238"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30997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723435" y="4458204"/>
            <a:ext cx="5787475" cy="4223561"/>
          </a:xfrm>
          <a:prstGeom prst="rect">
            <a:avLst/>
          </a:prstGeom>
          <a:noFill/>
          <a:ln>
            <a:noFill/>
          </a:ln>
        </p:spPr>
        <p:txBody>
          <a:bodyPr spcFirstLastPara="1" wrap="square" lIns="94944" tIns="94944" rIns="94944" bIns="94944" anchor="ctr" anchorCtr="0">
            <a:noAutofit/>
          </a:bodyPr>
          <a:lstStyle/>
          <a:p>
            <a:pPr rtl="0"/>
            <a:r>
              <a:rPr lang="en-US" sz="1100" dirty="0"/>
              <a:t>There were a number of surprises in the survey answers, things we thought we knew about projects - such as, Fedora is a big, successful project that has been around for a long time - contrasted with how they answered questions about themselves - again, Fedora feeling like they are in the early stages of adoption. Ole was similar.</a:t>
            </a:r>
          </a:p>
          <a:p>
            <a:pPr rtl="0"/>
            <a:br>
              <a:rPr lang="en-US" sz="1100" dirty="0"/>
            </a:br>
            <a:r>
              <a:rPr lang="en-US" sz="1100" dirty="0"/>
              <a:t>We had included a trial framework of different phases in the survey and these responded flagged for us an issue that we needed to discuss in the forum and provided an important core discussion focus.</a:t>
            </a:r>
          </a:p>
          <a:p>
            <a:pPr rtl="0"/>
            <a:br>
              <a:rPr lang="en-US" sz="1100" dirty="0"/>
            </a:br>
            <a:r>
              <a:rPr lang="en-US" sz="1100" dirty="0"/>
              <a:t>We quickly realized that coming up with one roadmap with one set of recommendations would neither be possible nor useful for our community. The survey was still useful though, as it gave us a common language to discuss things, and provided us with a snapshot in time for a wide set of projects.</a:t>
            </a:r>
          </a:p>
          <a:p>
            <a:br>
              <a:rPr lang="en-US" sz="1100" dirty="0"/>
            </a:br>
            <a:endParaRPr sz="1100" dirty="0"/>
          </a:p>
        </p:txBody>
      </p:sp>
      <p:sp>
        <p:nvSpPr>
          <p:cNvPr id="153" name="Shape 153"/>
          <p:cNvSpPr>
            <a:spLocks noGrp="1" noRot="1" noChangeAspect="1"/>
          </p:cNvSpPr>
          <p:nvPr>
            <p:ph type="sldImg" idx="2"/>
          </p:nvPr>
        </p:nvSpPr>
        <p:spPr>
          <a:xfrm>
            <a:off x="1270000" y="704850"/>
            <a:ext cx="4694238"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54132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723435" y="4458204"/>
            <a:ext cx="5787475" cy="4223561"/>
          </a:xfrm>
          <a:prstGeom prst="rect">
            <a:avLst/>
          </a:prstGeom>
          <a:noFill/>
          <a:ln>
            <a:noFill/>
          </a:ln>
        </p:spPr>
        <p:txBody>
          <a:bodyPr spcFirstLastPara="1" wrap="square" lIns="94944" tIns="94944" rIns="94944" bIns="94944" anchor="ctr" anchorCtr="0">
            <a:noAutofit/>
          </a:bodyPr>
          <a:lstStyle/>
          <a:p>
            <a:pPr rtl="0"/>
            <a:r>
              <a:rPr lang="en-US" dirty="0"/>
              <a:t> </a:t>
            </a:r>
            <a:endParaRPr lang="en-US" dirty="0">
              <a:effectLst/>
            </a:endParaRPr>
          </a:p>
          <a:p>
            <a:endParaRPr dirty="0"/>
          </a:p>
        </p:txBody>
      </p:sp>
      <p:sp>
        <p:nvSpPr>
          <p:cNvPr id="159" name="Shape 159"/>
          <p:cNvSpPr>
            <a:spLocks noGrp="1" noRot="1" noChangeAspect="1"/>
          </p:cNvSpPr>
          <p:nvPr>
            <p:ph type="sldImg" idx="2"/>
          </p:nvPr>
        </p:nvSpPr>
        <p:spPr>
          <a:xfrm>
            <a:off x="1270000" y="704850"/>
            <a:ext cx="4694238"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15326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270000" y="704850"/>
            <a:ext cx="4694238"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723435" y="4458204"/>
            <a:ext cx="5787475" cy="4223561"/>
          </a:xfrm>
          <a:prstGeom prst="rect">
            <a:avLst/>
          </a:prstGeom>
        </p:spPr>
        <p:txBody>
          <a:bodyPr spcFirstLastPara="1" wrap="square" lIns="94944" tIns="94944" rIns="94944" bIns="94944" anchor="t" anchorCtr="0">
            <a:noAutofit/>
          </a:bodyPr>
          <a:lstStyle/>
          <a:p>
            <a:pPr marL="474798" indent="-375882">
              <a:spcBef>
                <a:spcPts val="831"/>
              </a:spcBef>
              <a:buSzPts val="2100"/>
              <a:buChar char="●"/>
            </a:pPr>
            <a:endParaRPr dirty="0"/>
          </a:p>
        </p:txBody>
      </p:sp>
    </p:spTree>
    <p:extLst>
      <p:ext uri="{BB962C8B-B14F-4D97-AF65-F5344CB8AC3E}">
        <p14:creationId xmlns:p14="http://schemas.microsoft.com/office/powerpoint/2010/main" val="4102104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Impact</a:t>
            </a:r>
            <a:r>
              <a:rPr lang="en-US" baseline="0" dirty="0"/>
              <a:t> and Innovation – </a:t>
            </a:r>
          </a:p>
          <a:p>
            <a:r>
              <a:rPr lang="en-US" baseline="0" dirty="0"/>
              <a:t>Why are we here?</a:t>
            </a:r>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4</a:t>
            </a:fld>
            <a:endParaRPr lang="en-US"/>
          </a:p>
        </p:txBody>
      </p:sp>
    </p:spTree>
    <p:extLst>
      <p:ext uri="{BB962C8B-B14F-4D97-AF65-F5344CB8AC3E}">
        <p14:creationId xmlns:p14="http://schemas.microsoft.com/office/powerpoint/2010/main" val="20904311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723435" y="4458204"/>
            <a:ext cx="5787475" cy="4223561"/>
          </a:xfrm>
          <a:prstGeom prst="rect">
            <a:avLst/>
          </a:prstGeom>
          <a:noFill/>
          <a:ln>
            <a:noFill/>
          </a:ln>
        </p:spPr>
        <p:txBody>
          <a:bodyPr spcFirstLastPara="1" wrap="square" lIns="94944" tIns="94944" rIns="94944" bIns="94944" anchor="ctr" anchorCtr="0">
            <a:noAutofit/>
          </a:bodyPr>
          <a:lstStyle/>
          <a:p>
            <a:endParaRPr/>
          </a:p>
        </p:txBody>
      </p:sp>
      <p:sp>
        <p:nvSpPr>
          <p:cNvPr id="172" name="Shape 172"/>
          <p:cNvSpPr>
            <a:spLocks noGrp="1" noRot="1" noChangeAspect="1"/>
          </p:cNvSpPr>
          <p:nvPr>
            <p:ph type="sldImg" idx="2"/>
          </p:nvPr>
        </p:nvSpPr>
        <p:spPr>
          <a:xfrm>
            <a:off x="1270000" y="704850"/>
            <a:ext cx="4694238"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32391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100" dirty="0"/>
              <a:t>Overall, I think of governance as how decisions get made.</a:t>
            </a:r>
          </a:p>
          <a:p>
            <a:pPr rtl="0"/>
            <a:br>
              <a:rPr lang="en-US" sz="1100" dirty="0"/>
            </a:br>
            <a:r>
              <a:rPr lang="en-US" sz="1100" dirty="0"/>
              <a:t>Governance describes the roles that participants take on, and the process for strategic and tactical decision making.  It also describes the ground rules for participation in the project.</a:t>
            </a:r>
          </a:p>
          <a:p>
            <a:pPr rtl="0"/>
            <a:br>
              <a:rPr lang="en-US" sz="1100" dirty="0"/>
            </a:br>
            <a:r>
              <a:rPr lang="en-US" sz="1100" dirty="0"/>
              <a:t>Phase I programs are establishing governance - they are often working with the original software engineers, project staff, or founding organization. The core goal - to plan and implement the governance model that best reflects the values of the program and community.</a:t>
            </a:r>
          </a:p>
          <a:p>
            <a:pPr rtl="0"/>
            <a:br>
              <a:rPr lang="en-US" sz="1100" dirty="0"/>
            </a:br>
            <a:r>
              <a:rPr lang="en-US" sz="1100" dirty="0"/>
              <a:t>Phase II programs are stabilizing governance. A governance structure exists, but it may be limited in one or more aspects. The core goal -is evaluate existing governance structures to identify strengths and weaknesses, and determine whether the program’s growing needs are supported.</a:t>
            </a:r>
          </a:p>
          <a:p>
            <a:pPr rtl="0"/>
            <a:br>
              <a:rPr lang="en-US" sz="1100" dirty="0"/>
            </a:br>
            <a:r>
              <a:rPr lang="en-US" sz="1100" dirty="0"/>
              <a:t>Phase III programs are evolving governance. Strong management structures are in place, but there is “just enough” governance in place to keep the program on a steady path.  </a:t>
            </a:r>
          </a:p>
          <a:p>
            <a:pPr rtl="0" fontAlgn="base"/>
            <a:endParaRPr lang="en-US" sz="1100" dirty="0"/>
          </a:p>
          <a:p>
            <a:pPr rtl="0" fontAlgn="base"/>
            <a:r>
              <a:rPr lang="en-US" sz="1100" b="1" dirty="0"/>
              <a:t>Seed</a:t>
            </a:r>
            <a:r>
              <a:rPr lang="en-US" sz="1100" dirty="0"/>
              <a:t> questions: Is there enough, too much, are the roles/responsibilities clear? Do we understand how to communicate, contribute, join the community?</a:t>
            </a:r>
          </a:p>
          <a:p>
            <a:endParaRPr lang="en-US" dirty="0"/>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52</a:t>
            </a:fld>
            <a:endParaRPr lang="en-US"/>
          </a:p>
        </p:txBody>
      </p:sp>
    </p:spTree>
    <p:extLst>
      <p:ext uri="{BB962C8B-B14F-4D97-AF65-F5344CB8AC3E}">
        <p14:creationId xmlns:p14="http://schemas.microsoft.com/office/powerpoint/2010/main" val="35391778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000" dirty="0"/>
              <a:t>Technology may or may not be core to the program.</a:t>
            </a:r>
          </a:p>
          <a:p>
            <a:pPr rtl="0"/>
            <a:br>
              <a:rPr lang="en-US" sz="1000" dirty="0"/>
            </a:br>
            <a:r>
              <a:rPr lang="en-US" sz="1000" dirty="0"/>
              <a:t>Phase I - in design, pre-release, or the early beta testing phase. They may have no implementations, or a small set. The core goal  -turn an idea into a viable product that serves the needs of the community.</a:t>
            </a:r>
          </a:p>
          <a:p>
            <a:pPr rtl="0"/>
            <a:br>
              <a:rPr lang="en-US" sz="1000" dirty="0"/>
            </a:br>
            <a:r>
              <a:rPr lang="en-US" sz="1000" dirty="0"/>
              <a:t>Phase II - more than one public release, formal release process, generally adding new features and functionality to the application. The core goal - refine application by amplifying things that are working well and phase out less successful.</a:t>
            </a:r>
          </a:p>
          <a:p>
            <a:pPr rtl="0"/>
            <a:br>
              <a:rPr lang="en-US" sz="1000" dirty="0"/>
            </a:br>
            <a:r>
              <a:rPr lang="en-US" sz="1000" dirty="0"/>
              <a:t>Phase III - in production, well-adopted and supported. The technology stack stable, and programs may be looking to update to next generation technologies. The core goal - determine how the technology stack will serve the future needs, and plan ahead for expansion, integration, or re-architecture.</a:t>
            </a:r>
          </a:p>
          <a:p>
            <a:endParaRPr lang="en-US" sz="1000" dirty="0"/>
          </a:p>
          <a:p>
            <a:pPr rtl="0" fontAlgn="base"/>
            <a:r>
              <a:rPr lang="en-US" sz="1100" b="1" dirty="0"/>
              <a:t>Seed</a:t>
            </a:r>
            <a:r>
              <a:rPr lang="en-US" sz="1100" dirty="0"/>
              <a:t> questions: Is there a tech roadmap? how often updated? Who’s making decisions about new functionality? Is all development done by the program? Infrastructure to support members contributing code? Are integrations being considered? Is there a long term plan for changes?</a:t>
            </a:r>
          </a:p>
          <a:p>
            <a:endParaRPr lang="en-US" dirty="0"/>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53</a:t>
            </a:fld>
            <a:endParaRPr lang="en-US"/>
          </a:p>
        </p:txBody>
      </p:sp>
    </p:spTree>
    <p:extLst>
      <p:ext uri="{BB962C8B-B14F-4D97-AF65-F5344CB8AC3E}">
        <p14:creationId xmlns:p14="http://schemas.microsoft.com/office/powerpoint/2010/main" val="15780688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000" dirty="0"/>
              <a:t>In order to launch, grow, and thrive, programs need resources both human and fiscal. Human resources encompass engineers writing code, community members providing use cases, or organ homes with fiscal stewardship. Financial resources come in and go out in a wide variety of ways – in via contributions, grants, dues, sponsorships, etc., and out via salaries, and overhead.</a:t>
            </a:r>
          </a:p>
          <a:p>
            <a:pPr rtl="0"/>
            <a:br>
              <a:rPr lang="en-US" sz="1000" dirty="0"/>
            </a:br>
            <a:r>
              <a:rPr lang="en-US" sz="1000" dirty="0"/>
              <a:t>Phase I-usually funded by a single organization, grant-funded, or volunteer operated. The core goal -create a sustainability plan that will provide a consistent and sustained level of resources.</a:t>
            </a:r>
          </a:p>
          <a:p>
            <a:pPr rtl="0"/>
            <a:br>
              <a:rPr lang="en-US" sz="1000" dirty="0"/>
            </a:br>
            <a:r>
              <a:rPr lang="en-US" sz="1000" dirty="0"/>
              <a:t>Phase II - more distributed resourcing, but have a small number of revenue streams. The core goal -diversify income streams and talent pools to mitigate reliance on 1 source of income or member.</a:t>
            </a:r>
          </a:p>
          <a:p>
            <a:pPr rtl="0"/>
            <a:br>
              <a:rPr lang="en-US" sz="1000" dirty="0"/>
            </a:br>
            <a:r>
              <a:rPr lang="en-US" sz="1000" dirty="0"/>
              <a:t>Phase III - diverse staff support/income streams -more focused on long-range strategy. The core goal - resilience, ensuring that they can continue to evolve to meet the community’s needs.</a:t>
            </a:r>
          </a:p>
          <a:p>
            <a:pPr rtl="0"/>
            <a:endParaRPr lang="en-US" sz="1000" b="1" dirty="0"/>
          </a:p>
          <a:p>
            <a:pPr rtl="0"/>
            <a:r>
              <a:rPr lang="en-US" sz="1000" b="1" dirty="0"/>
              <a:t>Seed</a:t>
            </a:r>
            <a:r>
              <a:rPr lang="en-US" sz="1000" dirty="0"/>
              <a:t> questions: Is there a strategy to get beyond grant funding. Are more than core stakeholders contributing? succession plan? Where they are housed – e.g. university, home org, etc. Is that a long-term solution?</a:t>
            </a:r>
          </a:p>
        </p:txBody>
      </p:sp>
      <p:sp>
        <p:nvSpPr>
          <p:cNvPr id="4" name="Slide Number Placeholder 3"/>
          <p:cNvSpPr>
            <a:spLocks noGrp="1"/>
          </p:cNvSpPr>
          <p:nvPr>
            <p:ph type="sldNum" sz="quarter" idx="10"/>
          </p:nvPr>
        </p:nvSpPr>
        <p:spPr/>
        <p:txBody>
          <a:bodyPr/>
          <a:lstStyle/>
          <a:p>
            <a:fld id="{D862B055-C49B-402C-99B8-06CAC164482A}" type="slidenum">
              <a:rPr lang="en-US" smtClean="0"/>
              <a:t>54</a:t>
            </a:fld>
            <a:endParaRPr lang="en-US"/>
          </a:p>
        </p:txBody>
      </p:sp>
    </p:spTree>
    <p:extLst>
      <p:ext uri="{BB962C8B-B14F-4D97-AF65-F5344CB8AC3E}">
        <p14:creationId xmlns:p14="http://schemas.microsoft.com/office/powerpoint/2010/main" val="19023373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000" dirty="0"/>
              <a:t>The CE facet reflects efforts to facilitate and foster involvement within a community. It is focused on encouraging users to become stakeholders. Those who have a sense of investment and ownership become champions who want the program to grow and succeed.  </a:t>
            </a:r>
          </a:p>
          <a:p>
            <a:pPr rtl="0"/>
            <a:br>
              <a:rPr lang="en-US" sz="1000" dirty="0"/>
            </a:br>
            <a:r>
              <a:rPr lang="en-US" sz="1000" dirty="0"/>
              <a:t>Phase I - focused on their primary stakeholders, and often have a lack of engagement with the broader community. The core goal - is to identify and involve a wider group of stakeholders.</a:t>
            </a:r>
          </a:p>
          <a:p>
            <a:pPr rtl="0"/>
            <a:br>
              <a:rPr lang="en-US" sz="1000" dirty="0"/>
            </a:br>
            <a:r>
              <a:rPr lang="en-US" sz="1000" dirty="0"/>
              <a:t>Phase II - working to determine how to facilitate engagement that works best for their community. The core goal - to bring more community members into the folder, turning users into stakeholders.</a:t>
            </a:r>
          </a:p>
          <a:p>
            <a:pPr rtl="0"/>
            <a:br>
              <a:rPr lang="en-US" sz="1000" dirty="0"/>
            </a:br>
            <a:r>
              <a:rPr lang="en-US" sz="1000" dirty="0"/>
              <a:t>Phase III - have an established infrastructure to enable engagement. The core goal - continue to evaluate and evolve the engagement model to keep up with new technologies, communities, and collaborators.</a:t>
            </a:r>
          </a:p>
          <a:p>
            <a:pPr rtl="0"/>
            <a:endParaRPr lang="en-US" sz="1000" b="1" dirty="0"/>
          </a:p>
          <a:p>
            <a:pPr rtl="0"/>
            <a:r>
              <a:rPr lang="en-US" sz="1000" b="1" dirty="0"/>
              <a:t>Seed</a:t>
            </a:r>
            <a:r>
              <a:rPr lang="en-US" sz="1000" dirty="0"/>
              <a:t> questions: Is the program regularly communicating out? Is it easy to find information, updates, users, program team members? Do community members encouraged to contribute to communications – write blog posts, make presentations? Diversity of engaged participants or do they all “look” the same – e.g. all R1. </a:t>
            </a:r>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55</a:t>
            </a:fld>
            <a:endParaRPr lang="en-US"/>
          </a:p>
        </p:txBody>
      </p:sp>
    </p:spTree>
    <p:extLst>
      <p:ext uri="{BB962C8B-B14F-4D97-AF65-F5344CB8AC3E}">
        <p14:creationId xmlns:p14="http://schemas.microsoft.com/office/powerpoint/2010/main" val="30978902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723435" y="4458204"/>
            <a:ext cx="5787475" cy="4223561"/>
          </a:xfrm>
          <a:prstGeom prst="rect">
            <a:avLst/>
          </a:prstGeom>
          <a:noFill/>
          <a:ln>
            <a:noFill/>
          </a:ln>
        </p:spPr>
        <p:txBody>
          <a:bodyPr spcFirstLastPara="1" wrap="square" lIns="94944" tIns="94944" rIns="94944" bIns="94944" anchor="ctr" anchorCtr="0">
            <a:noAutofit/>
          </a:bodyPr>
          <a:lstStyle/>
          <a:p>
            <a:pPr rtl="0"/>
            <a:r>
              <a:rPr lang="en-US" dirty="0"/>
              <a:t> </a:t>
            </a:r>
            <a:endParaRPr lang="en-US" dirty="0">
              <a:effectLst/>
            </a:endParaRPr>
          </a:p>
          <a:p>
            <a:pPr rtl="0" fontAlgn="base"/>
            <a:br>
              <a:rPr lang="en-US" dirty="0"/>
            </a:br>
            <a:r>
              <a:rPr lang="en-US" dirty="0"/>
              <a:t> </a:t>
            </a:r>
            <a:endParaRPr lang="en-US" dirty="0">
              <a:effectLst/>
            </a:endParaRPr>
          </a:p>
          <a:p>
            <a:endParaRPr dirty="0"/>
          </a:p>
        </p:txBody>
      </p:sp>
      <p:sp>
        <p:nvSpPr>
          <p:cNvPr id="207" name="Shape 207"/>
          <p:cNvSpPr>
            <a:spLocks noGrp="1" noRot="1" noChangeAspect="1"/>
          </p:cNvSpPr>
          <p:nvPr>
            <p:ph type="sldImg" idx="2"/>
          </p:nvPr>
        </p:nvSpPr>
        <p:spPr>
          <a:xfrm>
            <a:off x="1270000" y="704850"/>
            <a:ext cx="4694238"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3509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are continuing to build expertise in LYRASIS in the areas of open content,</a:t>
            </a:r>
            <a:r>
              <a:rPr lang="en-US" baseline="0" dirty="0"/>
              <a:t> Oss and technology services- as our path to transform LYRASIS to being much more than just a value add consortial buying organization</a:t>
            </a:r>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new thought leadership</a:t>
            </a:r>
            <a:r>
              <a:rPr lang="en-US" baseline="0" dirty="0"/>
              <a:t> model – taking the best knowledge our 50+ world class (staff) experts have and turning it into thought leadership through our top most innovative and receptive members</a:t>
            </a:r>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8</a:t>
            </a:fld>
            <a:endParaRPr lang="en-US"/>
          </a:p>
        </p:txBody>
      </p:sp>
    </p:spTree>
    <p:extLst>
      <p:ext uri="{BB962C8B-B14F-4D97-AF65-F5344CB8AC3E}">
        <p14:creationId xmlns:p14="http://schemas.microsoft.com/office/powerpoint/2010/main" val="1240411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r>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pPr/>
              <a:t>9</a:t>
            </a:fld>
            <a:endParaRPr lang="en-US"/>
          </a:p>
        </p:txBody>
      </p:sp>
    </p:spTree>
    <p:extLst>
      <p:ext uri="{BB962C8B-B14F-4D97-AF65-F5344CB8AC3E}">
        <p14:creationId xmlns:p14="http://schemas.microsoft.com/office/powerpoint/2010/main" val="4281507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past year we have had incredible success</a:t>
            </a:r>
            <a:r>
              <a:rPr lang="en-US" baseline="0" dirty="0"/>
              <a:t> in these 3 areas- OSS growth, tech services growth, open content growth- we have the right team in place, we are fiscally stable, and an excited and engaged member community.</a:t>
            </a:r>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of the new areas we have been expanding into – our digital services division.</a:t>
            </a:r>
          </a:p>
        </p:txBody>
      </p:sp>
      <p:sp>
        <p:nvSpPr>
          <p:cNvPr id="4" name="Slide Number Placeholder 3"/>
          <p:cNvSpPr>
            <a:spLocks noGrp="1"/>
          </p:cNvSpPr>
          <p:nvPr>
            <p:ph type="sldNum" sz="quarter" idx="10"/>
          </p:nvPr>
        </p:nvSpPr>
        <p:spPr/>
        <p:txBody>
          <a:bodyPr/>
          <a:lstStyle/>
          <a:p>
            <a:fld id="{D862B055-C49B-402C-99B8-06CAC164482A}" type="slidenum">
              <a:rPr lang="en-US" smtClean="0"/>
              <a:pPr/>
              <a:t>11</a:t>
            </a:fld>
            <a:endParaRPr lang="en-US"/>
          </a:p>
        </p:txBody>
      </p:sp>
    </p:spTree>
    <p:extLst>
      <p:ext uri="{BB962C8B-B14F-4D97-AF65-F5344CB8AC3E}">
        <p14:creationId xmlns:p14="http://schemas.microsoft.com/office/powerpoint/2010/main" val="3306761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 name="Picture 1" descr="book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Rectangle 10"/>
          <p:cNvSpPr>
            <a:spLocks/>
          </p:cNvSpPr>
          <p:nvPr/>
        </p:nvSpPr>
        <p:spPr bwMode="auto">
          <a:xfrm>
            <a:off x="-108550" y="-114024"/>
            <a:ext cx="9357030" cy="6035920"/>
          </a:xfrm>
          <a:prstGeom prst="rect">
            <a:avLst/>
          </a:prstGeom>
          <a:solidFill>
            <a:srgbClr val="E16D2E"/>
          </a:solidFill>
          <a:ln w="25400">
            <a:solidFill>
              <a:schemeClr val="tx1">
                <a:alpha val="0"/>
              </a:schemeClr>
            </a:solidFill>
            <a:miter lim="800000"/>
            <a:headEnd/>
            <a:tailEnd/>
          </a:ln>
        </p:spPr>
        <p:txBody>
          <a:bodyPr lIns="0" tIns="0" rIns="0" bIns="0"/>
          <a:lstStyle/>
          <a:p>
            <a:pPr algn="ctr"/>
            <a:endParaRPr lang="en-US" kern="1200"/>
          </a:p>
        </p:txBody>
      </p:sp>
      <p:sp>
        <p:nvSpPr>
          <p:cNvPr id="10" name="Rectangle 9"/>
          <p:cNvSpPr>
            <a:spLocks/>
          </p:cNvSpPr>
          <p:nvPr/>
        </p:nvSpPr>
        <p:spPr bwMode="auto">
          <a:xfrm>
            <a:off x="7335378" y="-114024"/>
            <a:ext cx="1278566" cy="1218168"/>
          </a:xfrm>
          <a:prstGeom prst="rect">
            <a:avLst/>
          </a:prstGeom>
          <a:solidFill>
            <a:srgbClr val="FFFFFF"/>
          </a:solidFill>
          <a:ln w="25400">
            <a:solidFill>
              <a:schemeClr val="tx1">
                <a:alpha val="0"/>
              </a:schemeClr>
            </a:solidFill>
            <a:miter lim="800000"/>
            <a:headEnd/>
            <a:tailEnd/>
          </a:ln>
        </p:spPr>
        <p:txBody>
          <a:bodyPr lIns="0" tIns="0" rIns="0" bIns="0"/>
          <a:lstStyle/>
          <a:p>
            <a:pPr algn="ctr"/>
            <a:endParaRPr lang="en-US" kern="1200"/>
          </a:p>
        </p:txBody>
      </p:sp>
      <p:pic>
        <p:nvPicPr>
          <p:cNvPr id="9" name="Picture 8" descr="star.ep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61471" y="308625"/>
            <a:ext cx="439413" cy="43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4" name="Straight Connector 13"/>
          <p:cNvCxnSpPr/>
          <p:nvPr userDrawn="1"/>
        </p:nvCxnSpPr>
        <p:spPr>
          <a:xfrm>
            <a:off x="685800" y="4146341"/>
            <a:ext cx="78486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ctrTitle" hasCustomPrompt="1"/>
          </p:nvPr>
        </p:nvSpPr>
        <p:spPr>
          <a:xfrm>
            <a:off x="685800" y="1146284"/>
            <a:ext cx="7848600" cy="1927225"/>
          </a:xfrm>
        </p:spPr>
        <p:txBody>
          <a:bodyPr anchor="t" anchorCtr="0">
            <a:noAutofit/>
          </a:bodyPr>
          <a:lstStyle>
            <a:lvl1pPr>
              <a:defRPr sz="5400" cap="none" baseline="0">
                <a:solidFill>
                  <a:srgbClr val="FFFFFF"/>
                </a:solidFill>
              </a:defRPr>
            </a:lvl1pPr>
          </a:lstStyle>
          <a:p>
            <a:r>
              <a:rPr lang="en-US"/>
              <a:t>Main</a:t>
            </a:r>
            <a:br>
              <a:rPr lang="en-US"/>
            </a:br>
            <a:r>
              <a:rPr lang="en-US"/>
              <a:t>Presentation</a:t>
            </a:r>
            <a:br>
              <a:rPr lang="en-US"/>
            </a:br>
            <a:r>
              <a:rPr lang="en-US"/>
              <a:t>Title</a:t>
            </a:r>
          </a:p>
        </p:txBody>
      </p:sp>
      <p:sp>
        <p:nvSpPr>
          <p:cNvPr id="18" name="Subtitle 2"/>
          <p:cNvSpPr>
            <a:spLocks noGrp="1"/>
          </p:cNvSpPr>
          <p:nvPr>
            <p:ph type="subTitle" idx="1" hasCustomPrompt="1"/>
          </p:nvPr>
        </p:nvSpPr>
        <p:spPr>
          <a:xfrm>
            <a:off x="685800" y="4367899"/>
            <a:ext cx="7848600" cy="408548"/>
          </a:xfrm>
        </p:spPr>
        <p:txBody>
          <a:bodyPr>
            <a:normAutofit/>
          </a:bodyPr>
          <a:lstStyle>
            <a:lvl1pPr marL="0" marR="0" indent="0" algn="l" defTabSz="914400" rtl="0" eaLnBrk="1" fontAlgn="auto" latinLnBrk="0" hangingPunct="1">
              <a:lnSpc>
                <a:spcPct val="100000"/>
              </a:lnSpc>
              <a:spcBef>
                <a:spcPts val="300"/>
              </a:spcBef>
              <a:spcAft>
                <a:spcPts val="0"/>
              </a:spcAft>
              <a:buClr>
                <a:schemeClr val="accent1"/>
              </a:buClr>
              <a:buSzPct val="85000"/>
              <a:buFont typeface="Arial" pitchFamily="34" charset="0"/>
              <a:buNone/>
              <a:tabLst/>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By Jane Smith</a:t>
            </a:r>
          </a:p>
        </p:txBody>
      </p:sp>
      <p:pic>
        <p:nvPicPr>
          <p:cNvPr id="22" name="Picture 21" descr="Logo-White-Landscape.eps"/>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86118" y="6185993"/>
            <a:ext cx="2024396" cy="3857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7141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35750"/>
            <a:ext cx="2057400" cy="554125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457200" y="935750"/>
            <a:ext cx="6019800" cy="5541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2" name="Picture 1" descr="book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Rectangle 10"/>
          <p:cNvSpPr>
            <a:spLocks/>
          </p:cNvSpPr>
          <p:nvPr/>
        </p:nvSpPr>
        <p:spPr bwMode="auto">
          <a:xfrm>
            <a:off x="0" y="0"/>
            <a:ext cx="9144000" cy="5921896"/>
          </a:xfrm>
          <a:prstGeom prst="rect">
            <a:avLst/>
          </a:prstGeom>
          <a:solidFill>
            <a:schemeClr val="bg1">
              <a:alpha val="94901"/>
            </a:schemeClr>
          </a:solidFill>
          <a:ln w="25400">
            <a:solidFill>
              <a:schemeClr val="tx1">
                <a:alpha val="0"/>
              </a:schemeClr>
            </a:solidFill>
            <a:miter lim="800000"/>
            <a:headEnd/>
            <a:tailEnd/>
          </a:ln>
        </p:spPr>
        <p:txBody>
          <a:bodyPr lIns="0" tIns="0" rIns="0" bIns="0"/>
          <a:lstStyle/>
          <a:p>
            <a:pPr algn="ctr"/>
            <a:endParaRPr lang="en-US" kern="1200"/>
          </a:p>
        </p:txBody>
      </p:sp>
      <p:sp>
        <p:nvSpPr>
          <p:cNvPr id="10" name="Rectangle 9"/>
          <p:cNvSpPr>
            <a:spLocks/>
          </p:cNvSpPr>
          <p:nvPr/>
        </p:nvSpPr>
        <p:spPr bwMode="auto">
          <a:xfrm>
            <a:off x="7335378" y="-114024"/>
            <a:ext cx="1278566" cy="1218168"/>
          </a:xfrm>
          <a:prstGeom prst="rect">
            <a:avLst/>
          </a:prstGeom>
          <a:solidFill>
            <a:srgbClr val="FFFFFF"/>
          </a:solidFill>
          <a:ln w="25400">
            <a:solidFill>
              <a:schemeClr val="tx1">
                <a:alpha val="0"/>
              </a:schemeClr>
            </a:solidFill>
            <a:miter lim="800000"/>
            <a:headEnd/>
            <a:tailEnd/>
          </a:ln>
        </p:spPr>
        <p:txBody>
          <a:bodyPr lIns="0" tIns="0" rIns="0" bIns="0"/>
          <a:lstStyle/>
          <a:p>
            <a:pPr algn="ctr"/>
            <a:endParaRPr lang="en-US" kern="1200"/>
          </a:p>
        </p:txBody>
      </p:sp>
      <p:pic>
        <p:nvPicPr>
          <p:cNvPr id="9" name="Picture 8" descr="star.ep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61471" y="308625"/>
            <a:ext cx="439413" cy="43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4" name="Straight Connector 13"/>
          <p:cNvCxnSpPr/>
          <p:nvPr userDrawn="1"/>
        </p:nvCxnSpPr>
        <p:spPr>
          <a:xfrm>
            <a:off x="685800" y="4146341"/>
            <a:ext cx="7848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ctrTitle" hasCustomPrompt="1"/>
          </p:nvPr>
        </p:nvSpPr>
        <p:spPr>
          <a:xfrm>
            <a:off x="685800" y="1146284"/>
            <a:ext cx="7848600" cy="959695"/>
          </a:xfrm>
        </p:spPr>
        <p:txBody>
          <a:bodyPr anchor="t" anchorCtr="0">
            <a:noAutofit/>
          </a:bodyPr>
          <a:lstStyle>
            <a:lvl1pPr>
              <a:defRPr sz="5400" cap="none" baseline="0">
                <a:solidFill>
                  <a:srgbClr val="E16D2E"/>
                </a:solidFill>
              </a:defRPr>
            </a:lvl1pPr>
          </a:lstStyle>
          <a:p>
            <a:r>
              <a:rPr lang="en-US"/>
              <a:t>Thank You!</a:t>
            </a:r>
          </a:p>
        </p:txBody>
      </p:sp>
      <p:sp>
        <p:nvSpPr>
          <p:cNvPr id="18" name="Subtitle 2"/>
          <p:cNvSpPr>
            <a:spLocks noGrp="1"/>
          </p:cNvSpPr>
          <p:nvPr>
            <p:ph type="subTitle" idx="1" hasCustomPrompt="1"/>
          </p:nvPr>
        </p:nvSpPr>
        <p:spPr>
          <a:xfrm>
            <a:off x="685800" y="4367899"/>
            <a:ext cx="7848600" cy="408548"/>
          </a:xfrm>
        </p:spPr>
        <p:txBody>
          <a:bodyPr>
            <a:normAutofit/>
          </a:bodyPr>
          <a:lstStyle>
            <a:lvl1pPr marL="0" marR="0" indent="0" algn="l" defTabSz="914400" rtl="0" eaLnBrk="1" fontAlgn="auto" latinLnBrk="0" hangingPunct="1">
              <a:lnSpc>
                <a:spcPct val="100000"/>
              </a:lnSpc>
              <a:spcBef>
                <a:spcPts val="300"/>
              </a:spcBef>
              <a:spcAft>
                <a:spcPts val="0"/>
              </a:spcAft>
              <a:buClr>
                <a:schemeClr val="accent1"/>
              </a:buClr>
              <a:buSzPct val="85000"/>
              <a:buFont typeface="Arial" pitchFamily="34" charset="0"/>
              <a:buNone/>
              <a:tabLst/>
              <a:defRPr sz="1800">
                <a:solidFill>
                  <a:srgbClr val="2929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By Jane Smith</a:t>
            </a:r>
          </a:p>
        </p:txBody>
      </p:sp>
      <p:pic>
        <p:nvPicPr>
          <p:cNvPr id="22" name="Picture 21" descr="Logo-White-Landscape.eps"/>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86118" y="6185993"/>
            <a:ext cx="2024396" cy="3857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864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55D17D8-5C77-4212-9E51-349060A244BD}" type="datetimeFigureOut">
              <a:rPr lang="en-US" smtClean="0"/>
              <a:t>6/13/18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F2F-6BF2-41CC-B4DA-A98C99ABE9C1}" type="slidenum">
              <a:rPr lang="en-US" smtClean="0"/>
              <a:t>‹#›</a:t>
            </a:fld>
            <a:endParaRPr lang="en-US"/>
          </a:p>
        </p:txBody>
      </p:sp>
    </p:spTree>
    <p:extLst>
      <p:ext uri="{BB962C8B-B14F-4D97-AF65-F5344CB8AC3E}">
        <p14:creationId xmlns:p14="http://schemas.microsoft.com/office/powerpoint/2010/main" val="1741864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descr="interio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38016" y="0"/>
            <a:ext cx="5205984" cy="6858000"/>
          </a:xfrm>
          <a:prstGeom prst="rect">
            <a:avLst/>
          </a:prstGeom>
        </p:spPr>
      </p:pic>
      <p:sp>
        <p:nvSpPr>
          <p:cNvPr id="12" name="Rectangle 11"/>
          <p:cNvSpPr>
            <a:spLocks/>
          </p:cNvSpPr>
          <p:nvPr userDrawn="1"/>
        </p:nvSpPr>
        <p:spPr bwMode="auto">
          <a:xfrm>
            <a:off x="244247" y="6520658"/>
            <a:ext cx="584345"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1000" kern="1200" err="1">
                <a:solidFill>
                  <a:srgbClr val="A6A6A6"/>
                </a:solidFill>
                <a:latin typeface="Arial" charset="0"/>
                <a:ea typeface="ＭＳ Ｐゴシック" charset="0"/>
                <a:cs typeface="ＭＳ Ｐゴシック" charset="0"/>
                <a:sym typeface="Roboto Regular" charset="0"/>
              </a:rPr>
              <a:t>lyrasis.org</a:t>
            </a:r>
            <a:endParaRPr lang="en-US" sz="1000" kern="1200">
              <a:solidFill>
                <a:srgbClr val="A6A6A6"/>
              </a:solidFill>
              <a:latin typeface="Arial" charset="0"/>
              <a:ea typeface="ＭＳ Ｐゴシック" charset="0"/>
              <a:cs typeface="ＭＳ Ｐゴシック" charset="0"/>
              <a:sym typeface="Roboto Regular" charset="0"/>
            </a:endParaRPr>
          </a:p>
        </p:txBody>
      </p:sp>
      <p:sp>
        <p:nvSpPr>
          <p:cNvPr id="23" name="Slide Number Placeholder 6"/>
          <p:cNvSpPr>
            <a:spLocks noGrp="1"/>
          </p:cNvSpPr>
          <p:nvPr>
            <p:ph type="sldNum" sz="quarter" idx="12"/>
          </p:nvPr>
        </p:nvSpPr>
        <p:spPr>
          <a:xfrm>
            <a:off x="7836006" y="6393530"/>
            <a:ext cx="1066800" cy="329184"/>
          </a:xfrm>
        </p:spPr>
        <p:txBody>
          <a:bodyPr/>
          <a:lstStyle>
            <a:lvl1pPr>
              <a:defRPr>
                <a:solidFill>
                  <a:srgbClr val="FFFFFF"/>
                </a:solidFill>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2666785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rgbClr val="E16D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rgbClr val="E16D2E"/>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F168457A-3AB9-4880-8A0C-9F8524491207}" type="datetime2">
              <a:rPr lang="en-US" smtClean="0"/>
              <a:t>Wednesday, June 13, 2018</a:t>
            </a:fld>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pPr algn="r"/>
            <a:endParaRPr lang="en-US"/>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4247" y="220786"/>
            <a:ext cx="6692370" cy="455691"/>
          </a:xfrm>
          <a:prstGeom prst="rect">
            <a:avLst/>
          </a:prstGeom>
        </p:spPr>
        <p:txBody>
          <a:bodyPr vert="horz" lIns="91440" tIns="45720" rIns="91440" bIns="45720" rtlCol="0" anchor="t" anchorCtr="0">
            <a:normAutofit/>
          </a:bodyPr>
          <a:lstStyle/>
          <a:p>
            <a:r>
              <a:rPr lang="en-US"/>
              <a:t>Description</a:t>
            </a:r>
          </a:p>
        </p:txBody>
      </p:sp>
      <p:sp>
        <p:nvSpPr>
          <p:cNvPr id="3" name="Text Placeholder 2"/>
          <p:cNvSpPr>
            <a:spLocks noGrp="1"/>
          </p:cNvSpPr>
          <p:nvPr>
            <p:ph type="body" idx="1"/>
          </p:nvPr>
        </p:nvSpPr>
        <p:spPr>
          <a:xfrm>
            <a:off x="244247" y="891403"/>
            <a:ext cx="8658559" cy="5079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836006" y="6393530"/>
            <a:ext cx="1066800" cy="329184"/>
          </a:xfrm>
          <a:prstGeom prst="rect">
            <a:avLst/>
          </a:prstGeom>
        </p:spPr>
        <p:txBody>
          <a:bodyPr vert="horz" lIns="91440" tIns="45720" rIns="91440" bIns="45720" rtlCol="0" anchor="ctr"/>
          <a:lstStyle>
            <a:lvl1pPr algn="r">
              <a:defRPr sz="1400" b="1">
                <a:solidFill>
                  <a:srgbClr val="292934"/>
                </a:solidFill>
              </a:defRPr>
            </a:lvl1pPr>
          </a:lstStyle>
          <a:p>
            <a:fld id="{0CFEC368-1D7A-4F81-ABF6-AE0E36BAF64C}" type="slidenum">
              <a:rPr lang="en-US" smtClean="0"/>
              <a:pPr/>
              <a:t>‹#›</a:t>
            </a:fld>
            <a:endParaRPr lang="en-US"/>
          </a:p>
        </p:txBody>
      </p:sp>
      <p:cxnSp>
        <p:nvCxnSpPr>
          <p:cNvPr id="11" name="Straight Connector 10"/>
          <p:cNvCxnSpPr/>
          <p:nvPr userDrawn="1"/>
        </p:nvCxnSpPr>
        <p:spPr>
          <a:xfrm>
            <a:off x="244247" y="747822"/>
            <a:ext cx="8658559" cy="0"/>
          </a:xfrm>
          <a:prstGeom prst="line">
            <a:avLst/>
          </a:prstGeom>
          <a:ln>
            <a:solidFill>
              <a:srgbClr val="E16D2E"/>
            </a:solidFill>
          </a:ln>
        </p:spPr>
        <p:style>
          <a:lnRef idx="2">
            <a:schemeClr val="accent1"/>
          </a:lnRef>
          <a:fillRef idx="0">
            <a:schemeClr val="accent1"/>
          </a:fillRef>
          <a:effectRef idx="1">
            <a:schemeClr val="accent1"/>
          </a:effectRef>
          <a:fontRef idx="minor">
            <a:schemeClr val="tx1"/>
          </a:fontRef>
        </p:style>
      </p:cxnSp>
      <p:pic>
        <p:nvPicPr>
          <p:cNvPr id="13" name="Picture 12" descr="lyrasis-landscape.eps"/>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217162" y="240650"/>
            <a:ext cx="1685644" cy="322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ectangle 16"/>
          <p:cNvSpPr>
            <a:spLocks/>
          </p:cNvSpPr>
          <p:nvPr/>
        </p:nvSpPr>
        <p:spPr bwMode="auto">
          <a:xfrm>
            <a:off x="244247" y="6520658"/>
            <a:ext cx="584345"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1000" kern="1200" err="1">
                <a:solidFill>
                  <a:srgbClr val="A6A6A6"/>
                </a:solidFill>
                <a:latin typeface="Arial" charset="0"/>
                <a:ea typeface="ＭＳ Ｐゴシック" charset="0"/>
                <a:cs typeface="ＭＳ Ｐゴシック" charset="0"/>
                <a:sym typeface="Roboto Regular" charset="0"/>
              </a:rPr>
              <a:t>lyrasis.org</a:t>
            </a:r>
            <a:endParaRPr lang="en-US" sz="1000" kern="1200">
              <a:solidFill>
                <a:srgbClr val="A6A6A6"/>
              </a:solidFill>
              <a:latin typeface="Arial" charset="0"/>
              <a:ea typeface="ＭＳ Ｐゴシック" charset="0"/>
              <a:cs typeface="ＭＳ Ｐゴシック" charset="0"/>
              <a:sym typeface="Roboto Regular" charset="0"/>
            </a:endParaRPr>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62"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5" r:id="rId12"/>
    <p:sldLayoutId id="2147483976" r:id="rId13"/>
  </p:sldLayoutIdLst>
  <p:hf sldNum="0" hdr="0" ftr="0" dt="0"/>
  <p:txStyles>
    <p:titleStyle>
      <a:lvl1pPr algn="l" defTabSz="914400" rtl="0" eaLnBrk="1" latinLnBrk="0" hangingPunct="1">
        <a:spcBef>
          <a:spcPct val="0"/>
        </a:spcBef>
        <a:buNone/>
        <a:defRPr sz="2000" kern="1200" spc="-100" baseline="0">
          <a:solidFill>
            <a:schemeClr val="tx1"/>
          </a:solidFill>
          <a:latin typeface="Arial"/>
          <a:ea typeface="+mj-ea"/>
          <a:cs typeface="Arial"/>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8" Type="http://schemas.openxmlformats.org/officeDocument/2006/relationships/image" Target="../media/image58.emf"/><Relationship Id="rId13" Type="http://schemas.openxmlformats.org/officeDocument/2006/relationships/image" Target="../media/image63.jpe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jpeg"/><Relationship Id="rId17" Type="http://schemas.openxmlformats.org/officeDocument/2006/relationships/image" Target="../media/image67.png"/><Relationship Id="rId2" Type="http://schemas.openxmlformats.org/officeDocument/2006/relationships/notesSlide" Target="../notesSlides/notesSlide35.xml"/><Relationship Id="rId16" Type="http://schemas.openxmlformats.org/officeDocument/2006/relationships/image" Target="../media/image66.png"/><Relationship Id="rId1" Type="http://schemas.openxmlformats.org/officeDocument/2006/relationships/slideLayout" Target="../slideLayouts/slideLayout6.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image" Target="../media/image54.jpeg"/><Relationship Id="rId9" Type="http://schemas.openxmlformats.org/officeDocument/2006/relationships/image" Target="../media/image59.png"/><Relationship Id="rId14" Type="http://schemas.openxmlformats.org/officeDocument/2006/relationships/image" Target="../media/image64.png"/></Relationships>
</file>

<file path=ppt/slides/_rels/slide47.xml.rels><?xml version="1.0" encoding="UTF-8" standalone="yes"?>
<Relationships xmlns="http://schemas.openxmlformats.org/package/2006/relationships"><Relationship Id="rId8" Type="http://schemas.openxmlformats.org/officeDocument/2006/relationships/image" Target="../media/image73.jpeg"/><Relationship Id="rId13" Type="http://schemas.openxmlformats.org/officeDocument/2006/relationships/image" Target="../media/image78.png"/><Relationship Id="rId18" Type="http://schemas.openxmlformats.org/officeDocument/2006/relationships/image" Target="../media/image83.png"/><Relationship Id="rId3" Type="http://schemas.openxmlformats.org/officeDocument/2006/relationships/image" Target="../media/image68.tiff"/><Relationship Id="rId7" Type="http://schemas.openxmlformats.org/officeDocument/2006/relationships/image" Target="../media/image72.png"/><Relationship Id="rId12" Type="http://schemas.openxmlformats.org/officeDocument/2006/relationships/image" Target="../media/image77.png"/><Relationship Id="rId17" Type="http://schemas.openxmlformats.org/officeDocument/2006/relationships/image" Target="../media/image82.png"/><Relationship Id="rId2" Type="http://schemas.openxmlformats.org/officeDocument/2006/relationships/notesSlide" Target="../notesSlides/notesSlide36.xml"/><Relationship Id="rId16" Type="http://schemas.openxmlformats.org/officeDocument/2006/relationships/image" Target="../media/image81.png"/><Relationship Id="rId20" Type="http://schemas.openxmlformats.org/officeDocument/2006/relationships/image" Target="../media/image85.png"/><Relationship Id="rId1" Type="http://schemas.openxmlformats.org/officeDocument/2006/relationships/slideLayout" Target="../slideLayouts/slideLayout6.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jpeg"/><Relationship Id="rId15" Type="http://schemas.openxmlformats.org/officeDocument/2006/relationships/image" Target="../media/image80.png"/><Relationship Id="rId10" Type="http://schemas.openxmlformats.org/officeDocument/2006/relationships/image" Target="../media/image75.tiff"/><Relationship Id="rId19" Type="http://schemas.openxmlformats.org/officeDocument/2006/relationships/image" Target="../media/image84.jpe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9.sv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93.gif"/><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Experiments</a:t>
            </a:r>
            <a:br>
              <a:rPr lang="en-US" dirty="0"/>
            </a:br>
            <a:r>
              <a:rPr lang="en-US" dirty="0"/>
              <a:t>in </a:t>
            </a:r>
            <a:r>
              <a:rPr lang="en-US" dirty="0">
                <a:solidFill>
                  <a:srgbClr val="FF0000"/>
                </a:solidFill>
              </a:rPr>
              <a:t>I</a:t>
            </a:r>
            <a:r>
              <a:rPr lang="en-US" dirty="0"/>
              <a:t>nnovat</a:t>
            </a:r>
            <a:r>
              <a:rPr lang="en-US" dirty="0">
                <a:solidFill>
                  <a:srgbClr val="FF0000"/>
                </a:solidFill>
              </a:rPr>
              <a:t>i</a:t>
            </a:r>
            <a:r>
              <a:rPr lang="en-US" dirty="0"/>
              <a:t>on</a:t>
            </a:r>
          </a:p>
        </p:txBody>
      </p:sp>
      <p:sp>
        <p:nvSpPr>
          <p:cNvPr id="3" name="Subtitle 2"/>
          <p:cNvSpPr>
            <a:spLocks noGrp="1"/>
          </p:cNvSpPr>
          <p:nvPr>
            <p:ph type="subTitle" idx="1"/>
          </p:nvPr>
        </p:nvSpPr>
        <p:spPr>
          <a:xfrm>
            <a:off x="714668" y="5320299"/>
            <a:ext cx="7848600" cy="408548"/>
          </a:xfrm>
        </p:spPr>
        <p:txBody>
          <a:bodyPr/>
          <a:lstStyle/>
          <a:p>
            <a:r>
              <a:rPr lang="en-US" dirty="0"/>
              <a:t>by Robert Miller</a:t>
            </a:r>
          </a:p>
        </p:txBody>
      </p:sp>
      <p:sp>
        <p:nvSpPr>
          <p:cNvPr id="4" name="TextBox 3"/>
          <p:cNvSpPr txBox="1"/>
          <p:nvPr/>
        </p:nvSpPr>
        <p:spPr>
          <a:xfrm>
            <a:off x="598516" y="4098384"/>
            <a:ext cx="5797193" cy="954107"/>
          </a:xfrm>
          <a:prstGeom prst="rect">
            <a:avLst/>
          </a:prstGeom>
          <a:noFill/>
        </p:spPr>
        <p:txBody>
          <a:bodyPr wrap="square" rtlCol="0">
            <a:spAutoFit/>
          </a:bodyPr>
          <a:lstStyle/>
          <a:p>
            <a:r>
              <a:rPr lang="en-US" sz="2800" dirty="0">
                <a:solidFill>
                  <a:srgbClr val="FFFFFF"/>
                </a:solidFill>
              </a:rPr>
              <a:t>LYRASIS Leaders Forum 2018</a:t>
            </a:r>
          </a:p>
          <a:p>
            <a:r>
              <a:rPr lang="en-US" sz="2800" dirty="0">
                <a:solidFill>
                  <a:srgbClr val="FFFFFF"/>
                </a:solidFill>
              </a:rPr>
              <a:t>Jacksonville</a:t>
            </a:r>
          </a:p>
        </p:txBody>
      </p:sp>
      <p:pic>
        <p:nvPicPr>
          <p:cNvPr id="6" name="Picture 5"/>
          <p:cNvPicPr>
            <a:picLocks noChangeAspect="1"/>
          </p:cNvPicPr>
          <p:nvPr/>
        </p:nvPicPr>
        <p:blipFill>
          <a:blip r:embed="rId3"/>
          <a:stretch>
            <a:fillRect/>
          </a:stretch>
        </p:blipFill>
        <p:spPr>
          <a:xfrm>
            <a:off x="4876800" y="1272386"/>
            <a:ext cx="4267200" cy="2870200"/>
          </a:xfrm>
          <a:prstGeom prst="rect">
            <a:avLst/>
          </a:prstGeom>
        </p:spPr>
      </p:pic>
    </p:spTree>
    <p:extLst>
      <p:ext uri="{BB962C8B-B14F-4D97-AF65-F5344CB8AC3E}">
        <p14:creationId xmlns:p14="http://schemas.microsoft.com/office/powerpoint/2010/main" val="2643859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144"/>
                </a:solidFill>
              </a:rPr>
              <a:t>Trends - Open Source Programs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247" y="853762"/>
            <a:ext cx="8686800" cy="5549900"/>
          </a:xfrm>
          <a:prstGeom prst="rect">
            <a:avLst/>
          </a:prstGeom>
        </p:spPr>
      </p:pic>
    </p:spTree>
    <p:extLst>
      <p:ext uri="{BB962C8B-B14F-4D97-AF65-F5344CB8AC3E}">
        <p14:creationId xmlns:p14="http://schemas.microsoft.com/office/powerpoint/2010/main" val="2607572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247" y="885691"/>
            <a:ext cx="8686800" cy="5530850"/>
          </a:xfrm>
          <a:prstGeom prst="rect">
            <a:avLst/>
          </a:prstGeom>
        </p:spPr>
      </p:pic>
      <p:sp>
        <p:nvSpPr>
          <p:cNvPr id="2" name="Title 1"/>
          <p:cNvSpPr>
            <a:spLocks noGrp="1"/>
          </p:cNvSpPr>
          <p:nvPr>
            <p:ph type="title"/>
          </p:nvPr>
        </p:nvSpPr>
        <p:spPr/>
        <p:txBody>
          <a:bodyPr/>
          <a:lstStyle/>
          <a:p>
            <a:r>
              <a:rPr lang="en-US" b="1" dirty="0">
                <a:solidFill>
                  <a:srgbClr val="002144"/>
                </a:solidFill>
              </a:rPr>
              <a:t>Trends – Outsourcing, Growth in LYRASIS Hosted Clients</a:t>
            </a:r>
          </a:p>
        </p:txBody>
      </p:sp>
    </p:spTree>
    <p:extLst>
      <p:ext uri="{BB962C8B-B14F-4D97-AF65-F5344CB8AC3E}">
        <p14:creationId xmlns:p14="http://schemas.microsoft.com/office/powerpoint/2010/main" val="754338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144"/>
                </a:solidFill>
              </a:rPr>
              <a:t>It’s about you - LYRASIS Members</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247" y="879520"/>
            <a:ext cx="8686800" cy="5549900"/>
          </a:xfrm>
          <a:prstGeom prst="rect">
            <a:avLst/>
          </a:prstGeom>
        </p:spPr>
      </p:pic>
    </p:spTree>
    <p:extLst>
      <p:ext uri="{BB962C8B-B14F-4D97-AF65-F5344CB8AC3E}">
        <p14:creationId xmlns:p14="http://schemas.microsoft.com/office/powerpoint/2010/main" val="241523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F901CD-B448-DF40-A3D3-DD5237746AD1}"/>
              </a:ext>
            </a:extLst>
          </p:cNvPr>
          <p:cNvSpPr txBox="1">
            <a:spLocks/>
          </p:cNvSpPr>
          <p:nvPr/>
        </p:nvSpPr>
        <p:spPr>
          <a:xfrm>
            <a:off x="244247" y="220786"/>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a:solidFill>
                  <a:srgbClr val="002144"/>
                </a:solidFill>
              </a:rPr>
              <a:t>New River Gorge Bridge, WV</a:t>
            </a:r>
          </a:p>
        </p:txBody>
      </p:sp>
      <p:sp>
        <p:nvSpPr>
          <p:cNvPr id="2" name="Content Placeholder 1"/>
          <p:cNvSpPr>
            <a:spLocks noGrp="1"/>
          </p:cNvSpPr>
          <p:nvPr>
            <p:ph idx="1"/>
          </p:nvPr>
        </p:nvSpPr>
        <p:spPr>
          <a:xfrm>
            <a:off x="756137" y="4051908"/>
            <a:ext cx="7815005" cy="2561149"/>
          </a:xfrm>
        </p:spPr>
        <p:txBody>
          <a:bodyPr>
            <a:normAutofit/>
          </a:bodyPr>
          <a:lstStyle/>
          <a:p>
            <a:r>
              <a:rPr lang="en-US" dirty="0"/>
              <a:t>Connecting communities </a:t>
            </a:r>
          </a:p>
          <a:p>
            <a:r>
              <a:rPr lang="en-US" dirty="0"/>
              <a:t>Eliminated dangerous, 45-minute canyon drive</a:t>
            </a:r>
          </a:p>
          <a:p>
            <a:r>
              <a:rPr lang="en-US" dirty="0"/>
              <a:t>Longest steel bridge span in the western hemisphere </a:t>
            </a:r>
          </a:p>
          <a:p>
            <a:pPr lvl="1"/>
            <a:r>
              <a:rPr lang="en-US" dirty="0"/>
              <a:t>And 3</a:t>
            </a:r>
            <a:r>
              <a:rPr lang="en-US" baseline="30000" dirty="0"/>
              <a:t>rd</a:t>
            </a:r>
            <a:r>
              <a:rPr lang="en-US" dirty="0"/>
              <a:t> highest in the U.S.</a:t>
            </a:r>
          </a:p>
          <a:p>
            <a:r>
              <a:rPr lang="en-US" dirty="0"/>
              <a:t>Bridge Day - BASE jumping icon</a:t>
            </a:r>
          </a:p>
          <a:p>
            <a:pPr lvl="1"/>
            <a:r>
              <a:rPr lang="en-US" dirty="0"/>
              <a:t>Largest extreme sports event in the world</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3970" y="765641"/>
            <a:ext cx="5683739" cy="3197103"/>
          </a:xfrm>
          <a:prstGeom prst="rect">
            <a:avLst/>
          </a:prstGeom>
        </p:spPr>
      </p:pic>
    </p:spTree>
    <p:extLst>
      <p:ext uri="{BB962C8B-B14F-4D97-AF65-F5344CB8AC3E}">
        <p14:creationId xmlns:p14="http://schemas.microsoft.com/office/powerpoint/2010/main" val="960278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248" y="1000527"/>
            <a:ext cx="4340632" cy="5372099"/>
          </a:xfrm>
        </p:spPr>
        <p:txBody>
          <a:bodyPr vert="horz" lIns="91440" tIns="45720" rIns="91440" bIns="45720" rtlCol="0" anchor="t">
            <a:normAutofit/>
          </a:bodyPr>
          <a:lstStyle/>
          <a:p>
            <a:r>
              <a:rPr lang="en-US" dirty="0"/>
              <a:t>Lots of project-level </a:t>
            </a:r>
            <a:r>
              <a:rPr lang="en-US" dirty="0">
                <a:solidFill>
                  <a:srgbClr val="FF0000"/>
                </a:solidFill>
              </a:rPr>
              <a:t>I</a:t>
            </a:r>
            <a:r>
              <a:rPr lang="en-US" dirty="0"/>
              <a:t>nnovat</a:t>
            </a:r>
            <a:r>
              <a:rPr lang="en-US" dirty="0">
                <a:solidFill>
                  <a:srgbClr val="FF0000"/>
                </a:solidFill>
              </a:rPr>
              <a:t>i</a:t>
            </a:r>
            <a:r>
              <a:rPr lang="en-US" dirty="0"/>
              <a:t>on</a:t>
            </a:r>
          </a:p>
          <a:p>
            <a:r>
              <a:rPr lang="en-US" dirty="0"/>
              <a:t>Focused on Operational Effectiveness</a:t>
            </a:r>
          </a:p>
          <a:p>
            <a:pPr lvl="1"/>
            <a:r>
              <a:rPr lang="en-US" dirty="0"/>
              <a:t>Getting better at what we already do</a:t>
            </a:r>
          </a:p>
          <a:p>
            <a:pPr lvl="1"/>
            <a:r>
              <a:rPr lang="en-US" dirty="0"/>
              <a:t>Innovation with a small “</a:t>
            </a:r>
            <a:r>
              <a:rPr lang="en-US" dirty="0" err="1"/>
              <a:t>i</a:t>
            </a:r>
            <a:r>
              <a:rPr lang="en-US" dirty="0"/>
              <a:t>”</a:t>
            </a:r>
          </a:p>
          <a:p>
            <a:r>
              <a:rPr lang="en-US" dirty="0"/>
              <a:t>Looked in the mirror / Needed a broader, cultural change because …..</a:t>
            </a:r>
          </a:p>
          <a:p>
            <a:r>
              <a:rPr lang="en-US" b="1" dirty="0"/>
              <a:t>Operational improvement is not a strategy for getting to the next level…</a:t>
            </a:r>
          </a:p>
        </p:txBody>
      </p:sp>
      <p:sp>
        <p:nvSpPr>
          <p:cNvPr id="4" name="Title 1">
            <a:extLst>
              <a:ext uri="{FF2B5EF4-FFF2-40B4-BE49-F238E27FC236}">
                <a16:creationId xmlns:a16="http://schemas.microsoft.com/office/drawing/2014/main" id="{B027E7AD-5D2C-8343-9A39-AB12ACE4F9D2}"/>
              </a:ext>
            </a:extLst>
          </p:cNvPr>
          <p:cNvSpPr txBox="1">
            <a:spLocks/>
          </p:cNvSpPr>
          <p:nvPr/>
        </p:nvSpPr>
        <p:spPr>
          <a:xfrm>
            <a:off x="244247" y="220786"/>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a:solidFill>
                  <a:srgbClr val="002144"/>
                </a:solidFill>
              </a:rPr>
              <a:t>It All Started Three years Ago ….. </a:t>
            </a:r>
          </a:p>
        </p:txBody>
      </p:sp>
      <p:pic>
        <p:nvPicPr>
          <p:cNvPr id="5" name="Picture 4">
            <a:extLst>
              <a:ext uri="{FF2B5EF4-FFF2-40B4-BE49-F238E27FC236}">
                <a16:creationId xmlns:a16="http://schemas.microsoft.com/office/drawing/2014/main" id="{2871EE25-CE1B-3141-9CA5-BF98A78585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40310" y="945295"/>
            <a:ext cx="3987800" cy="5372100"/>
          </a:xfrm>
          <a:prstGeom prst="rect">
            <a:avLst/>
          </a:prstGeom>
        </p:spPr>
      </p:pic>
      <p:sp>
        <p:nvSpPr>
          <p:cNvPr id="6" name="Line 4">
            <a:extLst>
              <a:ext uri="{FF2B5EF4-FFF2-40B4-BE49-F238E27FC236}">
                <a16:creationId xmlns:a16="http://schemas.microsoft.com/office/drawing/2014/main" id="{94530AD0-C8E0-D84A-B6F3-3802D93E3BCF}"/>
              </a:ext>
            </a:extLst>
          </p:cNvPr>
          <p:cNvSpPr>
            <a:spLocks noChangeShapeType="1"/>
          </p:cNvSpPr>
          <p:nvPr/>
        </p:nvSpPr>
        <p:spPr bwMode="auto">
          <a:xfrm flipH="1">
            <a:off x="4688933" y="957035"/>
            <a:ext cx="0" cy="537191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lIns="0" tIns="0" rIns="0" bIns="0"/>
          <a:lstStyle/>
          <a:p>
            <a:endParaRPr lang="en-US"/>
          </a:p>
        </p:txBody>
      </p:sp>
    </p:spTree>
    <p:extLst>
      <p:ext uri="{BB962C8B-B14F-4D97-AF65-F5344CB8AC3E}">
        <p14:creationId xmlns:p14="http://schemas.microsoft.com/office/powerpoint/2010/main" val="368437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9E38A3-63F8-D345-B9B3-3E2DD4EC9E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40310" y="945295"/>
            <a:ext cx="3987800" cy="5372100"/>
          </a:xfrm>
          <a:prstGeom prst="rect">
            <a:avLst/>
          </a:prstGeom>
        </p:spPr>
      </p:pic>
      <p:sp>
        <p:nvSpPr>
          <p:cNvPr id="3" name="Content Placeholder 2"/>
          <p:cNvSpPr>
            <a:spLocks noGrp="1"/>
          </p:cNvSpPr>
          <p:nvPr>
            <p:ph idx="1"/>
          </p:nvPr>
        </p:nvSpPr>
        <p:spPr>
          <a:xfrm>
            <a:off x="332683" y="957034"/>
            <a:ext cx="4104874" cy="5371911"/>
          </a:xfrm>
        </p:spPr>
        <p:txBody>
          <a:bodyPr>
            <a:normAutofit fontScale="85000" lnSpcReduction="10000"/>
          </a:bodyPr>
          <a:lstStyle/>
          <a:p>
            <a:pPr marL="0" indent="0">
              <a:buNone/>
            </a:pPr>
            <a:r>
              <a:rPr lang="en-US" sz="2625" dirty="0"/>
              <a:t>Pivot toward </a:t>
            </a:r>
            <a:r>
              <a:rPr lang="en-US" dirty="0">
                <a:solidFill>
                  <a:srgbClr val="FF0000"/>
                </a:solidFill>
              </a:rPr>
              <a:t>I</a:t>
            </a:r>
            <a:r>
              <a:rPr lang="en-US" dirty="0"/>
              <a:t>nnovat</a:t>
            </a:r>
            <a:r>
              <a:rPr lang="en-US" dirty="0">
                <a:solidFill>
                  <a:srgbClr val="FF0000"/>
                </a:solidFill>
              </a:rPr>
              <a:t>i</a:t>
            </a:r>
            <a:r>
              <a:rPr lang="en-US" dirty="0"/>
              <a:t>on</a:t>
            </a:r>
            <a:r>
              <a:rPr lang="en-US" sz="2625" dirty="0"/>
              <a:t> as a </a:t>
            </a:r>
            <a:r>
              <a:rPr lang="en-US" sz="2625" i="1" dirty="0"/>
              <a:t>Strategy</a:t>
            </a:r>
          </a:p>
          <a:p>
            <a:r>
              <a:rPr lang="en-US" dirty="0">
                <a:solidFill>
                  <a:srgbClr val="FF0000"/>
                </a:solidFill>
              </a:rPr>
              <a:t>I</a:t>
            </a:r>
            <a:r>
              <a:rPr lang="en-US" dirty="0"/>
              <a:t>nnovat</a:t>
            </a:r>
            <a:r>
              <a:rPr lang="en-US" dirty="0">
                <a:solidFill>
                  <a:srgbClr val="FF0000"/>
                </a:solidFill>
              </a:rPr>
              <a:t>i</a:t>
            </a:r>
            <a:r>
              <a:rPr lang="en-US" dirty="0"/>
              <a:t>on (with a capital “I”)</a:t>
            </a:r>
          </a:p>
          <a:p>
            <a:r>
              <a:rPr lang="en-US" dirty="0"/>
              <a:t>External – </a:t>
            </a:r>
          </a:p>
          <a:p>
            <a:pPr lvl="1"/>
            <a:r>
              <a:rPr lang="en-US" dirty="0"/>
              <a:t>Add VALUE to our members</a:t>
            </a:r>
          </a:p>
          <a:p>
            <a:pPr lvl="1"/>
            <a:r>
              <a:rPr lang="en-US" dirty="0"/>
              <a:t>Separate ourselves from marketplace</a:t>
            </a:r>
          </a:p>
          <a:p>
            <a:pPr lvl="2"/>
            <a:r>
              <a:rPr lang="en-US" dirty="0"/>
              <a:t>Avoid this competitive convergence</a:t>
            </a:r>
          </a:p>
          <a:p>
            <a:pPr lvl="1"/>
            <a:r>
              <a:rPr lang="en-US" dirty="0"/>
              <a:t>We believe we are VERY different from other “similar” consortia</a:t>
            </a:r>
          </a:p>
          <a:p>
            <a:r>
              <a:rPr lang="en-US" dirty="0"/>
              <a:t>Internal – </a:t>
            </a:r>
          </a:p>
          <a:p>
            <a:pPr lvl="1"/>
            <a:r>
              <a:rPr lang="en-US" dirty="0"/>
              <a:t>Establish an </a:t>
            </a:r>
            <a:r>
              <a:rPr lang="en-US" dirty="0">
                <a:solidFill>
                  <a:srgbClr val="FF0000"/>
                </a:solidFill>
              </a:rPr>
              <a:t>I</a:t>
            </a:r>
            <a:r>
              <a:rPr lang="en-US" dirty="0"/>
              <a:t>nnovat</a:t>
            </a:r>
            <a:r>
              <a:rPr lang="en-US" dirty="0">
                <a:solidFill>
                  <a:srgbClr val="FF0000"/>
                </a:solidFill>
              </a:rPr>
              <a:t>i</a:t>
            </a:r>
            <a:r>
              <a:rPr lang="en-US" dirty="0"/>
              <a:t>on Process to create an advantage for members </a:t>
            </a:r>
          </a:p>
          <a:p>
            <a:pPr lvl="2"/>
            <a:r>
              <a:rPr lang="en-US" dirty="0"/>
              <a:t>e.g., LF&gt;LC&gt;C$F</a:t>
            </a:r>
          </a:p>
          <a:p>
            <a:pPr lvl="1"/>
            <a:r>
              <a:rPr lang="en-US" dirty="0"/>
              <a:t>Act/Launch instead of React/Crawl </a:t>
            </a:r>
          </a:p>
          <a:p>
            <a:pPr lvl="1"/>
            <a:r>
              <a:rPr lang="en-US" dirty="0"/>
              <a:t>Build for scale and the long-term</a:t>
            </a:r>
          </a:p>
          <a:p>
            <a:pPr lvl="2"/>
            <a:r>
              <a:rPr lang="en-US" dirty="0"/>
              <a:t>Local / Regional / National</a:t>
            </a:r>
          </a:p>
        </p:txBody>
      </p:sp>
      <p:sp>
        <p:nvSpPr>
          <p:cNvPr id="4" name="Title 1">
            <a:extLst>
              <a:ext uri="{FF2B5EF4-FFF2-40B4-BE49-F238E27FC236}">
                <a16:creationId xmlns:a16="http://schemas.microsoft.com/office/drawing/2014/main" id="{533D9E69-EC0C-FA4F-AB25-11920890BBC3}"/>
              </a:ext>
            </a:extLst>
          </p:cNvPr>
          <p:cNvSpPr>
            <a:spLocks noGrp="1"/>
          </p:cNvSpPr>
          <p:nvPr>
            <p:ph type="title"/>
          </p:nvPr>
        </p:nvSpPr>
        <p:spPr>
          <a:xfrm>
            <a:off x="244247" y="220786"/>
            <a:ext cx="6692370" cy="455691"/>
          </a:xfrm>
        </p:spPr>
        <p:txBody>
          <a:bodyPr>
            <a:normAutofit/>
          </a:bodyPr>
          <a:lstStyle/>
          <a:p>
            <a:r>
              <a:rPr lang="en-US" b="1" dirty="0">
                <a:solidFill>
                  <a:srgbClr val="002144"/>
                </a:solidFill>
              </a:rPr>
              <a:t>Expanding Our View</a:t>
            </a:r>
          </a:p>
        </p:txBody>
      </p:sp>
      <p:sp>
        <p:nvSpPr>
          <p:cNvPr id="6" name="Line 4">
            <a:extLst>
              <a:ext uri="{FF2B5EF4-FFF2-40B4-BE49-F238E27FC236}">
                <a16:creationId xmlns:a16="http://schemas.microsoft.com/office/drawing/2014/main" id="{ACC248FF-BCAC-6841-BA37-A249A3518285}"/>
              </a:ext>
            </a:extLst>
          </p:cNvPr>
          <p:cNvSpPr>
            <a:spLocks noChangeShapeType="1"/>
          </p:cNvSpPr>
          <p:nvPr/>
        </p:nvSpPr>
        <p:spPr bwMode="auto">
          <a:xfrm flipH="1">
            <a:off x="4688933" y="957035"/>
            <a:ext cx="0" cy="537191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lIns="0" tIns="0" rIns="0" bIns="0"/>
          <a:lstStyle/>
          <a:p>
            <a:endParaRPr lang="en-US"/>
          </a:p>
        </p:txBody>
      </p:sp>
    </p:spTree>
    <p:extLst>
      <p:ext uri="{BB962C8B-B14F-4D97-AF65-F5344CB8AC3E}">
        <p14:creationId xmlns:p14="http://schemas.microsoft.com/office/powerpoint/2010/main" val="297358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9747" y="2678698"/>
            <a:ext cx="7886700" cy="2884975"/>
          </a:xfrm>
        </p:spPr>
        <p:txBody>
          <a:bodyPr vert="horz" lIns="91440" tIns="45720" rIns="91440" bIns="45720" rtlCol="0" anchor="t">
            <a:normAutofit/>
          </a:bodyPr>
          <a:lstStyle/>
          <a:p>
            <a:pPr marL="0" indent="0" algn="ctr">
              <a:spcBef>
                <a:spcPts val="0"/>
              </a:spcBef>
              <a:buNone/>
            </a:pPr>
            <a:r>
              <a:rPr lang="en-US" b="1" dirty="0"/>
              <a:t>How does a non-profit, member-based organization launch “</a:t>
            </a:r>
            <a:r>
              <a:rPr lang="en-US" dirty="0">
                <a:solidFill>
                  <a:srgbClr val="FF0000"/>
                </a:solidFill>
              </a:rPr>
              <a:t>I</a:t>
            </a:r>
            <a:r>
              <a:rPr lang="en-US" dirty="0"/>
              <a:t>nnovat</a:t>
            </a:r>
            <a:r>
              <a:rPr lang="en-US" dirty="0">
                <a:solidFill>
                  <a:srgbClr val="FF0000"/>
                </a:solidFill>
              </a:rPr>
              <a:t>i</a:t>
            </a:r>
            <a:r>
              <a:rPr lang="en-US" dirty="0"/>
              <a:t>on</a:t>
            </a:r>
            <a:r>
              <a:rPr lang="en-US" b="1" dirty="0"/>
              <a:t>” as a strategic initiative, assuming its inherent risks, </a:t>
            </a:r>
          </a:p>
          <a:p>
            <a:pPr marL="0" indent="0" algn="ctr">
              <a:spcBef>
                <a:spcPts val="0"/>
              </a:spcBef>
              <a:buNone/>
            </a:pPr>
            <a:r>
              <a:rPr lang="en-US" b="1" dirty="0"/>
              <a:t>to sustain and grow as an organization, </a:t>
            </a:r>
            <a:endParaRPr lang="en-US" b="1" dirty="0">
              <a:cs typeface="Arial"/>
            </a:endParaRPr>
          </a:p>
          <a:p>
            <a:pPr marL="0" indent="0" algn="ctr">
              <a:spcBef>
                <a:spcPts val="0"/>
              </a:spcBef>
              <a:buNone/>
            </a:pPr>
            <a:r>
              <a:rPr lang="en-US" b="1" dirty="0"/>
              <a:t>on behalf of its members?</a:t>
            </a:r>
            <a:endParaRPr lang="en-US" b="1" dirty="0">
              <a:cs typeface="Arial"/>
            </a:endParaRPr>
          </a:p>
        </p:txBody>
      </p:sp>
      <p:sp>
        <p:nvSpPr>
          <p:cNvPr id="4" name="Title 1">
            <a:extLst>
              <a:ext uri="{FF2B5EF4-FFF2-40B4-BE49-F238E27FC236}">
                <a16:creationId xmlns:a16="http://schemas.microsoft.com/office/drawing/2014/main" id="{BDF901CD-B448-DF40-A3D3-DD5237746AD1}"/>
              </a:ext>
            </a:extLst>
          </p:cNvPr>
          <p:cNvSpPr txBox="1">
            <a:spLocks/>
          </p:cNvSpPr>
          <p:nvPr/>
        </p:nvSpPr>
        <p:spPr>
          <a:xfrm>
            <a:off x="244247" y="220786"/>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a:solidFill>
                  <a:srgbClr val="002144"/>
                </a:solidFill>
              </a:rPr>
              <a:t>The Innovation Question</a:t>
            </a:r>
          </a:p>
        </p:txBody>
      </p:sp>
      <p:sp>
        <p:nvSpPr>
          <p:cNvPr id="8" name="Oval 8">
            <a:extLst>
              <a:ext uri="{FF2B5EF4-FFF2-40B4-BE49-F238E27FC236}">
                <a16:creationId xmlns:a16="http://schemas.microsoft.com/office/drawing/2014/main" id="{F3712AC0-285A-6C40-ABF8-20B65ED92B1C}"/>
              </a:ext>
            </a:extLst>
          </p:cNvPr>
          <p:cNvSpPr>
            <a:spLocks/>
          </p:cNvSpPr>
          <p:nvPr/>
        </p:nvSpPr>
        <p:spPr bwMode="auto">
          <a:xfrm>
            <a:off x="4164999" y="1375213"/>
            <a:ext cx="893100" cy="893100"/>
          </a:xfrm>
          <a:prstGeom prst="ellipse">
            <a:avLst/>
          </a:prstGeom>
          <a:solidFill>
            <a:srgbClr val="E16D2E"/>
          </a:solidFill>
          <a:ln w="25400">
            <a:solidFill>
              <a:schemeClr val="tx1">
                <a:alpha val="0"/>
              </a:schemeClr>
            </a:solidFill>
            <a:miter lim="800000"/>
            <a:headEnd/>
            <a:tailEnd/>
          </a:ln>
        </p:spPr>
        <p:txBody>
          <a:bodyPr lIns="0" tIns="0" rIns="0" bIns="0"/>
          <a:lstStyle/>
          <a:p>
            <a:pPr algn="ctr"/>
            <a:endParaRPr lang="en-US"/>
          </a:p>
        </p:txBody>
      </p:sp>
      <p:sp>
        <p:nvSpPr>
          <p:cNvPr id="12" name="TextBox 11">
            <a:extLst>
              <a:ext uri="{FF2B5EF4-FFF2-40B4-BE49-F238E27FC236}">
                <a16:creationId xmlns:a16="http://schemas.microsoft.com/office/drawing/2014/main" id="{00A4C839-C610-1540-AFF0-36D14DF921D8}"/>
              </a:ext>
            </a:extLst>
          </p:cNvPr>
          <p:cNvSpPr txBox="1"/>
          <p:nvPr/>
        </p:nvSpPr>
        <p:spPr>
          <a:xfrm>
            <a:off x="4094498" y="1437042"/>
            <a:ext cx="1034101" cy="769441"/>
          </a:xfrm>
          <a:prstGeom prst="rect">
            <a:avLst/>
          </a:prstGeom>
          <a:noFill/>
        </p:spPr>
        <p:txBody>
          <a:bodyPr wrap="square" rtlCol="0">
            <a:spAutoFit/>
          </a:bodyPr>
          <a:lstStyle/>
          <a:p>
            <a:pPr algn="ctr"/>
            <a:r>
              <a:rPr lang="en-US" sz="4400" b="1">
                <a:solidFill>
                  <a:schemeClr val="bg1"/>
                </a:solidFill>
              </a:rPr>
              <a:t>?</a:t>
            </a:r>
          </a:p>
        </p:txBody>
      </p:sp>
    </p:spTree>
    <p:extLst>
      <p:ext uri="{BB962C8B-B14F-4D97-AF65-F5344CB8AC3E}">
        <p14:creationId xmlns:p14="http://schemas.microsoft.com/office/powerpoint/2010/main" val="1563899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07218" y="1525071"/>
            <a:ext cx="6126480" cy="5166360"/>
          </a:xfrm>
          <a:prstGeom prst="rect">
            <a:avLst/>
          </a:prstGeom>
        </p:spPr>
      </p:pic>
      <p:sp>
        <p:nvSpPr>
          <p:cNvPr id="5" name="TextBox 4"/>
          <p:cNvSpPr txBox="1"/>
          <p:nvPr/>
        </p:nvSpPr>
        <p:spPr>
          <a:xfrm>
            <a:off x="1579631" y="974815"/>
            <a:ext cx="5981655" cy="415498"/>
          </a:xfrm>
          <a:prstGeom prst="rect">
            <a:avLst/>
          </a:prstGeom>
          <a:noFill/>
        </p:spPr>
        <p:txBody>
          <a:bodyPr wrap="square" rtlCol="0">
            <a:spAutoFit/>
          </a:bodyPr>
          <a:lstStyle/>
          <a:p>
            <a:pPr algn="ctr">
              <a:spcAft>
                <a:spcPts val="450"/>
              </a:spcAft>
            </a:pPr>
            <a:r>
              <a:rPr lang="en-US" sz="2100"/>
              <a:t>Knowledge of Technology and Market</a:t>
            </a:r>
          </a:p>
        </p:txBody>
      </p:sp>
      <p:sp>
        <p:nvSpPr>
          <p:cNvPr id="4" name="Title 1">
            <a:extLst>
              <a:ext uri="{FF2B5EF4-FFF2-40B4-BE49-F238E27FC236}">
                <a16:creationId xmlns:a16="http://schemas.microsoft.com/office/drawing/2014/main" id="{7BE26395-B211-4345-8B17-E22BC7BD2089}"/>
              </a:ext>
            </a:extLst>
          </p:cNvPr>
          <p:cNvSpPr>
            <a:spLocks noGrp="1"/>
          </p:cNvSpPr>
          <p:nvPr>
            <p:ph type="title"/>
          </p:nvPr>
        </p:nvSpPr>
        <p:spPr>
          <a:xfrm>
            <a:off x="244247" y="220786"/>
            <a:ext cx="6692370" cy="455691"/>
          </a:xfrm>
        </p:spPr>
        <p:txBody>
          <a:bodyPr/>
          <a:lstStyle/>
          <a:p>
            <a:r>
              <a:rPr lang="en-US" b="1" dirty="0">
                <a:solidFill>
                  <a:srgbClr val="002144"/>
                </a:solidFill>
              </a:rPr>
              <a:t>The 70/20/10 Rule – Striking the Right Balance</a:t>
            </a:r>
          </a:p>
        </p:txBody>
      </p:sp>
    </p:spTree>
    <p:extLst>
      <p:ext uri="{BB962C8B-B14F-4D97-AF65-F5344CB8AC3E}">
        <p14:creationId xmlns:p14="http://schemas.microsoft.com/office/powerpoint/2010/main" val="292281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12"/>
          <p:cNvSpPr/>
          <p:nvPr/>
        </p:nvSpPr>
        <p:spPr>
          <a:xfrm rot="10800000">
            <a:off x="1173190" y="1179772"/>
            <a:ext cx="4882552" cy="5428061"/>
          </a:xfrm>
          <a:prstGeom prst="triangl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b="1" dirty="0"/>
              <a:t>Innovation Process</a:t>
            </a:r>
          </a:p>
        </p:txBody>
      </p:sp>
      <p:sp>
        <p:nvSpPr>
          <p:cNvPr id="4" name="Curved Right Arrow 3"/>
          <p:cNvSpPr/>
          <p:nvPr/>
        </p:nvSpPr>
        <p:spPr>
          <a:xfrm rot="540055">
            <a:off x="2459352" y="2063895"/>
            <a:ext cx="826593" cy="1302882"/>
          </a:xfrm>
          <a:prstGeom prst="curved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Right Arrow 4"/>
          <p:cNvSpPr/>
          <p:nvPr/>
        </p:nvSpPr>
        <p:spPr>
          <a:xfrm rot="885094">
            <a:off x="2777703" y="4177793"/>
            <a:ext cx="690114" cy="1052423"/>
          </a:xfrm>
          <a:prstGeom prst="curv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Left Arrow 5"/>
          <p:cNvSpPr/>
          <p:nvPr/>
        </p:nvSpPr>
        <p:spPr>
          <a:xfrm>
            <a:off x="3432894" y="1064609"/>
            <a:ext cx="1035589" cy="1388853"/>
          </a:xfrm>
          <a:prstGeom prst="curvedLeftArrow">
            <a:avLst/>
          </a:prstGeom>
          <a:solidFill>
            <a:srgbClr val="FF6F20"/>
          </a:solidFill>
          <a:ln>
            <a:solidFill>
              <a:srgbClr val="FF6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Left Arrow 6"/>
          <p:cNvSpPr/>
          <p:nvPr/>
        </p:nvSpPr>
        <p:spPr>
          <a:xfrm>
            <a:off x="3434736" y="3075533"/>
            <a:ext cx="1035589" cy="1222226"/>
          </a:xfrm>
          <a:prstGeom prst="curvedLeftArrow">
            <a:avLst/>
          </a:prstGeom>
          <a:solidFill>
            <a:srgbClr val="FF6F20"/>
          </a:solidFill>
          <a:ln>
            <a:solidFill>
              <a:srgbClr val="FF6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2894" y="5056966"/>
            <a:ext cx="1285875" cy="1057275"/>
          </a:xfrm>
          <a:prstGeom prst="rect">
            <a:avLst/>
          </a:prstGeom>
        </p:spPr>
      </p:pic>
      <p:sp>
        <p:nvSpPr>
          <p:cNvPr id="12" name="Right Arrow 11"/>
          <p:cNvSpPr/>
          <p:nvPr/>
        </p:nvSpPr>
        <p:spPr>
          <a:xfrm>
            <a:off x="4313327" y="5727940"/>
            <a:ext cx="1742416" cy="51758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468483" y="1241555"/>
            <a:ext cx="1759789" cy="830997"/>
          </a:xfrm>
          <a:prstGeom prst="rect">
            <a:avLst/>
          </a:prstGeom>
          <a:noFill/>
        </p:spPr>
        <p:txBody>
          <a:bodyPr wrap="square" rtlCol="0">
            <a:spAutoFit/>
          </a:bodyPr>
          <a:lstStyle/>
          <a:p>
            <a:r>
              <a:rPr lang="en-US" sz="2400" dirty="0"/>
              <a:t>Stage 1: Concept</a:t>
            </a:r>
          </a:p>
        </p:txBody>
      </p:sp>
      <p:sp>
        <p:nvSpPr>
          <p:cNvPr id="15" name="TextBox 14"/>
          <p:cNvSpPr txBox="1"/>
          <p:nvPr/>
        </p:nvSpPr>
        <p:spPr>
          <a:xfrm>
            <a:off x="1073094" y="2072552"/>
            <a:ext cx="1799554" cy="830997"/>
          </a:xfrm>
          <a:prstGeom prst="rect">
            <a:avLst/>
          </a:prstGeom>
          <a:noFill/>
        </p:spPr>
        <p:txBody>
          <a:bodyPr wrap="square" rtlCol="0">
            <a:spAutoFit/>
          </a:bodyPr>
          <a:lstStyle/>
          <a:p>
            <a:r>
              <a:rPr lang="en-US" sz="2400" dirty="0"/>
              <a:t>Stage 2: Pre-pilot</a:t>
            </a:r>
          </a:p>
        </p:txBody>
      </p:sp>
      <p:sp>
        <p:nvSpPr>
          <p:cNvPr id="16" name="TextBox 15"/>
          <p:cNvSpPr txBox="1"/>
          <p:nvPr/>
        </p:nvSpPr>
        <p:spPr>
          <a:xfrm>
            <a:off x="4547887" y="3236638"/>
            <a:ext cx="1404172" cy="830997"/>
          </a:xfrm>
          <a:prstGeom prst="rect">
            <a:avLst/>
          </a:prstGeom>
          <a:noFill/>
        </p:spPr>
        <p:txBody>
          <a:bodyPr wrap="square" rtlCol="0">
            <a:spAutoFit/>
          </a:bodyPr>
          <a:lstStyle/>
          <a:p>
            <a:r>
              <a:rPr lang="en-US" sz="2400" dirty="0"/>
              <a:t>Stage 3: Pilot</a:t>
            </a:r>
          </a:p>
        </p:txBody>
      </p:sp>
      <p:sp>
        <p:nvSpPr>
          <p:cNvPr id="17" name="TextBox 16"/>
          <p:cNvSpPr txBox="1"/>
          <p:nvPr/>
        </p:nvSpPr>
        <p:spPr>
          <a:xfrm>
            <a:off x="1294702" y="4023420"/>
            <a:ext cx="1404172" cy="1200329"/>
          </a:xfrm>
          <a:prstGeom prst="rect">
            <a:avLst/>
          </a:prstGeom>
          <a:noFill/>
        </p:spPr>
        <p:txBody>
          <a:bodyPr wrap="square" rtlCol="0">
            <a:spAutoFit/>
          </a:bodyPr>
          <a:lstStyle/>
          <a:p>
            <a:r>
              <a:rPr lang="en-US" sz="2400" dirty="0"/>
              <a:t>Stage 4: Early Adopters</a:t>
            </a:r>
          </a:p>
        </p:txBody>
      </p:sp>
      <p:sp>
        <p:nvSpPr>
          <p:cNvPr id="18" name="TextBox 17"/>
          <p:cNvSpPr txBox="1"/>
          <p:nvPr/>
        </p:nvSpPr>
        <p:spPr>
          <a:xfrm>
            <a:off x="3953959" y="5247449"/>
            <a:ext cx="2592028" cy="461665"/>
          </a:xfrm>
          <a:prstGeom prst="rect">
            <a:avLst/>
          </a:prstGeom>
          <a:noFill/>
        </p:spPr>
        <p:txBody>
          <a:bodyPr wrap="square" rtlCol="0">
            <a:spAutoFit/>
          </a:bodyPr>
          <a:lstStyle/>
          <a:p>
            <a:r>
              <a:rPr lang="en-US" sz="2400" dirty="0"/>
              <a:t>Stage 5: Launch</a:t>
            </a:r>
          </a:p>
        </p:txBody>
      </p:sp>
      <p:sp>
        <p:nvSpPr>
          <p:cNvPr id="19" name="TextBox 18"/>
          <p:cNvSpPr txBox="1"/>
          <p:nvPr/>
        </p:nvSpPr>
        <p:spPr>
          <a:xfrm>
            <a:off x="6069208" y="5684504"/>
            <a:ext cx="2501828" cy="923330"/>
          </a:xfrm>
          <a:prstGeom prst="rect">
            <a:avLst/>
          </a:prstGeom>
          <a:noFill/>
        </p:spPr>
        <p:txBody>
          <a:bodyPr wrap="square" rtlCol="0">
            <a:spAutoFit/>
          </a:bodyPr>
          <a:lstStyle/>
          <a:p>
            <a:r>
              <a:rPr lang="en-US" dirty="0"/>
              <a:t>“Graduates” to formal product/service offering</a:t>
            </a:r>
          </a:p>
        </p:txBody>
      </p:sp>
      <p:sp>
        <p:nvSpPr>
          <p:cNvPr id="21" name="TextBox 20"/>
          <p:cNvSpPr txBox="1"/>
          <p:nvPr/>
        </p:nvSpPr>
        <p:spPr>
          <a:xfrm>
            <a:off x="5855408" y="1488607"/>
            <a:ext cx="2501828" cy="646331"/>
          </a:xfrm>
          <a:prstGeom prst="rect">
            <a:avLst/>
          </a:prstGeom>
          <a:noFill/>
        </p:spPr>
        <p:txBody>
          <a:bodyPr wrap="square" rtlCol="0">
            <a:spAutoFit/>
          </a:bodyPr>
          <a:lstStyle/>
          <a:p>
            <a:r>
              <a:rPr lang="en-US" dirty="0"/>
              <a:t>Ideas can come from anywhere</a:t>
            </a:r>
          </a:p>
        </p:txBody>
      </p:sp>
      <p:cxnSp>
        <p:nvCxnSpPr>
          <p:cNvPr id="23" name="Straight Arrow Connector 22"/>
          <p:cNvCxnSpPr/>
          <p:nvPr/>
        </p:nvCxnSpPr>
        <p:spPr>
          <a:xfrm>
            <a:off x="2357991" y="825597"/>
            <a:ext cx="961528" cy="38569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704842" y="1036072"/>
            <a:ext cx="1306296" cy="24040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681286" y="1360153"/>
            <a:ext cx="1540730" cy="17955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39413" y="1291499"/>
            <a:ext cx="1654837" cy="369332"/>
          </a:xfrm>
          <a:prstGeom prst="rect">
            <a:avLst/>
          </a:prstGeom>
          <a:noFill/>
        </p:spPr>
        <p:txBody>
          <a:bodyPr wrap="square" rtlCol="0">
            <a:spAutoFit/>
          </a:bodyPr>
          <a:lstStyle/>
          <a:p>
            <a:r>
              <a:rPr lang="en-US" dirty="0"/>
              <a:t>Catalyst Fund</a:t>
            </a:r>
          </a:p>
        </p:txBody>
      </p:sp>
      <p:sp>
        <p:nvSpPr>
          <p:cNvPr id="37" name="TextBox 36"/>
          <p:cNvSpPr txBox="1"/>
          <p:nvPr/>
        </p:nvSpPr>
        <p:spPr>
          <a:xfrm>
            <a:off x="678094" y="900973"/>
            <a:ext cx="1654837" cy="369332"/>
          </a:xfrm>
          <a:prstGeom prst="rect">
            <a:avLst/>
          </a:prstGeom>
          <a:noFill/>
        </p:spPr>
        <p:txBody>
          <a:bodyPr wrap="square" rtlCol="0">
            <a:spAutoFit/>
          </a:bodyPr>
          <a:lstStyle/>
          <a:p>
            <a:r>
              <a:rPr lang="en-US" dirty="0"/>
              <a:t>Members</a:t>
            </a:r>
          </a:p>
        </p:txBody>
      </p:sp>
      <p:sp>
        <p:nvSpPr>
          <p:cNvPr id="38" name="TextBox 37"/>
          <p:cNvSpPr txBox="1"/>
          <p:nvPr/>
        </p:nvSpPr>
        <p:spPr>
          <a:xfrm>
            <a:off x="1778057" y="692418"/>
            <a:ext cx="1654837" cy="369332"/>
          </a:xfrm>
          <a:prstGeom prst="rect">
            <a:avLst/>
          </a:prstGeom>
          <a:noFill/>
        </p:spPr>
        <p:txBody>
          <a:bodyPr wrap="square" rtlCol="0">
            <a:spAutoFit/>
          </a:bodyPr>
          <a:lstStyle/>
          <a:p>
            <a:r>
              <a:rPr lang="en-US" dirty="0"/>
              <a:t>Staff</a:t>
            </a:r>
          </a:p>
        </p:txBody>
      </p:sp>
    </p:spTree>
    <p:extLst>
      <p:ext uri="{BB962C8B-B14F-4D97-AF65-F5344CB8AC3E}">
        <p14:creationId xmlns:p14="http://schemas.microsoft.com/office/powerpoint/2010/main" val="4257895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C0136-BE27-4365-B204-6CFE393698FA}"/>
              </a:ext>
            </a:extLst>
          </p:cNvPr>
          <p:cNvSpPr>
            <a:spLocks noGrp="1"/>
          </p:cNvSpPr>
          <p:nvPr>
            <p:ph type="title"/>
          </p:nvPr>
        </p:nvSpPr>
        <p:spPr/>
        <p:txBody>
          <a:bodyPr/>
          <a:lstStyle/>
          <a:p>
            <a:r>
              <a:rPr lang="en-US" b="1" dirty="0"/>
              <a:t>Some Concepts We Are Working On</a:t>
            </a:r>
          </a:p>
        </p:txBody>
      </p:sp>
      <p:sp>
        <p:nvSpPr>
          <p:cNvPr id="3" name="Content Placeholder 2">
            <a:extLst>
              <a:ext uri="{FF2B5EF4-FFF2-40B4-BE49-F238E27FC236}">
                <a16:creationId xmlns:a16="http://schemas.microsoft.com/office/drawing/2014/main" id="{955BFDCC-8C9B-4D77-9520-3B7E457690DF}"/>
              </a:ext>
            </a:extLst>
          </p:cNvPr>
          <p:cNvSpPr>
            <a:spLocks noGrp="1"/>
          </p:cNvSpPr>
          <p:nvPr>
            <p:ph idx="1"/>
          </p:nvPr>
        </p:nvSpPr>
        <p:spPr>
          <a:xfrm>
            <a:off x="244247" y="1207698"/>
            <a:ext cx="8658559" cy="5474456"/>
          </a:xfrm>
        </p:spPr>
        <p:txBody>
          <a:bodyPr vert="horz" lIns="91440" tIns="45720" rIns="91440" bIns="45720" rtlCol="0" anchor="t">
            <a:normAutofit/>
          </a:bodyPr>
          <a:lstStyle/>
          <a:p>
            <a:r>
              <a:rPr lang="en-US" sz="2800" dirty="0" err="1">
                <a:cs typeface="Arial"/>
              </a:rPr>
              <a:t>SimplyE</a:t>
            </a:r>
            <a:r>
              <a:rPr lang="en-US" sz="2800" dirty="0">
                <a:cs typeface="Arial"/>
              </a:rPr>
              <a:t> Academic</a:t>
            </a:r>
          </a:p>
          <a:p>
            <a:r>
              <a:rPr lang="en-US" sz="2800" dirty="0">
                <a:cs typeface="Arial"/>
              </a:rPr>
              <a:t>Strategic Partnerships</a:t>
            </a:r>
          </a:p>
          <a:p>
            <a:r>
              <a:rPr lang="en-US" sz="2800" dirty="0">
                <a:cs typeface="Arial"/>
              </a:rPr>
              <a:t>Knowledge Management</a:t>
            </a:r>
          </a:p>
          <a:p>
            <a:r>
              <a:rPr lang="en-US" sz="2800" dirty="0">
                <a:cs typeface="Arial"/>
              </a:rPr>
              <a:t>Data Governance </a:t>
            </a:r>
          </a:p>
          <a:p>
            <a:pPr lvl="1"/>
            <a:r>
              <a:rPr lang="en-US" dirty="0">
                <a:cs typeface="Arial"/>
              </a:rPr>
              <a:t>Migrations </a:t>
            </a:r>
            <a:r>
              <a:rPr lang="en-US" dirty="0" err="1">
                <a:cs typeface="Arial"/>
              </a:rPr>
              <a:t>en</a:t>
            </a:r>
            <a:r>
              <a:rPr lang="en-US" dirty="0">
                <a:cs typeface="Arial"/>
              </a:rPr>
              <a:t> masse</a:t>
            </a:r>
          </a:p>
          <a:p>
            <a:r>
              <a:rPr lang="en-US" sz="2800" dirty="0">
                <a:cs typeface="Arial"/>
              </a:rPr>
              <a:t>Technology End-to-End </a:t>
            </a:r>
          </a:p>
          <a:p>
            <a:pPr lvl="1"/>
            <a:r>
              <a:rPr lang="en-US" dirty="0">
                <a:cs typeface="Arial"/>
              </a:rPr>
              <a:t>Integrating platforms for enterprise-level support</a:t>
            </a:r>
          </a:p>
          <a:p>
            <a:pPr lvl="1"/>
            <a:r>
              <a:rPr lang="en-US" dirty="0">
                <a:cs typeface="Arial"/>
              </a:rPr>
              <a:t>Machine Learning</a:t>
            </a:r>
          </a:p>
        </p:txBody>
      </p:sp>
    </p:spTree>
    <p:extLst>
      <p:ext uri="{BB962C8B-B14F-4D97-AF65-F5344CB8AC3E}">
        <p14:creationId xmlns:p14="http://schemas.microsoft.com/office/powerpoint/2010/main" val="3874223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Experiments</a:t>
            </a:r>
            <a:br>
              <a:rPr lang="en-US" dirty="0"/>
            </a:br>
            <a:r>
              <a:rPr lang="en-US" dirty="0"/>
              <a:t>in </a:t>
            </a:r>
            <a:r>
              <a:rPr lang="en-US" dirty="0">
                <a:solidFill>
                  <a:srgbClr val="FF0000"/>
                </a:solidFill>
              </a:rPr>
              <a:t>I</a:t>
            </a:r>
            <a:r>
              <a:rPr lang="en-US" dirty="0"/>
              <a:t>nnovat</a:t>
            </a:r>
            <a:r>
              <a:rPr lang="en-US" dirty="0">
                <a:solidFill>
                  <a:srgbClr val="FF0000"/>
                </a:solidFill>
              </a:rPr>
              <a:t>i</a:t>
            </a:r>
            <a:r>
              <a:rPr lang="en-US" dirty="0"/>
              <a:t>on</a:t>
            </a:r>
          </a:p>
        </p:txBody>
      </p:sp>
      <p:pic>
        <p:nvPicPr>
          <p:cNvPr id="9" name="Picture 8"/>
          <p:cNvPicPr>
            <a:picLocks noChangeAspect="1"/>
          </p:cNvPicPr>
          <p:nvPr/>
        </p:nvPicPr>
        <p:blipFill>
          <a:blip r:embed="rId3"/>
          <a:stretch>
            <a:fillRect/>
          </a:stretch>
        </p:blipFill>
        <p:spPr>
          <a:xfrm>
            <a:off x="4967400" y="1366097"/>
            <a:ext cx="3857607" cy="2557761"/>
          </a:xfrm>
          <a:prstGeom prst="rect">
            <a:avLst/>
          </a:prstGeom>
        </p:spPr>
      </p:pic>
      <p:sp>
        <p:nvSpPr>
          <p:cNvPr id="5" name="Subtitle 4">
            <a:extLst>
              <a:ext uri="{FF2B5EF4-FFF2-40B4-BE49-F238E27FC236}">
                <a16:creationId xmlns:a16="http://schemas.microsoft.com/office/drawing/2014/main" id="{74E81962-E9EC-4E2D-ACD7-EDF12BDD9F4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85068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CB50EA-10FA-D04C-9265-DE3D2348C6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40309" y="945295"/>
            <a:ext cx="3987800" cy="5372100"/>
          </a:xfrm>
          <a:prstGeom prst="rect">
            <a:avLst/>
          </a:prstGeom>
        </p:spPr>
      </p:pic>
      <p:sp>
        <p:nvSpPr>
          <p:cNvPr id="2" name="Title 1"/>
          <p:cNvSpPr>
            <a:spLocks noGrp="1"/>
          </p:cNvSpPr>
          <p:nvPr>
            <p:ph type="title"/>
          </p:nvPr>
        </p:nvSpPr>
        <p:spPr/>
        <p:txBody>
          <a:bodyPr/>
          <a:lstStyle/>
          <a:p>
            <a:r>
              <a:rPr lang="en-US" b="1" dirty="0"/>
              <a:t>Discussion Questions</a:t>
            </a:r>
          </a:p>
        </p:txBody>
      </p:sp>
      <p:sp>
        <p:nvSpPr>
          <p:cNvPr id="3" name="Content Placeholder 2"/>
          <p:cNvSpPr>
            <a:spLocks noGrp="1"/>
          </p:cNvSpPr>
          <p:nvPr>
            <p:ph idx="1"/>
          </p:nvPr>
        </p:nvSpPr>
        <p:spPr>
          <a:xfrm>
            <a:off x="244248" y="891402"/>
            <a:ext cx="4193310" cy="5579735"/>
          </a:xfrm>
        </p:spPr>
        <p:txBody>
          <a:bodyPr vert="horz" lIns="91440" tIns="45720" rIns="91440" bIns="45720" rtlCol="0" anchor="t">
            <a:normAutofit fontScale="92500" lnSpcReduction="20000"/>
          </a:bodyPr>
          <a:lstStyle/>
          <a:p>
            <a:r>
              <a:rPr lang="en-US" dirty="0"/>
              <a:t>How would you describe the level of risk-taking at your institution?</a:t>
            </a:r>
            <a:endParaRPr lang="en-US" dirty="0">
              <a:cs typeface="Arial"/>
            </a:endParaRPr>
          </a:p>
          <a:p>
            <a:pPr lvl="1"/>
            <a:r>
              <a:rPr lang="en-US" dirty="0">
                <a:cs typeface="Arial"/>
              </a:rPr>
              <a:t>Do you stay within the 70% or venture out into the 20/10%?</a:t>
            </a:r>
            <a:endParaRPr lang="en-US" dirty="0"/>
          </a:p>
          <a:p>
            <a:r>
              <a:rPr lang="en-US" dirty="0"/>
              <a:t>Is LYRASIS’ commitment to Innovation more or less than what you’d expect?</a:t>
            </a:r>
            <a:endParaRPr lang="en-US" dirty="0">
              <a:cs typeface="Arial"/>
            </a:endParaRPr>
          </a:p>
          <a:p>
            <a:pPr lvl="1"/>
            <a:r>
              <a:rPr lang="en-US" dirty="0"/>
              <a:t>Is this different or similar to what other membership orgs are doing?</a:t>
            </a:r>
            <a:endParaRPr lang="en-US" dirty="0">
              <a:cs typeface="Arial"/>
            </a:endParaRPr>
          </a:p>
          <a:p>
            <a:r>
              <a:rPr lang="en-US" dirty="0"/>
              <a:t>Do you have similar examples of strong innovation at your own institution?</a:t>
            </a:r>
            <a:endParaRPr lang="en-US" dirty="0">
              <a:cs typeface="Arial"/>
            </a:endParaRPr>
          </a:p>
          <a:p>
            <a:pPr lvl="1"/>
            <a:r>
              <a:rPr lang="en-US" dirty="0"/>
              <a:t>Or are other initiatives too challenging to be addressed?</a:t>
            </a:r>
            <a:endParaRPr lang="en-US" dirty="0">
              <a:cs typeface="Arial"/>
            </a:endParaRPr>
          </a:p>
          <a:p>
            <a:r>
              <a:rPr lang="en-US" dirty="0"/>
              <a:t>Are we telling this story correctly? Does this resonate with you? </a:t>
            </a:r>
            <a:endParaRPr lang="en-US" dirty="0">
              <a:cs typeface="Arial"/>
            </a:endParaRPr>
          </a:p>
        </p:txBody>
      </p:sp>
      <p:sp>
        <p:nvSpPr>
          <p:cNvPr id="5" name="Line 4">
            <a:extLst>
              <a:ext uri="{FF2B5EF4-FFF2-40B4-BE49-F238E27FC236}">
                <a16:creationId xmlns:a16="http://schemas.microsoft.com/office/drawing/2014/main" id="{6B217EC7-FFDA-7F41-AA4C-BCF7A218E892}"/>
              </a:ext>
            </a:extLst>
          </p:cNvPr>
          <p:cNvSpPr>
            <a:spLocks noChangeShapeType="1"/>
          </p:cNvSpPr>
          <p:nvPr/>
        </p:nvSpPr>
        <p:spPr bwMode="auto">
          <a:xfrm flipH="1">
            <a:off x="4688933" y="957035"/>
            <a:ext cx="0" cy="537191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lIns="0" tIns="0" rIns="0" bIns="0"/>
          <a:lstStyle/>
          <a:p>
            <a:endParaRPr lang="en-US"/>
          </a:p>
        </p:txBody>
      </p:sp>
    </p:spTree>
    <p:extLst>
      <p:ext uri="{BB962C8B-B14F-4D97-AF65-F5344CB8AC3E}">
        <p14:creationId xmlns:p14="http://schemas.microsoft.com/office/powerpoint/2010/main" val="3427513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3615"/>
            <a:ext cx="7848600" cy="1927225"/>
          </a:xfrm>
        </p:spPr>
        <p:txBody>
          <a:bodyPr/>
          <a:lstStyle/>
          <a:p>
            <a:pPr algn="ctr"/>
            <a:r>
              <a:rPr lang="en-US" dirty="0"/>
              <a:t>Catalyst Fund: Recipients and Next Steps</a:t>
            </a:r>
          </a:p>
        </p:txBody>
      </p:sp>
      <p:sp>
        <p:nvSpPr>
          <p:cNvPr id="3" name="Subtitle 2"/>
          <p:cNvSpPr>
            <a:spLocks noGrp="1"/>
          </p:cNvSpPr>
          <p:nvPr>
            <p:ph type="subTitle" idx="1"/>
          </p:nvPr>
        </p:nvSpPr>
        <p:spPr>
          <a:xfrm>
            <a:off x="685800" y="4341097"/>
            <a:ext cx="7848600" cy="1102459"/>
          </a:xfrm>
        </p:spPr>
        <p:txBody>
          <a:bodyPr>
            <a:normAutofit/>
          </a:bodyPr>
          <a:lstStyle/>
          <a:p>
            <a:pPr algn="ctr"/>
            <a:r>
              <a:rPr lang="en-US" sz="1200" dirty="0"/>
              <a:t>Meaningful Dialogue </a:t>
            </a:r>
            <a:r>
              <a:rPr lang="en-US" sz="1200" b="1" dirty="0">
                <a:solidFill>
                  <a:schemeClr val="tx1"/>
                </a:solidFill>
              </a:rPr>
              <a:t>|</a:t>
            </a:r>
            <a:r>
              <a:rPr lang="en-US" sz="1200" dirty="0"/>
              <a:t> Thought Leadership  </a:t>
            </a:r>
            <a:r>
              <a:rPr lang="en-US" sz="1200" b="1" dirty="0">
                <a:solidFill>
                  <a:schemeClr val="tx1"/>
                </a:solidFill>
              </a:rPr>
              <a:t>|</a:t>
            </a:r>
            <a:r>
              <a:rPr lang="en-US" sz="1200" dirty="0"/>
              <a:t> $100,000 to Fund New Ideas  </a:t>
            </a:r>
            <a:r>
              <a:rPr lang="en-US" sz="1200" b="1" dirty="0">
                <a:solidFill>
                  <a:schemeClr val="tx1"/>
                </a:solidFill>
              </a:rPr>
              <a:t>|</a:t>
            </a:r>
            <a:r>
              <a:rPr lang="en-US" sz="1200" dirty="0"/>
              <a:t>  Ideation Sandbox</a:t>
            </a:r>
          </a:p>
          <a:p>
            <a:endParaRPr lang="en-US" sz="1400" dirty="0"/>
          </a:p>
        </p:txBody>
      </p:sp>
      <p:sp>
        <p:nvSpPr>
          <p:cNvPr id="4" name="Rectangle 3"/>
          <p:cNvSpPr/>
          <p:nvPr/>
        </p:nvSpPr>
        <p:spPr>
          <a:xfrm>
            <a:off x="1466766" y="3598476"/>
            <a:ext cx="5848433" cy="369332"/>
          </a:xfrm>
          <a:prstGeom prst="rect">
            <a:avLst/>
          </a:prstGeom>
        </p:spPr>
        <p:txBody>
          <a:bodyPr wrap="square">
            <a:spAutoFit/>
          </a:bodyPr>
          <a:lstStyle/>
          <a:p>
            <a:pPr algn="ctr"/>
            <a:r>
              <a:rPr lang="en-US" dirty="0">
                <a:solidFill>
                  <a:schemeClr val="bg1"/>
                </a:solidFill>
              </a:rPr>
              <a:t>Tweet #</a:t>
            </a:r>
            <a:r>
              <a:rPr lang="en-US" dirty="0" err="1">
                <a:solidFill>
                  <a:schemeClr val="bg1"/>
                </a:solidFill>
              </a:rPr>
              <a:t>lyrasis</a:t>
            </a:r>
            <a:endParaRPr lang="en-US" dirty="0">
              <a:solidFill>
                <a:schemeClr val="bg1"/>
              </a:solidFill>
            </a:endParaRPr>
          </a:p>
        </p:txBody>
      </p:sp>
    </p:spTree>
    <p:extLst>
      <p:ext uri="{BB962C8B-B14F-4D97-AF65-F5344CB8AC3E}">
        <p14:creationId xmlns:p14="http://schemas.microsoft.com/office/powerpoint/2010/main" val="591208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AC5587-BF25-49EE-8D14-709D8D5411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918" y="1036319"/>
            <a:ext cx="2593911" cy="1875875"/>
          </a:xfrm>
          <a:prstGeom prst="rect">
            <a:avLst/>
          </a:prstGeom>
        </p:spPr>
      </p:pic>
      <p:sp>
        <p:nvSpPr>
          <p:cNvPr id="7" name="Title 6">
            <a:extLst>
              <a:ext uri="{FF2B5EF4-FFF2-40B4-BE49-F238E27FC236}">
                <a16:creationId xmlns:a16="http://schemas.microsoft.com/office/drawing/2014/main" id="{85EF6C9B-C8DF-4364-B172-CA9BDEEDD712}"/>
              </a:ext>
            </a:extLst>
          </p:cNvPr>
          <p:cNvSpPr>
            <a:spLocks noGrp="1"/>
          </p:cNvSpPr>
          <p:nvPr>
            <p:ph type="title"/>
          </p:nvPr>
        </p:nvSpPr>
        <p:spPr/>
        <p:txBody>
          <a:bodyPr/>
          <a:lstStyle/>
          <a:p>
            <a:r>
              <a:rPr lang="en-US" dirty="0">
                <a:solidFill>
                  <a:srgbClr val="002144"/>
                </a:solidFill>
              </a:rPr>
              <a:t>Mobile Digitization for Rural Archives</a:t>
            </a:r>
          </a:p>
        </p:txBody>
      </p:sp>
      <p:sp>
        <p:nvSpPr>
          <p:cNvPr id="8" name="Content Placeholder 7">
            <a:extLst>
              <a:ext uri="{FF2B5EF4-FFF2-40B4-BE49-F238E27FC236}">
                <a16:creationId xmlns:a16="http://schemas.microsoft.com/office/drawing/2014/main" id="{20500366-F80D-4954-9827-D23937DF0809}"/>
              </a:ext>
            </a:extLst>
          </p:cNvPr>
          <p:cNvSpPr>
            <a:spLocks noGrp="1"/>
          </p:cNvSpPr>
          <p:nvPr>
            <p:ph idx="1"/>
          </p:nvPr>
        </p:nvSpPr>
        <p:spPr>
          <a:xfrm>
            <a:off x="244247" y="2438400"/>
            <a:ext cx="8658559" cy="3532776"/>
          </a:xfrm>
        </p:spPr>
        <p:txBody>
          <a:bodyPr/>
          <a:lstStyle/>
          <a:p>
            <a:r>
              <a:rPr lang="en-US" dirty="0">
                <a:solidFill>
                  <a:srgbClr val="002144"/>
                </a:solidFill>
              </a:rPr>
              <a:t>Working with tribal colleges and communities in Nebraska</a:t>
            </a:r>
          </a:p>
        </p:txBody>
      </p:sp>
      <p:pic>
        <p:nvPicPr>
          <p:cNvPr id="10" name="Picture 9">
            <a:extLst>
              <a:ext uri="{FF2B5EF4-FFF2-40B4-BE49-F238E27FC236}">
                <a16:creationId xmlns:a16="http://schemas.microsoft.com/office/drawing/2014/main" id="{18790640-8A1E-4C7E-8196-04DADC4F68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9918" y="3230880"/>
            <a:ext cx="8622888" cy="3550692"/>
          </a:xfrm>
          <a:prstGeom prst="rect">
            <a:avLst/>
          </a:prstGeom>
        </p:spPr>
      </p:pic>
    </p:spTree>
    <p:extLst>
      <p:ext uri="{BB962C8B-B14F-4D97-AF65-F5344CB8AC3E}">
        <p14:creationId xmlns:p14="http://schemas.microsoft.com/office/powerpoint/2010/main" val="3926378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35897-A17F-44C6-A172-A4804E1723E2}"/>
              </a:ext>
            </a:extLst>
          </p:cNvPr>
          <p:cNvSpPr>
            <a:spLocks noGrp="1"/>
          </p:cNvSpPr>
          <p:nvPr>
            <p:ph type="title"/>
          </p:nvPr>
        </p:nvSpPr>
        <p:spPr/>
        <p:txBody>
          <a:bodyPr/>
          <a:lstStyle/>
          <a:p>
            <a:r>
              <a:rPr lang="en-US" dirty="0">
                <a:solidFill>
                  <a:srgbClr val="002144"/>
                </a:solidFill>
              </a:rPr>
              <a:t>Feasibility study for Copyright Education Center</a:t>
            </a:r>
          </a:p>
        </p:txBody>
      </p:sp>
      <p:pic>
        <p:nvPicPr>
          <p:cNvPr id="5" name="Content Placeholder 4">
            <a:extLst>
              <a:ext uri="{FF2B5EF4-FFF2-40B4-BE49-F238E27FC236}">
                <a16:creationId xmlns:a16="http://schemas.microsoft.com/office/drawing/2014/main" id="{6685029E-0C1E-4003-8E0D-5C3C6568D4B6}"/>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44246" y="2269068"/>
            <a:ext cx="8628821" cy="4239946"/>
          </a:xfrm>
        </p:spPr>
      </p:pic>
      <p:pic>
        <p:nvPicPr>
          <p:cNvPr id="7" name="Picture 6">
            <a:extLst>
              <a:ext uri="{FF2B5EF4-FFF2-40B4-BE49-F238E27FC236}">
                <a16:creationId xmlns:a16="http://schemas.microsoft.com/office/drawing/2014/main" id="{7BB81200-BB5E-4B4C-AF5C-9A9AE8FF57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4247" y="891540"/>
            <a:ext cx="6936617" cy="1377528"/>
          </a:xfrm>
          <a:prstGeom prst="rect">
            <a:avLst/>
          </a:prstGeom>
        </p:spPr>
      </p:pic>
    </p:spTree>
    <p:extLst>
      <p:ext uri="{BB962C8B-B14F-4D97-AF65-F5344CB8AC3E}">
        <p14:creationId xmlns:p14="http://schemas.microsoft.com/office/powerpoint/2010/main" val="15610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30021-8314-4955-A407-BDED8DD1E502}"/>
              </a:ext>
            </a:extLst>
          </p:cNvPr>
          <p:cNvSpPr>
            <a:spLocks noGrp="1"/>
          </p:cNvSpPr>
          <p:nvPr>
            <p:ph type="title"/>
          </p:nvPr>
        </p:nvSpPr>
        <p:spPr/>
        <p:txBody>
          <a:bodyPr/>
          <a:lstStyle/>
          <a:p>
            <a:r>
              <a:rPr lang="en-US" dirty="0">
                <a:solidFill>
                  <a:srgbClr val="002144"/>
                </a:solidFill>
              </a:rPr>
              <a:t>Advancing 3D digitization and Metadata Conventions</a:t>
            </a:r>
          </a:p>
        </p:txBody>
      </p:sp>
      <p:pic>
        <p:nvPicPr>
          <p:cNvPr id="5" name="Content Placeholder 4">
            <a:extLst>
              <a:ext uri="{FF2B5EF4-FFF2-40B4-BE49-F238E27FC236}">
                <a16:creationId xmlns:a16="http://schemas.microsoft.com/office/drawing/2014/main" id="{53211848-4843-4391-972F-6ED6758E29C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44247" y="3829049"/>
            <a:ext cx="8614003" cy="2657475"/>
          </a:xfrm>
        </p:spPr>
      </p:pic>
      <p:pic>
        <p:nvPicPr>
          <p:cNvPr id="7" name="Picture 6">
            <a:extLst>
              <a:ext uri="{FF2B5EF4-FFF2-40B4-BE49-F238E27FC236}">
                <a16:creationId xmlns:a16="http://schemas.microsoft.com/office/drawing/2014/main" id="{B1DB861A-CB9D-4F91-B689-242F7E0721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4247" y="1309606"/>
            <a:ext cx="3613378" cy="971551"/>
          </a:xfrm>
          <a:prstGeom prst="rect">
            <a:avLst/>
          </a:prstGeom>
        </p:spPr>
      </p:pic>
      <p:sp>
        <p:nvSpPr>
          <p:cNvPr id="8" name="TextBox 7">
            <a:extLst>
              <a:ext uri="{FF2B5EF4-FFF2-40B4-BE49-F238E27FC236}">
                <a16:creationId xmlns:a16="http://schemas.microsoft.com/office/drawing/2014/main" id="{AC28FE45-7593-4FB4-BA3C-364D322D131D}"/>
              </a:ext>
            </a:extLst>
          </p:cNvPr>
          <p:cNvSpPr txBox="1"/>
          <p:nvPr/>
        </p:nvSpPr>
        <p:spPr>
          <a:xfrm>
            <a:off x="244246" y="3028711"/>
            <a:ext cx="8614003" cy="800219"/>
          </a:xfrm>
          <a:prstGeom prst="rect">
            <a:avLst/>
          </a:prstGeom>
          <a:noFill/>
        </p:spPr>
        <p:txBody>
          <a:bodyPr wrap="square" rtlCol="0">
            <a:spAutoFit/>
          </a:bodyPr>
          <a:lstStyle/>
          <a:p>
            <a:r>
              <a:rPr lang="en-US" sz="2800" dirty="0">
                <a:solidFill>
                  <a:srgbClr val="002144"/>
                </a:solidFill>
              </a:rPr>
              <a:t>To move towards standards for scanned 3D artifacts</a:t>
            </a:r>
            <a:endParaRPr lang="en-US" dirty="0">
              <a:solidFill>
                <a:srgbClr val="002144"/>
              </a:solidFill>
            </a:endParaRPr>
          </a:p>
          <a:p>
            <a:endParaRPr lang="en-US" dirty="0"/>
          </a:p>
        </p:txBody>
      </p:sp>
    </p:spTree>
    <p:extLst>
      <p:ext uri="{BB962C8B-B14F-4D97-AF65-F5344CB8AC3E}">
        <p14:creationId xmlns:p14="http://schemas.microsoft.com/office/powerpoint/2010/main" val="2149335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CEF61-EB5B-44C6-B46A-B5BA69A4081D}"/>
              </a:ext>
            </a:extLst>
          </p:cNvPr>
          <p:cNvSpPr>
            <a:spLocks noGrp="1"/>
          </p:cNvSpPr>
          <p:nvPr>
            <p:ph type="title"/>
          </p:nvPr>
        </p:nvSpPr>
        <p:spPr/>
        <p:txBody>
          <a:bodyPr/>
          <a:lstStyle/>
          <a:p>
            <a:r>
              <a:rPr lang="en-US" dirty="0">
                <a:solidFill>
                  <a:srgbClr val="002144"/>
                </a:solidFill>
              </a:rPr>
              <a:t>Leverage IOT Devices to discover Collections</a:t>
            </a:r>
          </a:p>
        </p:txBody>
      </p:sp>
      <p:pic>
        <p:nvPicPr>
          <p:cNvPr id="5" name="Content Placeholder 4">
            <a:extLst>
              <a:ext uri="{FF2B5EF4-FFF2-40B4-BE49-F238E27FC236}">
                <a16:creationId xmlns:a16="http://schemas.microsoft.com/office/drawing/2014/main" id="{0B29BF0A-A2BC-4058-9BC6-81016EB1906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96441" y="3242543"/>
            <a:ext cx="2986173" cy="2033016"/>
          </a:xfrm>
        </p:spPr>
      </p:pic>
      <p:pic>
        <p:nvPicPr>
          <p:cNvPr id="1026" name="Picture 2" descr="Image result for Alexa">
            <a:extLst>
              <a:ext uri="{FF2B5EF4-FFF2-40B4-BE49-F238E27FC236}">
                <a16:creationId xmlns:a16="http://schemas.microsoft.com/office/drawing/2014/main" id="{308AD2E8-7BC2-4751-9C89-631A1727C0F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90432" y="815252"/>
            <a:ext cx="5320145" cy="532014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5400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EAA9C-0580-4392-880B-7320DB376F3F}"/>
              </a:ext>
            </a:extLst>
          </p:cNvPr>
          <p:cNvSpPr>
            <a:spLocks noGrp="1"/>
          </p:cNvSpPr>
          <p:nvPr>
            <p:ph type="title"/>
          </p:nvPr>
        </p:nvSpPr>
        <p:spPr/>
        <p:txBody>
          <a:bodyPr/>
          <a:lstStyle/>
          <a:p>
            <a:r>
              <a:rPr lang="en-US" dirty="0">
                <a:solidFill>
                  <a:srgbClr val="002144"/>
                </a:solidFill>
              </a:rPr>
              <a:t>A Digital Map of the Historic West End</a:t>
            </a:r>
          </a:p>
        </p:txBody>
      </p:sp>
      <p:pic>
        <p:nvPicPr>
          <p:cNvPr id="5" name="Content Placeholder 4">
            <a:extLst>
              <a:ext uri="{FF2B5EF4-FFF2-40B4-BE49-F238E27FC236}">
                <a16:creationId xmlns:a16="http://schemas.microsoft.com/office/drawing/2014/main" id="{CAD1ABA6-E3EA-4833-9D45-C678E150F6F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44247" y="914401"/>
            <a:ext cx="8588026" cy="5638080"/>
          </a:xfrm>
        </p:spPr>
      </p:pic>
      <p:pic>
        <p:nvPicPr>
          <p:cNvPr id="8" name="Picture 7">
            <a:extLst>
              <a:ext uri="{FF2B5EF4-FFF2-40B4-BE49-F238E27FC236}">
                <a16:creationId xmlns:a16="http://schemas.microsoft.com/office/drawing/2014/main" id="{1BA3324D-1694-44B7-A478-DC36184DA3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52655" y="1166014"/>
            <a:ext cx="2992582" cy="972280"/>
          </a:xfrm>
          <a:prstGeom prst="rect">
            <a:avLst/>
          </a:prstGeom>
        </p:spPr>
      </p:pic>
    </p:spTree>
    <p:extLst>
      <p:ext uri="{BB962C8B-B14F-4D97-AF65-F5344CB8AC3E}">
        <p14:creationId xmlns:p14="http://schemas.microsoft.com/office/powerpoint/2010/main" val="3262875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C9F4A-9634-4880-9C2B-C6731FD5236E}"/>
              </a:ext>
            </a:extLst>
          </p:cNvPr>
          <p:cNvSpPr>
            <a:spLocks noGrp="1"/>
          </p:cNvSpPr>
          <p:nvPr>
            <p:ph type="title"/>
          </p:nvPr>
        </p:nvSpPr>
        <p:spPr/>
        <p:txBody>
          <a:bodyPr/>
          <a:lstStyle/>
          <a:p>
            <a:r>
              <a:rPr lang="en-US" dirty="0">
                <a:solidFill>
                  <a:srgbClr val="002144"/>
                </a:solidFill>
              </a:rPr>
              <a:t>Information Literate to Information Fluent</a:t>
            </a:r>
          </a:p>
        </p:txBody>
      </p:sp>
      <p:pic>
        <p:nvPicPr>
          <p:cNvPr id="5" name="Content Placeholder 4">
            <a:extLst>
              <a:ext uri="{FF2B5EF4-FFF2-40B4-BE49-F238E27FC236}">
                <a16:creationId xmlns:a16="http://schemas.microsoft.com/office/drawing/2014/main" id="{93528B38-682D-4AF3-A57A-8BB5E049C9A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44247" y="2285999"/>
            <a:ext cx="8608808" cy="4239491"/>
          </a:xfrm>
        </p:spPr>
      </p:pic>
      <p:pic>
        <p:nvPicPr>
          <p:cNvPr id="7" name="Picture 6">
            <a:extLst>
              <a:ext uri="{FF2B5EF4-FFF2-40B4-BE49-F238E27FC236}">
                <a16:creationId xmlns:a16="http://schemas.microsoft.com/office/drawing/2014/main" id="{C09E5499-1E5C-49B8-8C8F-68FF080639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4247" y="920129"/>
            <a:ext cx="5117462" cy="1122217"/>
          </a:xfrm>
          <a:prstGeom prst="rect">
            <a:avLst/>
          </a:prstGeom>
        </p:spPr>
      </p:pic>
    </p:spTree>
    <p:extLst>
      <p:ext uri="{BB962C8B-B14F-4D97-AF65-F5344CB8AC3E}">
        <p14:creationId xmlns:p14="http://schemas.microsoft.com/office/powerpoint/2010/main" val="166242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0164" y="220663"/>
            <a:ext cx="6692900" cy="455612"/>
          </a:xfrm>
        </p:spPr>
        <p:txBody>
          <a:bodyPr/>
          <a:lstStyle/>
          <a:p>
            <a:r>
              <a:rPr lang="en-US" dirty="0">
                <a:solidFill>
                  <a:srgbClr val="002060"/>
                </a:solidFill>
              </a:rPr>
              <a:t>The Catalyst Fund recipients from the first round in 2017</a:t>
            </a:r>
          </a:p>
        </p:txBody>
      </p:sp>
      <p:pic>
        <p:nvPicPr>
          <p:cNvPr id="5" name="Picture 4"/>
          <p:cNvPicPr>
            <a:picLocks noChangeAspect="1"/>
          </p:cNvPicPr>
          <p:nvPr/>
        </p:nvPicPr>
        <p:blipFill>
          <a:blip r:embed="rId3"/>
          <a:stretch>
            <a:fillRect/>
          </a:stretch>
        </p:blipFill>
        <p:spPr>
          <a:xfrm>
            <a:off x="270164" y="1039091"/>
            <a:ext cx="8499763" cy="5320145"/>
          </a:xfrm>
          <a:prstGeom prst="rect">
            <a:avLst/>
          </a:prstGeom>
        </p:spPr>
      </p:pic>
    </p:spTree>
    <p:extLst>
      <p:ext uri="{BB962C8B-B14F-4D97-AF65-F5344CB8AC3E}">
        <p14:creationId xmlns:p14="http://schemas.microsoft.com/office/powerpoint/2010/main" val="258036009"/>
      </p:ext>
    </p:extLst>
  </p:cSld>
  <p:clrMapOvr>
    <a:masterClrMapping/>
  </p:clrMapOvr>
  <mc:AlternateContent xmlns:mc="http://schemas.openxmlformats.org/markup-compatibility/2006" xmlns:p14="http://schemas.microsoft.com/office/powerpoint/2010/main">
    <mc:Choice Requires="p14">
      <p:transition spd="slow" p14:dur="2000" advTm="111"/>
    </mc:Choice>
    <mc:Fallback xmlns="">
      <p:transition spd="slow" advTm="111"/>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37164"/>
            <a:ext cx="8001000" cy="2730735"/>
          </a:xfrm>
        </p:spPr>
        <p:txBody>
          <a:bodyPr/>
          <a:lstStyle/>
          <a:p>
            <a:pPr algn="ctr"/>
            <a:r>
              <a:rPr lang="en-US" dirty="0">
                <a:effectLst/>
              </a:rPr>
              <a:t>A Fire is More </a:t>
            </a:r>
            <a:br>
              <a:rPr lang="en-US" dirty="0">
                <a:effectLst/>
              </a:rPr>
            </a:br>
            <a:r>
              <a:rPr lang="en-US" dirty="0">
                <a:effectLst/>
              </a:rPr>
              <a:t>Than a Spark</a:t>
            </a:r>
          </a:p>
        </p:txBody>
      </p:sp>
      <p:sp>
        <p:nvSpPr>
          <p:cNvPr id="3" name="Subtitle 2"/>
          <p:cNvSpPr>
            <a:spLocks noGrp="1"/>
          </p:cNvSpPr>
          <p:nvPr>
            <p:ph type="subTitle" idx="1"/>
          </p:nvPr>
        </p:nvSpPr>
        <p:spPr>
          <a:xfrm>
            <a:off x="685800" y="4367897"/>
            <a:ext cx="7848600" cy="1118281"/>
          </a:xfrm>
        </p:spPr>
        <p:txBody>
          <a:bodyPr>
            <a:normAutofit/>
          </a:bodyPr>
          <a:lstStyle/>
          <a:p>
            <a:r>
              <a:rPr lang="en-US" dirty="0"/>
              <a:t>A Case Study with Tim Rogers, Director, Jacksonville Public Library</a:t>
            </a:r>
          </a:p>
        </p:txBody>
      </p:sp>
    </p:spTree>
    <p:extLst>
      <p:ext uri="{BB962C8B-B14F-4D97-AF65-F5344CB8AC3E}">
        <p14:creationId xmlns:p14="http://schemas.microsoft.com/office/powerpoint/2010/main" val="3301184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Experiments</a:t>
            </a:r>
            <a:br>
              <a:rPr lang="en-US" dirty="0"/>
            </a:br>
            <a:r>
              <a:rPr lang="en-US" dirty="0"/>
              <a:t>in </a:t>
            </a:r>
            <a:r>
              <a:rPr lang="en-US" dirty="0">
                <a:solidFill>
                  <a:srgbClr val="FF0000"/>
                </a:solidFill>
              </a:rPr>
              <a:t>I</a:t>
            </a:r>
            <a:r>
              <a:rPr lang="en-US" dirty="0"/>
              <a:t>nnovat</a:t>
            </a:r>
            <a:r>
              <a:rPr lang="en-US" dirty="0">
                <a:solidFill>
                  <a:srgbClr val="FF0000"/>
                </a:solidFill>
              </a:rPr>
              <a:t>i</a:t>
            </a:r>
            <a:r>
              <a:rPr lang="en-US" dirty="0"/>
              <a:t>on</a:t>
            </a:r>
          </a:p>
        </p:txBody>
      </p:sp>
      <p:pic>
        <p:nvPicPr>
          <p:cNvPr id="8" name="Picture 7" descr="hendricks-miller linotype c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3729" y="1316924"/>
            <a:ext cx="4290271" cy="2727914"/>
          </a:xfrm>
          <a:prstGeom prst="rect">
            <a:avLst/>
          </a:prstGeom>
        </p:spPr>
      </p:pic>
    </p:spTree>
    <p:extLst>
      <p:ext uri="{BB962C8B-B14F-4D97-AF65-F5344CB8AC3E}">
        <p14:creationId xmlns:p14="http://schemas.microsoft.com/office/powerpoint/2010/main" val="887976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6418" y="922268"/>
            <a:ext cx="8001000" cy="2730735"/>
          </a:xfrm>
        </p:spPr>
        <p:txBody>
          <a:bodyPr/>
          <a:lstStyle/>
          <a:p>
            <a:pPr algn="ctr"/>
            <a:r>
              <a:rPr lang="en-US" sz="5000" dirty="0">
                <a:effectLst/>
              </a:rPr>
              <a:t>Florida Memory Project</a:t>
            </a:r>
          </a:p>
        </p:txBody>
      </p:sp>
      <p:sp>
        <p:nvSpPr>
          <p:cNvPr id="3" name="Subtitle 2"/>
          <p:cNvSpPr>
            <a:spLocks noGrp="1"/>
          </p:cNvSpPr>
          <p:nvPr>
            <p:ph type="subTitle" idx="1"/>
          </p:nvPr>
        </p:nvSpPr>
        <p:spPr>
          <a:xfrm>
            <a:off x="685800" y="4484275"/>
            <a:ext cx="7848600" cy="1118281"/>
          </a:xfrm>
        </p:spPr>
        <p:txBody>
          <a:bodyPr>
            <a:normAutofit/>
          </a:bodyPr>
          <a:lstStyle/>
          <a:p>
            <a:r>
              <a:rPr lang="en-US" dirty="0"/>
              <a:t>A Case Study with Mark Nicolou, Director at Florida Memory Project</a:t>
            </a:r>
          </a:p>
        </p:txBody>
      </p:sp>
      <p:pic>
        <p:nvPicPr>
          <p:cNvPr id="4" name="Picture 3">
            <a:extLst>
              <a:ext uri="{FF2B5EF4-FFF2-40B4-BE49-F238E27FC236}">
                <a16:creationId xmlns:a16="http://schemas.microsoft.com/office/drawing/2014/main" id="{5CE3A55E-6E38-4263-BFDD-7F7247E22E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76946" y="1751300"/>
            <a:ext cx="3803331" cy="2694763"/>
          </a:xfrm>
          <a:prstGeom prst="rect">
            <a:avLst/>
          </a:prstGeom>
        </p:spPr>
      </p:pic>
    </p:spTree>
    <p:extLst>
      <p:ext uri="{BB962C8B-B14F-4D97-AF65-F5344CB8AC3E}">
        <p14:creationId xmlns:p14="http://schemas.microsoft.com/office/powerpoint/2010/main" val="952060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37164"/>
            <a:ext cx="8001000" cy="2730735"/>
          </a:xfrm>
        </p:spPr>
        <p:txBody>
          <a:bodyPr/>
          <a:lstStyle/>
          <a:p>
            <a:r>
              <a:rPr lang="en-US" b="1" dirty="0"/>
              <a:t>Organizing for Innovation: Staffing, Technology and More</a:t>
            </a:r>
            <a:endParaRPr lang="en-US" dirty="0">
              <a:effectLst/>
            </a:endParaRPr>
          </a:p>
        </p:txBody>
      </p:sp>
      <p:sp>
        <p:nvSpPr>
          <p:cNvPr id="3" name="Subtitle 2"/>
          <p:cNvSpPr>
            <a:spLocks noGrp="1"/>
          </p:cNvSpPr>
          <p:nvPr>
            <p:ph type="subTitle" idx="1"/>
          </p:nvPr>
        </p:nvSpPr>
        <p:spPr>
          <a:xfrm>
            <a:off x="685800" y="4367897"/>
            <a:ext cx="7848600" cy="1118281"/>
          </a:xfrm>
        </p:spPr>
        <p:txBody>
          <a:bodyPr>
            <a:normAutofit fontScale="92500" lnSpcReduction="10000"/>
          </a:bodyPr>
          <a:lstStyle/>
          <a:p>
            <a:r>
              <a:rPr lang="en-US" dirty="0"/>
              <a:t>Led by Teddy Gray and Angella Graham, LYRASIS with Tim Rogers, Director of Jacksonville Public Library, Susan </a:t>
            </a:r>
            <a:r>
              <a:rPr lang="en-US" dirty="0" err="1"/>
              <a:t>Swiatosz</a:t>
            </a:r>
            <a:r>
              <a:rPr lang="en-US" dirty="0"/>
              <a:t>, Head of Special Collections and University Archives at the University of North Florida and Scott Bacon, Emerging Technologies Librarian at Coastal Carolina University</a:t>
            </a:r>
          </a:p>
        </p:txBody>
      </p:sp>
    </p:spTree>
    <p:extLst>
      <p:ext uri="{BB962C8B-B14F-4D97-AF65-F5344CB8AC3E}">
        <p14:creationId xmlns:p14="http://schemas.microsoft.com/office/powerpoint/2010/main" val="1739025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32CD05-0A4A-4635-86C6-F43BCF13A1AA}"/>
              </a:ext>
            </a:extLst>
          </p:cNvPr>
          <p:cNvSpPr>
            <a:spLocks noGrp="1"/>
          </p:cNvSpPr>
          <p:nvPr>
            <p:ph type="title"/>
          </p:nvPr>
        </p:nvSpPr>
        <p:spPr/>
        <p:txBody>
          <a:bodyPr/>
          <a:lstStyle/>
          <a:p>
            <a:r>
              <a:rPr lang="en-US" dirty="0"/>
              <a:t>Question:</a:t>
            </a:r>
          </a:p>
        </p:txBody>
      </p:sp>
      <p:sp>
        <p:nvSpPr>
          <p:cNvPr id="4" name="Content Placeholder 3">
            <a:extLst>
              <a:ext uri="{FF2B5EF4-FFF2-40B4-BE49-F238E27FC236}">
                <a16:creationId xmlns:a16="http://schemas.microsoft.com/office/drawing/2014/main" id="{F24EAFD5-1769-47DE-85B6-16B72A3459D7}"/>
              </a:ext>
            </a:extLst>
          </p:cNvPr>
          <p:cNvSpPr>
            <a:spLocks noGrp="1"/>
          </p:cNvSpPr>
          <p:nvPr>
            <p:ph idx="1"/>
          </p:nvPr>
        </p:nvSpPr>
        <p:spPr>
          <a:xfrm>
            <a:off x="194371" y="841527"/>
            <a:ext cx="8658559" cy="5659026"/>
          </a:xfrm>
        </p:spPr>
        <p:txBody>
          <a:bodyPr>
            <a:normAutofit/>
          </a:bodyPr>
          <a:lstStyle/>
          <a:p>
            <a:pPr marL="0" indent="0" algn="ctr">
              <a:buNone/>
            </a:pPr>
            <a:r>
              <a:rPr lang="en-US" sz="4500" dirty="0"/>
              <a:t>Is technology equated with innovation?</a:t>
            </a:r>
          </a:p>
          <a:p>
            <a:endParaRPr lang="en-US" dirty="0"/>
          </a:p>
        </p:txBody>
      </p:sp>
      <p:pic>
        <p:nvPicPr>
          <p:cNvPr id="5" name="Picture 4">
            <a:extLst>
              <a:ext uri="{FF2B5EF4-FFF2-40B4-BE49-F238E27FC236}">
                <a16:creationId xmlns:a16="http://schemas.microsoft.com/office/drawing/2014/main" id="{F491B7E0-2E72-45CC-AD4E-D71DC8919E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7834" y="2317173"/>
            <a:ext cx="6150380" cy="4100253"/>
          </a:xfrm>
          <a:prstGeom prst="rect">
            <a:avLst/>
          </a:prstGeom>
        </p:spPr>
      </p:pic>
    </p:spTree>
    <p:extLst>
      <p:ext uri="{BB962C8B-B14F-4D97-AF65-F5344CB8AC3E}">
        <p14:creationId xmlns:p14="http://schemas.microsoft.com/office/powerpoint/2010/main" val="1327351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E5F26-C8A3-4B2C-B704-B7FE88C6F7EB}"/>
              </a:ext>
            </a:extLst>
          </p:cNvPr>
          <p:cNvSpPr>
            <a:spLocks noGrp="1"/>
          </p:cNvSpPr>
          <p:nvPr>
            <p:ph type="title"/>
          </p:nvPr>
        </p:nvSpPr>
        <p:spPr/>
        <p:txBody>
          <a:bodyPr/>
          <a:lstStyle/>
          <a:p>
            <a:r>
              <a:rPr lang="en-US" dirty="0"/>
              <a:t>Question: </a:t>
            </a:r>
          </a:p>
        </p:txBody>
      </p:sp>
      <p:sp>
        <p:nvSpPr>
          <p:cNvPr id="3" name="Content Placeholder 2">
            <a:extLst>
              <a:ext uri="{FF2B5EF4-FFF2-40B4-BE49-F238E27FC236}">
                <a16:creationId xmlns:a16="http://schemas.microsoft.com/office/drawing/2014/main" id="{E7EBE334-3A9C-4858-924F-CE15C91D0CD5}"/>
              </a:ext>
            </a:extLst>
          </p:cNvPr>
          <p:cNvSpPr>
            <a:spLocks noGrp="1"/>
          </p:cNvSpPr>
          <p:nvPr>
            <p:ph idx="1"/>
          </p:nvPr>
        </p:nvSpPr>
        <p:spPr/>
        <p:txBody>
          <a:bodyPr>
            <a:normAutofit/>
          </a:bodyPr>
          <a:lstStyle/>
          <a:p>
            <a:pPr marL="0" lvl="0" indent="0" algn="ctr">
              <a:buNone/>
            </a:pPr>
            <a:r>
              <a:rPr lang="en-US" sz="4500" dirty="0"/>
              <a:t>How do you create an organization that is open to innovation &amp; welcomes change?</a:t>
            </a:r>
          </a:p>
          <a:p>
            <a:pPr marL="0" indent="0">
              <a:buNone/>
            </a:pPr>
            <a:endParaRPr lang="en-US" dirty="0"/>
          </a:p>
        </p:txBody>
      </p:sp>
      <p:pic>
        <p:nvPicPr>
          <p:cNvPr id="5" name="Picture 4">
            <a:extLst>
              <a:ext uri="{FF2B5EF4-FFF2-40B4-BE49-F238E27FC236}">
                <a16:creationId xmlns:a16="http://schemas.microsoft.com/office/drawing/2014/main" id="{2B811F7C-7B59-43D7-9849-9368049C7EBA}"/>
              </a:ext>
            </a:extLst>
          </p:cNvPr>
          <p:cNvPicPr>
            <a:picLocks noChangeAspect="1"/>
          </p:cNvPicPr>
          <p:nvPr/>
        </p:nvPicPr>
        <p:blipFill>
          <a:blip r:embed="rId2"/>
          <a:stretch>
            <a:fillRect/>
          </a:stretch>
        </p:blipFill>
        <p:spPr>
          <a:xfrm>
            <a:off x="2194560" y="3110778"/>
            <a:ext cx="4862686" cy="3442126"/>
          </a:xfrm>
          <a:prstGeom prst="rect">
            <a:avLst/>
          </a:prstGeom>
        </p:spPr>
      </p:pic>
    </p:spTree>
    <p:extLst>
      <p:ext uri="{BB962C8B-B14F-4D97-AF65-F5344CB8AC3E}">
        <p14:creationId xmlns:p14="http://schemas.microsoft.com/office/powerpoint/2010/main" val="573115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527A-7C7E-43B8-B837-F2CC1307B124}"/>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7B24ED69-854D-4C90-96D6-CC1BA215FD07}"/>
              </a:ext>
            </a:extLst>
          </p:cNvPr>
          <p:cNvSpPr>
            <a:spLocks noGrp="1"/>
          </p:cNvSpPr>
          <p:nvPr>
            <p:ph idx="1"/>
          </p:nvPr>
        </p:nvSpPr>
        <p:spPr/>
        <p:txBody>
          <a:bodyPr>
            <a:normAutofit/>
          </a:bodyPr>
          <a:lstStyle/>
          <a:p>
            <a:pPr marL="0" lvl="0" indent="0" algn="ctr">
              <a:buNone/>
            </a:pPr>
            <a:r>
              <a:rPr lang="en-US" sz="4500" dirty="0"/>
              <a:t>How have you organized your staff to allow for or create capacity for innovation?</a:t>
            </a:r>
          </a:p>
          <a:p>
            <a:pPr marL="0" indent="0">
              <a:buNone/>
            </a:pPr>
            <a:endParaRPr lang="en-US" dirty="0"/>
          </a:p>
        </p:txBody>
      </p:sp>
      <p:pic>
        <p:nvPicPr>
          <p:cNvPr id="4" name="Picture 3">
            <a:extLst>
              <a:ext uri="{FF2B5EF4-FFF2-40B4-BE49-F238E27FC236}">
                <a16:creationId xmlns:a16="http://schemas.microsoft.com/office/drawing/2014/main" id="{88ED6D8C-540B-4720-B88A-9702C8C64A00}"/>
              </a:ext>
            </a:extLst>
          </p:cNvPr>
          <p:cNvPicPr>
            <a:picLocks noChangeAspect="1"/>
          </p:cNvPicPr>
          <p:nvPr/>
        </p:nvPicPr>
        <p:blipFill>
          <a:blip r:embed="rId2"/>
          <a:stretch>
            <a:fillRect/>
          </a:stretch>
        </p:blipFill>
        <p:spPr>
          <a:xfrm>
            <a:off x="1539039" y="3175115"/>
            <a:ext cx="5891414" cy="3458441"/>
          </a:xfrm>
          <a:prstGeom prst="rect">
            <a:avLst/>
          </a:prstGeom>
        </p:spPr>
      </p:pic>
    </p:spTree>
    <p:extLst>
      <p:ext uri="{BB962C8B-B14F-4D97-AF65-F5344CB8AC3E}">
        <p14:creationId xmlns:p14="http://schemas.microsoft.com/office/powerpoint/2010/main" val="3680604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80B1F-1CBE-45FF-BB43-85F8BA9C642A}"/>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45E69666-0EA5-44B3-BB4C-5182F7A33242}"/>
              </a:ext>
            </a:extLst>
          </p:cNvPr>
          <p:cNvSpPr>
            <a:spLocks noGrp="1"/>
          </p:cNvSpPr>
          <p:nvPr>
            <p:ph idx="1"/>
          </p:nvPr>
        </p:nvSpPr>
        <p:spPr/>
        <p:txBody>
          <a:bodyPr>
            <a:normAutofit/>
          </a:bodyPr>
          <a:lstStyle/>
          <a:p>
            <a:pPr marL="0" lvl="0" indent="0" algn="ctr">
              <a:buNone/>
            </a:pPr>
            <a:r>
              <a:rPr lang="en-US" sz="4500" dirty="0"/>
              <a:t>What services or workflows have you stopped or outsourced in order to give you staff more time to innovate?</a:t>
            </a:r>
          </a:p>
          <a:p>
            <a:pPr marL="0" indent="0">
              <a:buNone/>
            </a:pPr>
            <a:endParaRPr lang="en-US" dirty="0"/>
          </a:p>
        </p:txBody>
      </p:sp>
      <p:pic>
        <p:nvPicPr>
          <p:cNvPr id="4" name="Picture 3">
            <a:extLst>
              <a:ext uri="{FF2B5EF4-FFF2-40B4-BE49-F238E27FC236}">
                <a16:creationId xmlns:a16="http://schemas.microsoft.com/office/drawing/2014/main" id="{620D7945-508B-42F0-B3CC-DE4B708F7364}"/>
              </a:ext>
            </a:extLst>
          </p:cNvPr>
          <p:cNvPicPr>
            <a:picLocks noChangeAspect="1"/>
          </p:cNvPicPr>
          <p:nvPr/>
        </p:nvPicPr>
        <p:blipFill>
          <a:blip r:embed="rId2"/>
          <a:stretch>
            <a:fillRect/>
          </a:stretch>
        </p:blipFill>
        <p:spPr>
          <a:xfrm>
            <a:off x="1743249" y="4119476"/>
            <a:ext cx="5524500" cy="2343150"/>
          </a:xfrm>
          <a:prstGeom prst="rect">
            <a:avLst/>
          </a:prstGeom>
        </p:spPr>
      </p:pic>
    </p:spTree>
    <p:extLst>
      <p:ext uri="{BB962C8B-B14F-4D97-AF65-F5344CB8AC3E}">
        <p14:creationId xmlns:p14="http://schemas.microsoft.com/office/powerpoint/2010/main" val="2809888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D0B1-EE15-445E-B745-3A542210AC24}"/>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A0FC5199-E8F2-49C8-A5F4-181CD925C705}"/>
              </a:ext>
            </a:extLst>
          </p:cNvPr>
          <p:cNvSpPr>
            <a:spLocks noGrp="1"/>
          </p:cNvSpPr>
          <p:nvPr>
            <p:ph idx="1"/>
          </p:nvPr>
        </p:nvSpPr>
        <p:spPr/>
        <p:txBody>
          <a:bodyPr>
            <a:normAutofit/>
          </a:bodyPr>
          <a:lstStyle/>
          <a:p>
            <a:pPr marL="0" lvl="0" indent="0" algn="ctr">
              <a:buNone/>
            </a:pPr>
            <a:r>
              <a:rPr lang="en-US" sz="4500" dirty="0"/>
              <a:t>To create an innovative organization, what skills (both hard and soft) do your staff need? What are you looking for in new hires?</a:t>
            </a:r>
          </a:p>
          <a:p>
            <a:pPr marL="0" indent="0">
              <a:buNone/>
            </a:pPr>
            <a:endParaRPr lang="en-US" dirty="0"/>
          </a:p>
        </p:txBody>
      </p:sp>
      <p:pic>
        <p:nvPicPr>
          <p:cNvPr id="5" name="Picture 4">
            <a:extLst>
              <a:ext uri="{FF2B5EF4-FFF2-40B4-BE49-F238E27FC236}">
                <a16:creationId xmlns:a16="http://schemas.microsoft.com/office/drawing/2014/main" id="{44BC8049-D168-4F14-A488-AA32389A25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40653" y="4402512"/>
            <a:ext cx="2235865" cy="2455488"/>
          </a:xfrm>
          <a:prstGeom prst="rect">
            <a:avLst/>
          </a:prstGeom>
        </p:spPr>
      </p:pic>
    </p:spTree>
    <p:extLst>
      <p:ext uri="{BB962C8B-B14F-4D97-AF65-F5344CB8AC3E}">
        <p14:creationId xmlns:p14="http://schemas.microsoft.com/office/powerpoint/2010/main" val="2196736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65DBC-350F-4DED-B237-5B4BBDB96A5D}"/>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C589C3B3-D217-42A5-8D75-38BC93AF79D0}"/>
              </a:ext>
            </a:extLst>
          </p:cNvPr>
          <p:cNvSpPr>
            <a:spLocks noGrp="1"/>
          </p:cNvSpPr>
          <p:nvPr>
            <p:ph idx="1"/>
          </p:nvPr>
        </p:nvSpPr>
        <p:spPr/>
        <p:txBody>
          <a:bodyPr/>
          <a:lstStyle/>
          <a:p>
            <a:pPr marL="0" lvl="0" indent="0" algn="ctr">
              <a:buNone/>
            </a:pPr>
            <a:r>
              <a:rPr lang="en-US" sz="4500" dirty="0"/>
              <a:t>When an innovative project isn’t working, how do you determine when to walk away?</a:t>
            </a:r>
          </a:p>
          <a:p>
            <a:pPr marL="0" indent="0">
              <a:buNone/>
            </a:pPr>
            <a:endParaRPr lang="en-US" dirty="0"/>
          </a:p>
        </p:txBody>
      </p:sp>
      <p:pic>
        <p:nvPicPr>
          <p:cNvPr id="5" name="Picture 4">
            <a:extLst>
              <a:ext uri="{FF2B5EF4-FFF2-40B4-BE49-F238E27FC236}">
                <a16:creationId xmlns:a16="http://schemas.microsoft.com/office/drawing/2014/main" id="{E85A2B66-1435-47C7-8186-59DAC1C210FC}"/>
              </a:ext>
            </a:extLst>
          </p:cNvPr>
          <p:cNvPicPr>
            <a:picLocks noChangeAspect="1"/>
          </p:cNvPicPr>
          <p:nvPr/>
        </p:nvPicPr>
        <p:blipFill>
          <a:blip r:embed="rId2"/>
          <a:stretch>
            <a:fillRect/>
          </a:stretch>
        </p:blipFill>
        <p:spPr>
          <a:xfrm>
            <a:off x="2342543" y="3277379"/>
            <a:ext cx="4924425" cy="3362325"/>
          </a:xfrm>
          <a:prstGeom prst="rect">
            <a:avLst/>
          </a:prstGeom>
        </p:spPr>
      </p:pic>
    </p:spTree>
    <p:extLst>
      <p:ext uri="{BB962C8B-B14F-4D97-AF65-F5344CB8AC3E}">
        <p14:creationId xmlns:p14="http://schemas.microsoft.com/office/powerpoint/2010/main" val="1962988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E77C-BD1C-4192-9A43-B58FD989941A}"/>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849D7B60-3544-47CC-AD73-343B9C4D86AA}"/>
              </a:ext>
            </a:extLst>
          </p:cNvPr>
          <p:cNvSpPr>
            <a:spLocks noGrp="1"/>
          </p:cNvSpPr>
          <p:nvPr>
            <p:ph idx="1"/>
          </p:nvPr>
        </p:nvSpPr>
        <p:spPr/>
        <p:txBody>
          <a:bodyPr/>
          <a:lstStyle/>
          <a:p>
            <a:pPr marL="0" lvl="0" indent="0" algn="ctr">
              <a:buNone/>
            </a:pPr>
            <a:r>
              <a:rPr lang="en-US" sz="4000" dirty="0"/>
              <a:t>From your own experiences, can you tell a story of an attempt to innovate that was successful? </a:t>
            </a:r>
          </a:p>
          <a:p>
            <a:pPr marL="0" lvl="0" indent="0" algn="ctr">
              <a:buNone/>
            </a:pPr>
            <a:r>
              <a:rPr lang="en-US" sz="4000" dirty="0"/>
              <a:t>What made that successful? If you had an attempt that wasn’t successful, why didn’t it work?</a:t>
            </a:r>
          </a:p>
          <a:p>
            <a:pPr marL="0" indent="0">
              <a:buNone/>
            </a:pPr>
            <a:endParaRPr lang="en-US" dirty="0"/>
          </a:p>
        </p:txBody>
      </p:sp>
    </p:spTree>
    <p:extLst>
      <p:ext uri="{BB962C8B-B14F-4D97-AF65-F5344CB8AC3E}">
        <p14:creationId xmlns:p14="http://schemas.microsoft.com/office/powerpoint/2010/main" val="288455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1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607D02-3523-4F17-8973-312201B637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27316" y="2607425"/>
            <a:ext cx="4250575" cy="4250575"/>
          </a:xfrm>
          <a:prstGeom prst="rect">
            <a:avLst/>
          </a:prstGeom>
        </p:spPr>
      </p:pic>
      <p:sp>
        <p:nvSpPr>
          <p:cNvPr id="2" name="Title 1">
            <a:extLst>
              <a:ext uri="{FF2B5EF4-FFF2-40B4-BE49-F238E27FC236}">
                <a16:creationId xmlns:a16="http://schemas.microsoft.com/office/drawing/2014/main" id="{D5A45BC3-44C6-40D9-A501-B0805DB327B1}"/>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951BD6B3-5930-40D4-BB9F-2EBE0F447740}"/>
              </a:ext>
            </a:extLst>
          </p:cNvPr>
          <p:cNvSpPr>
            <a:spLocks noGrp="1"/>
          </p:cNvSpPr>
          <p:nvPr>
            <p:ph idx="1"/>
          </p:nvPr>
        </p:nvSpPr>
        <p:spPr/>
        <p:txBody>
          <a:bodyPr/>
          <a:lstStyle/>
          <a:p>
            <a:pPr marL="0" lvl="0" indent="0" algn="ctr">
              <a:buNone/>
            </a:pPr>
            <a:r>
              <a:rPr lang="en-US" sz="4500" dirty="0"/>
              <a:t>How do you get different departments in your organization to reach a common, innovative goal?</a:t>
            </a:r>
          </a:p>
          <a:p>
            <a:pPr marL="0" indent="0">
              <a:buNone/>
            </a:pPr>
            <a:endParaRPr lang="en-US" dirty="0"/>
          </a:p>
        </p:txBody>
      </p:sp>
    </p:spTree>
    <p:extLst>
      <p:ext uri="{BB962C8B-B14F-4D97-AF65-F5344CB8AC3E}">
        <p14:creationId xmlns:p14="http://schemas.microsoft.com/office/powerpoint/2010/main" val="413929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Experiments</a:t>
            </a:r>
            <a:br>
              <a:rPr lang="en-US" dirty="0"/>
            </a:br>
            <a:r>
              <a:rPr lang="en-US" dirty="0"/>
              <a:t>in </a:t>
            </a:r>
            <a:r>
              <a:rPr lang="en-US" dirty="0">
                <a:solidFill>
                  <a:srgbClr val="FF0000"/>
                </a:solidFill>
              </a:rPr>
              <a:t>I</a:t>
            </a:r>
            <a:r>
              <a:rPr lang="en-US" dirty="0"/>
              <a:t>nnovat</a:t>
            </a:r>
            <a:r>
              <a:rPr lang="en-US" dirty="0">
                <a:solidFill>
                  <a:srgbClr val="FF0000"/>
                </a:solidFill>
              </a:rPr>
              <a:t>i</a:t>
            </a:r>
            <a:r>
              <a:rPr lang="en-US" dirty="0"/>
              <a:t>on</a:t>
            </a:r>
          </a:p>
        </p:txBody>
      </p:sp>
      <p:sp>
        <p:nvSpPr>
          <p:cNvPr id="3" name="Subtitle 2"/>
          <p:cNvSpPr>
            <a:spLocks noGrp="1"/>
          </p:cNvSpPr>
          <p:nvPr>
            <p:ph type="subTitle" idx="1"/>
          </p:nvPr>
        </p:nvSpPr>
        <p:spPr>
          <a:xfrm>
            <a:off x="714668" y="5320299"/>
            <a:ext cx="7848600" cy="408548"/>
          </a:xfrm>
        </p:spPr>
        <p:txBody>
          <a:bodyPr/>
          <a:lstStyle/>
          <a:p>
            <a:r>
              <a:rPr lang="en-US" dirty="0"/>
              <a:t>by Robert Miller and Lisa Larson</a:t>
            </a:r>
          </a:p>
        </p:txBody>
      </p:sp>
      <p:sp>
        <p:nvSpPr>
          <p:cNvPr id="4" name="TextBox 3"/>
          <p:cNvSpPr txBox="1"/>
          <p:nvPr/>
        </p:nvSpPr>
        <p:spPr>
          <a:xfrm>
            <a:off x="685799" y="4314515"/>
            <a:ext cx="5797193" cy="954107"/>
          </a:xfrm>
          <a:prstGeom prst="rect">
            <a:avLst/>
          </a:prstGeom>
          <a:noFill/>
        </p:spPr>
        <p:txBody>
          <a:bodyPr wrap="square" rtlCol="0">
            <a:spAutoFit/>
          </a:bodyPr>
          <a:lstStyle/>
          <a:p>
            <a:r>
              <a:rPr lang="en-US" sz="2800" dirty="0">
                <a:solidFill>
                  <a:srgbClr val="FFFFFF"/>
                </a:solidFill>
              </a:rPr>
              <a:t>LYRASIS Leaders Forum 2018</a:t>
            </a:r>
          </a:p>
          <a:p>
            <a:r>
              <a:rPr lang="en-US" sz="2800" dirty="0">
                <a:solidFill>
                  <a:srgbClr val="FFFFFF"/>
                </a:solidFill>
              </a:rPr>
              <a:t>Jacksonville </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6405" y="1128792"/>
            <a:ext cx="3897595" cy="3033628"/>
          </a:xfrm>
          <a:prstGeom prst="rect">
            <a:avLst/>
          </a:prstGeom>
        </p:spPr>
      </p:pic>
    </p:spTree>
    <p:extLst>
      <p:ext uri="{BB962C8B-B14F-4D97-AF65-F5344CB8AC3E}">
        <p14:creationId xmlns:p14="http://schemas.microsoft.com/office/powerpoint/2010/main" val="2162811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1694-4B7F-41D4-B764-ADD010A821E9}"/>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42D3CBC7-FC76-47FF-B886-555028397D0B}"/>
              </a:ext>
            </a:extLst>
          </p:cNvPr>
          <p:cNvSpPr>
            <a:spLocks noGrp="1"/>
          </p:cNvSpPr>
          <p:nvPr>
            <p:ph idx="1"/>
          </p:nvPr>
        </p:nvSpPr>
        <p:spPr/>
        <p:txBody>
          <a:bodyPr/>
          <a:lstStyle/>
          <a:p>
            <a:pPr marL="0" indent="0" algn="ctr">
              <a:buNone/>
            </a:pPr>
            <a:r>
              <a:rPr lang="en-US" sz="4500" dirty="0"/>
              <a:t>When collaborating with other institutions on innovation, how have you balanced local needs against collective needs?</a:t>
            </a:r>
          </a:p>
          <a:p>
            <a:pPr marL="0" indent="0">
              <a:buNone/>
            </a:pPr>
            <a:endParaRPr lang="en-US" dirty="0"/>
          </a:p>
        </p:txBody>
      </p:sp>
    </p:spTree>
    <p:extLst>
      <p:ext uri="{BB962C8B-B14F-4D97-AF65-F5344CB8AC3E}">
        <p14:creationId xmlns:p14="http://schemas.microsoft.com/office/powerpoint/2010/main" val="1111054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37164"/>
            <a:ext cx="8001000" cy="2730735"/>
          </a:xfrm>
        </p:spPr>
        <p:txBody>
          <a:bodyPr/>
          <a:lstStyle/>
          <a:p>
            <a:r>
              <a:rPr lang="en-US" b="1" dirty="0"/>
              <a:t>It Takes a Village:            A Framework For Evaluating Sustainability</a:t>
            </a:r>
            <a:endParaRPr lang="en-US" dirty="0"/>
          </a:p>
        </p:txBody>
      </p:sp>
      <p:sp>
        <p:nvSpPr>
          <p:cNvPr id="3" name="Subtitle 2"/>
          <p:cNvSpPr>
            <a:spLocks noGrp="1"/>
          </p:cNvSpPr>
          <p:nvPr>
            <p:ph type="subTitle" idx="1"/>
          </p:nvPr>
        </p:nvSpPr>
        <p:spPr>
          <a:xfrm>
            <a:off x="685800" y="4367897"/>
            <a:ext cx="7848600" cy="1118281"/>
          </a:xfrm>
        </p:spPr>
        <p:txBody>
          <a:bodyPr>
            <a:normAutofit/>
          </a:bodyPr>
          <a:lstStyle/>
          <a:p>
            <a:endParaRPr lang="en-US" dirty="0"/>
          </a:p>
        </p:txBody>
      </p:sp>
      <p:sp>
        <p:nvSpPr>
          <p:cNvPr id="7" name="TextBox 6">
            <a:extLst>
              <a:ext uri="{FF2B5EF4-FFF2-40B4-BE49-F238E27FC236}">
                <a16:creationId xmlns:a16="http://schemas.microsoft.com/office/drawing/2014/main" id="{5F496047-1911-4902-A8F5-25A3369DDF88}"/>
              </a:ext>
            </a:extLst>
          </p:cNvPr>
          <p:cNvSpPr txBox="1"/>
          <p:nvPr/>
        </p:nvSpPr>
        <p:spPr>
          <a:xfrm>
            <a:off x="685800" y="5486178"/>
            <a:ext cx="2210926" cy="369332"/>
          </a:xfrm>
          <a:prstGeom prst="rect">
            <a:avLst/>
          </a:prstGeom>
          <a:noFill/>
        </p:spPr>
        <p:txBody>
          <a:bodyPr wrap="none" rtlCol="0">
            <a:spAutoFit/>
          </a:bodyPr>
          <a:lstStyle/>
          <a:p>
            <a:r>
              <a:rPr lang="en-US" dirty="0">
                <a:solidFill>
                  <a:schemeClr val="bg1"/>
                </a:solidFill>
              </a:rPr>
              <a:t>www.lyrasis.org/itav</a:t>
            </a:r>
          </a:p>
        </p:txBody>
      </p:sp>
    </p:spTree>
    <p:extLst>
      <p:ext uri="{BB962C8B-B14F-4D97-AF65-F5344CB8AC3E}">
        <p14:creationId xmlns:p14="http://schemas.microsoft.com/office/powerpoint/2010/main" val="2011347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B024-2A6E-4318-AACA-7172FCE22A9B}"/>
              </a:ext>
            </a:extLst>
          </p:cNvPr>
          <p:cNvSpPr>
            <a:spLocks noGrp="1"/>
          </p:cNvSpPr>
          <p:nvPr>
            <p:ph type="title"/>
          </p:nvPr>
        </p:nvSpPr>
        <p:spPr/>
        <p:txBody>
          <a:bodyPr/>
          <a:lstStyle/>
          <a:p>
            <a:r>
              <a:rPr lang="en-US" b="1" dirty="0"/>
              <a:t>Working With Members</a:t>
            </a:r>
          </a:p>
        </p:txBody>
      </p:sp>
      <p:sp>
        <p:nvSpPr>
          <p:cNvPr id="3" name="Content Placeholder 2">
            <a:extLst>
              <a:ext uri="{FF2B5EF4-FFF2-40B4-BE49-F238E27FC236}">
                <a16:creationId xmlns:a16="http://schemas.microsoft.com/office/drawing/2014/main" id="{9DEE6273-7B75-4C08-BC8A-CB69A4CF727C}"/>
              </a:ext>
            </a:extLst>
          </p:cNvPr>
          <p:cNvSpPr>
            <a:spLocks noGrp="1"/>
          </p:cNvSpPr>
          <p:nvPr>
            <p:ph idx="1"/>
          </p:nvPr>
        </p:nvSpPr>
        <p:spPr/>
        <p:txBody>
          <a:bodyPr>
            <a:normAutofit/>
          </a:bodyPr>
          <a:lstStyle/>
          <a:p>
            <a:r>
              <a:rPr lang="en-US" sz="2800" dirty="0"/>
              <a:t>Concerns   </a:t>
            </a:r>
          </a:p>
          <a:p>
            <a:pPr lvl="1"/>
            <a:r>
              <a:rPr lang="en-US" sz="2400" dirty="0"/>
              <a:t>Sustainability</a:t>
            </a:r>
          </a:p>
          <a:p>
            <a:pPr lvl="1"/>
            <a:r>
              <a:rPr lang="en-US" sz="2400" dirty="0"/>
              <a:t>Identifying needs</a:t>
            </a:r>
          </a:p>
          <a:p>
            <a:pPr lvl="1"/>
            <a:r>
              <a:rPr lang="en-US" sz="2400" dirty="0"/>
              <a:t>Solving problems</a:t>
            </a:r>
          </a:p>
          <a:p>
            <a:pPr lvl="1"/>
            <a:endParaRPr lang="en-US" sz="2400" dirty="0"/>
          </a:p>
          <a:p>
            <a:r>
              <a:rPr lang="en-US" sz="2800" dirty="0"/>
              <a:t>Looking for structure or methodology</a:t>
            </a:r>
          </a:p>
          <a:p>
            <a:endParaRPr lang="en-US" sz="2800" dirty="0"/>
          </a:p>
          <a:p>
            <a:r>
              <a:rPr lang="en-US" sz="2800" dirty="0"/>
              <a:t>A recent project provides a framework that may help</a:t>
            </a:r>
          </a:p>
        </p:txBody>
      </p:sp>
    </p:spTree>
    <p:extLst>
      <p:ext uri="{BB962C8B-B14F-4D97-AF65-F5344CB8AC3E}">
        <p14:creationId xmlns:p14="http://schemas.microsoft.com/office/powerpoint/2010/main" val="144999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Shape 136"/>
          <p:cNvSpPr txBox="1">
            <a:spLocks noGrp="1"/>
          </p:cNvSpPr>
          <p:nvPr>
            <p:ph type="body" idx="1"/>
          </p:nvPr>
        </p:nvSpPr>
        <p:spPr>
          <a:xfrm>
            <a:off x="4746775" y="2226475"/>
            <a:ext cx="3987300" cy="3263400"/>
          </a:xfrm>
          <a:prstGeom prst="rect">
            <a:avLst/>
          </a:prstGeom>
          <a:noFill/>
          <a:ln>
            <a:noFill/>
          </a:ln>
        </p:spPr>
        <p:txBody>
          <a:bodyPr spcFirstLastPara="1" vert="horz" wrap="square" lIns="68575" tIns="34275" rIns="68575" bIns="34275" rtlCol="0" anchor="t" anchorCtr="0">
            <a:noAutofit/>
          </a:bodyPr>
          <a:lstStyle/>
          <a:p>
            <a:pPr marL="0" indent="0">
              <a:lnSpc>
                <a:spcPct val="90000"/>
              </a:lnSpc>
              <a:spcBef>
                <a:spcPts val="800"/>
              </a:spcBef>
              <a:buNone/>
            </a:pPr>
            <a:endParaRPr>
              <a:solidFill>
                <a:schemeClr val="dk1"/>
              </a:solidFill>
              <a:latin typeface="Calibri"/>
              <a:ea typeface="Calibri"/>
              <a:cs typeface="Calibri"/>
              <a:sym typeface="Calibri"/>
            </a:endParaRPr>
          </a:p>
          <a:p>
            <a:pPr marL="457200" indent="0">
              <a:lnSpc>
                <a:spcPct val="90000"/>
              </a:lnSpc>
              <a:spcBef>
                <a:spcPts val="800"/>
              </a:spcBef>
              <a:buNone/>
            </a:pPr>
            <a:endParaRPr sz="1100"/>
          </a:p>
        </p:txBody>
      </p:sp>
      <p:pic>
        <p:nvPicPr>
          <p:cNvPr id="137" name="Shape 1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31387" y="1221238"/>
            <a:ext cx="4002657" cy="4097547"/>
          </a:xfrm>
          <a:prstGeom prst="rect">
            <a:avLst/>
          </a:prstGeom>
          <a:noFill/>
          <a:ln>
            <a:noFill/>
          </a:ln>
        </p:spPr>
      </p:pic>
      <p:sp>
        <p:nvSpPr>
          <p:cNvPr id="5" name="Title 1">
            <a:extLst>
              <a:ext uri="{FF2B5EF4-FFF2-40B4-BE49-F238E27FC236}">
                <a16:creationId xmlns:a16="http://schemas.microsoft.com/office/drawing/2014/main" id="{B459CA5A-303E-B545-A40E-F470ECE5D3B0}"/>
              </a:ext>
            </a:extLst>
          </p:cNvPr>
          <p:cNvSpPr>
            <a:spLocks noGrp="1"/>
          </p:cNvSpPr>
          <p:nvPr>
            <p:ph type="title"/>
          </p:nvPr>
        </p:nvSpPr>
        <p:spPr>
          <a:xfrm>
            <a:off x="244247" y="220786"/>
            <a:ext cx="6692370" cy="455691"/>
          </a:xfrm>
        </p:spPr>
        <p:txBody>
          <a:bodyPr/>
          <a:lstStyle/>
          <a:p>
            <a:r>
              <a:rPr lang="en-US" b="1" dirty="0">
                <a:solidFill>
                  <a:srgbClr val="002144"/>
                </a:solidFill>
              </a:rPr>
              <a:t>It Takes a Village</a:t>
            </a:r>
          </a:p>
        </p:txBody>
      </p:sp>
      <p:pic>
        <p:nvPicPr>
          <p:cNvPr id="2" name="Picture 1">
            <a:extLst>
              <a:ext uri="{FF2B5EF4-FFF2-40B4-BE49-F238E27FC236}">
                <a16:creationId xmlns:a16="http://schemas.microsoft.com/office/drawing/2014/main" id="{A9565A78-90A5-46C2-BCF6-862AB1D1C5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13075" y="5548739"/>
            <a:ext cx="2733368" cy="1243459"/>
          </a:xfrm>
          <a:prstGeom prst="rect">
            <a:avLst/>
          </a:prstGeom>
        </p:spPr>
      </p:pic>
      <p:sp>
        <p:nvSpPr>
          <p:cNvPr id="3" name="Rectangle 2">
            <a:extLst>
              <a:ext uri="{FF2B5EF4-FFF2-40B4-BE49-F238E27FC236}">
                <a16:creationId xmlns:a16="http://schemas.microsoft.com/office/drawing/2014/main" id="{C397B529-1B57-4883-AED8-CCA24D05F9B0}"/>
              </a:ext>
            </a:extLst>
          </p:cNvPr>
          <p:cNvSpPr/>
          <p:nvPr/>
        </p:nvSpPr>
        <p:spPr>
          <a:xfrm>
            <a:off x="5231173" y="5949783"/>
            <a:ext cx="3018503" cy="430887"/>
          </a:xfrm>
          <a:prstGeom prst="rect">
            <a:avLst/>
          </a:prstGeom>
        </p:spPr>
        <p:txBody>
          <a:bodyPr wrap="square">
            <a:spAutoFit/>
          </a:bodyPr>
          <a:lstStyle/>
          <a:p>
            <a:r>
              <a:rPr lang="en-US" sz="1100" dirty="0"/>
              <a:t>This project was made possible in part by the Institute of Museum and Library Services </a:t>
            </a:r>
          </a:p>
        </p:txBody>
      </p:sp>
    </p:spTree>
    <p:extLst>
      <p:ext uri="{BB962C8B-B14F-4D97-AF65-F5344CB8AC3E}">
        <p14:creationId xmlns:p14="http://schemas.microsoft.com/office/powerpoint/2010/main" val="4030747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Shape 143"/>
          <p:cNvSpPr txBox="1">
            <a:spLocks noGrp="1"/>
          </p:cNvSpPr>
          <p:nvPr>
            <p:ph type="body" idx="1"/>
          </p:nvPr>
        </p:nvSpPr>
        <p:spPr>
          <a:xfrm>
            <a:off x="244247" y="1089061"/>
            <a:ext cx="4872283" cy="5548805"/>
          </a:xfrm>
          <a:prstGeom prst="rect">
            <a:avLst/>
          </a:prstGeom>
          <a:noFill/>
          <a:ln>
            <a:noFill/>
          </a:ln>
        </p:spPr>
        <p:txBody>
          <a:bodyPr spcFirstLastPara="1" vert="horz" wrap="square" lIns="68575" tIns="34275" rIns="68575" bIns="34275" rtlCol="0" anchor="t" anchorCtr="0">
            <a:noAutofit/>
          </a:bodyPr>
          <a:lstStyle/>
          <a:p>
            <a:pPr marL="177800" indent="-190500">
              <a:spcBef>
                <a:spcPts val="0"/>
              </a:spcBef>
              <a:buClr>
                <a:schemeClr val="dk1"/>
              </a:buClr>
              <a:buSzPts val="1800"/>
              <a:buFont typeface="Arial"/>
              <a:buChar char="•"/>
            </a:pPr>
            <a:r>
              <a:rPr lang="en" dirty="0">
                <a:latin typeface="Arial" panose="020B0604020202020204" pitchFamily="34" charset="0"/>
                <a:cs typeface="Arial" panose="020B0604020202020204" pitchFamily="34" charset="0"/>
              </a:rPr>
              <a:t>OSS programs serving cultural heritage </a:t>
            </a:r>
            <a:r>
              <a:rPr lang="en-US" dirty="0">
                <a:latin typeface="Arial" panose="020B0604020202020204" pitchFamily="34" charset="0"/>
                <a:cs typeface="Arial" panose="020B0604020202020204" pitchFamily="34" charset="0"/>
              </a:rPr>
              <a:t>suffer </a:t>
            </a:r>
            <a:r>
              <a:rPr lang="en" dirty="0">
                <a:latin typeface="Arial" panose="020B0604020202020204" pitchFamily="34" charset="0"/>
                <a:cs typeface="Arial" panose="020B0604020202020204" pitchFamily="34" charset="0"/>
              </a:rPr>
              <a:t>from a lack of resources devoted to sustainability planning</a:t>
            </a:r>
            <a:endParaRPr dirty="0">
              <a:solidFill>
                <a:schemeClr val="dk1"/>
              </a:solidFill>
              <a:latin typeface="Arial" panose="020B0604020202020204" pitchFamily="34" charset="0"/>
              <a:ea typeface="Calibri"/>
              <a:cs typeface="Arial" panose="020B0604020202020204" pitchFamily="34" charset="0"/>
              <a:sym typeface="Calibri"/>
            </a:endParaRPr>
          </a:p>
          <a:p>
            <a:pPr marL="177800" indent="-190500">
              <a:spcBef>
                <a:spcPts val="800"/>
              </a:spcBef>
              <a:buClr>
                <a:schemeClr val="dk1"/>
              </a:buClr>
              <a:buSzPts val="1800"/>
              <a:buFont typeface="Arial"/>
              <a:buChar char="•"/>
            </a:pPr>
            <a:r>
              <a:rPr lang="en" dirty="0">
                <a:solidFill>
                  <a:schemeClr val="dk1"/>
                </a:solidFill>
                <a:latin typeface="Arial" panose="020B0604020202020204" pitchFamily="34" charset="0"/>
                <a:ea typeface="Calibri"/>
                <a:cs typeface="Arial" panose="020B0604020202020204" pitchFamily="34" charset="0"/>
                <a:sym typeface="Calibri"/>
              </a:rPr>
              <a:t>Intended grant outcomes</a:t>
            </a:r>
            <a:endParaRPr dirty="0">
              <a:latin typeface="Arial" panose="020B0604020202020204" pitchFamily="34" charset="0"/>
              <a:cs typeface="Arial" panose="020B0604020202020204" pitchFamily="34" charset="0"/>
            </a:endParaRPr>
          </a:p>
          <a:p>
            <a:pPr marL="520700" lvl="1" indent="-190500">
              <a:spcBef>
                <a:spcPts val="400"/>
              </a:spcBef>
              <a:buClr>
                <a:schemeClr val="dk1"/>
              </a:buClr>
              <a:buSzPts val="1800"/>
              <a:buFont typeface="Arial"/>
              <a:buChar char="•"/>
            </a:pPr>
            <a:r>
              <a:rPr lang="en" b="0" i="0" u="none" strike="noStrike" cap="none" dirty="0">
                <a:solidFill>
                  <a:schemeClr val="dk1"/>
                </a:solidFill>
                <a:latin typeface="Arial" panose="020B0604020202020204" pitchFamily="34" charset="0"/>
                <a:ea typeface="Calibri"/>
                <a:cs typeface="Arial" panose="020B0604020202020204" pitchFamily="34" charset="0"/>
                <a:sym typeface="Calibri"/>
              </a:rPr>
              <a:t>Survey, </a:t>
            </a:r>
            <a:r>
              <a:rPr lang="en" dirty="0">
                <a:latin typeface="Arial" panose="020B0604020202020204" pitchFamily="34" charset="0"/>
                <a:cs typeface="Arial" panose="020B0604020202020204" pitchFamily="34" charset="0"/>
              </a:rPr>
              <a:t>f</a:t>
            </a:r>
            <a:r>
              <a:rPr lang="en" b="0" i="0" u="none" strike="noStrike" cap="none" dirty="0">
                <a:solidFill>
                  <a:schemeClr val="dk1"/>
                </a:solidFill>
                <a:latin typeface="Arial" panose="020B0604020202020204" pitchFamily="34" charset="0"/>
                <a:ea typeface="Calibri"/>
                <a:cs typeface="Arial" panose="020B0604020202020204" pitchFamily="34" charset="0"/>
                <a:sym typeface="Calibri"/>
              </a:rPr>
              <a:t>orum, and </a:t>
            </a:r>
            <a:r>
              <a:rPr lang="en" dirty="0">
                <a:latin typeface="Arial" panose="020B0604020202020204" pitchFamily="34" charset="0"/>
                <a:cs typeface="Arial" panose="020B0604020202020204" pitchFamily="34" charset="0"/>
              </a:rPr>
              <a:t>r</a:t>
            </a:r>
            <a:r>
              <a:rPr lang="en" b="0" i="0" u="none" strike="noStrike" cap="none" dirty="0">
                <a:solidFill>
                  <a:schemeClr val="dk1"/>
                </a:solidFill>
                <a:latin typeface="Arial" panose="020B0604020202020204" pitchFamily="34" charset="0"/>
                <a:ea typeface="Calibri"/>
                <a:cs typeface="Arial" panose="020B0604020202020204" pitchFamily="34" charset="0"/>
                <a:sym typeface="Calibri"/>
              </a:rPr>
              <a:t>oadmap/</a:t>
            </a:r>
            <a:r>
              <a:rPr lang="en" dirty="0">
                <a:latin typeface="Arial" panose="020B0604020202020204" pitchFamily="34" charset="0"/>
                <a:cs typeface="Arial" panose="020B0604020202020204" pitchFamily="34" charset="0"/>
              </a:rPr>
              <a:t>r</a:t>
            </a:r>
            <a:r>
              <a:rPr lang="en" b="0" i="0" u="none" strike="noStrike" cap="none" dirty="0">
                <a:solidFill>
                  <a:schemeClr val="dk1"/>
                </a:solidFill>
                <a:latin typeface="Arial" panose="020B0604020202020204" pitchFamily="34" charset="0"/>
                <a:ea typeface="Calibri"/>
                <a:cs typeface="Arial" panose="020B0604020202020204" pitchFamily="34" charset="0"/>
                <a:sym typeface="Calibri"/>
              </a:rPr>
              <a:t>esource </a:t>
            </a:r>
            <a:r>
              <a:rPr lang="en" dirty="0">
                <a:latin typeface="Arial" panose="020B0604020202020204" pitchFamily="34" charset="0"/>
                <a:cs typeface="Arial" panose="020B0604020202020204" pitchFamily="34" charset="0"/>
              </a:rPr>
              <a:t>al</a:t>
            </a:r>
            <a:r>
              <a:rPr lang="en" b="0" i="0" u="none" strike="noStrike" cap="none" dirty="0">
                <a:solidFill>
                  <a:schemeClr val="dk1"/>
                </a:solidFill>
                <a:latin typeface="Arial" panose="020B0604020202020204" pitchFamily="34" charset="0"/>
                <a:ea typeface="Calibri"/>
                <a:cs typeface="Arial" panose="020B0604020202020204" pitchFamily="34" charset="0"/>
                <a:sym typeface="Calibri"/>
              </a:rPr>
              <a:t>location </a:t>
            </a:r>
            <a:r>
              <a:rPr lang="en" dirty="0">
                <a:latin typeface="Arial" panose="020B0604020202020204" pitchFamily="34" charset="0"/>
                <a:cs typeface="Arial" panose="020B0604020202020204" pitchFamily="34" charset="0"/>
              </a:rPr>
              <a:t>g</a:t>
            </a:r>
            <a:r>
              <a:rPr lang="en" b="0" i="0" u="none" strike="noStrike" cap="none" dirty="0">
                <a:solidFill>
                  <a:schemeClr val="dk1"/>
                </a:solidFill>
                <a:latin typeface="Arial" panose="020B0604020202020204" pitchFamily="34" charset="0"/>
                <a:ea typeface="Calibri"/>
                <a:cs typeface="Arial" panose="020B0604020202020204" pitchFamily="34" charset="0"/>
                <a:sym typeface="Calibri"/>
              </a:rPr>
              <a:t>uidelines</a:t>
            </a:r>
            <a:endParaRPr dirty="0">
              <a:latin typeface="Arial" panose="020B0604020202020204" pitchFamily="34" charset="0"/>
              <a:cs typeface="Arial" panose="020B0604020202020204" pitchFamily="34" charset="0"/>
            </a:endParaRPr>
          </a:p>
          <a:p>
            <a:pPr marL="520700" lvl="1" indent="-190500">
              <a:spcBef>
                <a:spcPts val="400"/>
              </a:spcBef>
              <a:buClr>
                <a:schemeClr val="dk1"/>
              </a:buClr>
              <a:buSzPts val="1800"/>
              <a:buFont typeface="Arial"/>
              <a:buChar char="•"/>
            </a:pPr>
            <a:r>
              <a:rPr lang="en" b="0" i="0" u="none" strike="noStrike" cap="none" dirty="0">
                <a:solidFill>
                  <a:schemeClr val="dk1"/>
                </a:solidFill>
                <a:latin typeface="Arial" panose="020B0604020202020204" pitchFamily="34" charset="0"/>
                <a:ea typeface="Calibri"/>
                <a:cs typeface="Arial" panose="020B0604020202020204" pitchFamily="34" charset="0"/>
                <a:sym typeface="Calibri"/>
              </a:rPr>
              <a:t>Increased awareness of OSS sustainability requirements, variety of models, factors that influence sustainability</a:t>
            </a:r>
            <a:endParaRPr dirty="0">
              <a:latin typeface="Arial" panose="020B0604020202020204" pitchFamily="34" charset="0"/>
              <a:cs typeface="Arial" panose="020B0604020202020204" pitchFamily="34" charset="0"/>
            </a:endParaRPr>
          </a:p>
          <a:p>
            <a:pPr marL="520700" lvl="1" indent="-190500">
              <a:spcBef>
                <a:spcPts val="400"/>
              </a:spcBef>
              <a:buClr>
                <a:schemeClr val="dk1"/>
              </a:buClr>
              <a:buSzPts val="1800"/>
              <a:buFont typeface="Arial"/>
              <a:buChar char="•"/>
            </a:pPr>
            <a:r>
              <a:rPr lang="en" b="0" i="0" u="none" strike="noStrike" cap="none" dirty="0">
                <a:solidFill>
                  <a:schemeClr val="dk1"/>
                </a:solidFill>
                <a:latin typeface="Arial" panose="020B0604020202020204" pitchFamily="34" charset="0"/>
                <a:ea typeface="Calibri"/>
                <a:cs typeface="Arial" panose="020B0604020202020204" pitchFamily="34" charset="0"/>
                <a:sym typeface="Calibri"/>
              </a:rPr>
              <a:t>Opportunities for joint projects </a:t>
            </a:r>
            <a:r>
              <a:rPr lang="en-US" b="0" i="0" u="none" strike="noStrike" cap="none" dirty="0">
                <a:solidFill>
                  <a:schemeClr val="dk1"/>
                </a:solidFill>
                <a:latin typeface="Arial" panose="020B0604020202020204" pitchFamily="34" charset="0"/>
                <a:ea typeface="Calibri"/>
                <a:cs typeface="Arial" panose="020B0604020202020204" pitchFamily="34" charset="0"/>
                <a:sym typeface="Calibri"/>
              </a:rPr>
              <a:t>and </a:t>
            </a:r>
            <a:r>
              <a:rPr lang="en" b="0" i="0" u="none" strike="noStrike" cap="none" dirty="0">
                <a:solidFill>
                  <a:schemeClr val="dk1"/>
                </a:solidFill>
                <a:latin typeface="Arial" panose="020B0604020202020204" pitchFamily="34" charset="0"/>
                <a:ea typeface="Calibri"/>
                <a:cs typeface="Arial" panose="020B0604020202020204" pitchFamily="34" charset="0"/>
                <a:sym typeface="Calibri"/>
              </a:rPr>
              <a:t>collaborations</a:t>
            </a:r>
            <a:endParaRPr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177800" indent="-127000">
              <a:lnSpc>
                <a:spcPct val="70000"/>
              </a:lnSpc>
              <a:spcBef>
                <a:spcPts val="800"/>
              </a:spcBef>
              <a:buClr>
                <a:schemeClr val="dk1"/>
              </a:buClr>
              <a:buSzPts val="800"/>
              <a:buNone/>
            </a:pPr>
            <a:endParaRPr sz="800" dirty="0">
              <a:solidFill>
                <a:schemeClr val="dk1"/>
              </a:solidFill>
              <a:latin typeface="Calibri"/>
              <a:ea typeface="Calibri"/>
              <a:cs typeface="Calibri"/>
              <a:sym typeface="Calibri"/>
            </a:endParaRPr>
          </a:p>
          <a:p>
            <a:pPr marL="0" indent="0">
              <a:lnSpc>
                <a:spcPct val="70000"/>
              </a:lnSpc>
              <a:spcBef>
                <a:spcPts val="800"/>
              </a:spcBef>
              <a:buClr>
                <a:schemeClr val="dk1"/>
              </a:buClr>
              <a:buSzPts val="800"/>
              <a:buNone/>
            </a:pPr>
            <a:endParaRPr sz="800" dirty="0">
              <a:solidFill>
                <a:schemeClr val="dk1"/>
              </a:solidFill>
              <a:latin typeface="Calibri"/>
              <a:ea typeface="Calibri"/>
              <a:cs typeface="Calibri"/>
              <a:sym typeface="Calibri"/>
            </a:endParaRPr>
          </a:p>
          <a:p>
            <a:pPr marL="0" indent="0">
              <a:lnSpc>
                <a:spcPct val="70000"/>
              </a:lnSpc>
              <a:spcBef>
                <a:spcPts val="800"/>
              </a:spcBef>
              <a:buClr>
                <a:schemeClr val="dk1"/>
              </a:buClr>
              <a:buSzPts val="800"/>
              <a:buNone/>
            </a:pPr>
            <a:r>
              <a:rPr lang="en" sz="800" dirty="0">
                <a:solidFill>
                  <a:schemeClr val="dk1"/>
                </a:solidFill>
                <a:latin typeface="Calibri"/>
                <a:ea typeface="Calibri"/>
                <a:cs typeface="Calibri"/>
                <a:sym typeface="Calibri"/>
              </a:rPr>
              <a:t> </a:t>
            </a:r>
            <a:endParaRPr sz="1100" dirty="0"/>
          </a:p>
        </p:txBody>
      </p:sp>
      <p:pic>
        <p:nvPicPr>
          <p:cNvPr id="144" name="Shape 14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08631" y="1615058"/>
            <a:ext cx="3699063" cy="3777503"/>
          </a:xfrm>
          <a:prstGeom prst="rect">
            <a:avLst/>
          </a:prstGeom>
          <a:noFill/>
          <a:ln>
            <a:noFill/>
          </a:ln>
        </p:spPr>
      </p:pic>
      <p:sp>
        <p:nvSpPr>
          <p:cNvPr id="5" name="Title 1">
            <a:extLst>
              <a:ext uri="{FF2B5EF4-FFF2-40B4-BE49-F238E27FC236}">
                <a16:creationId xmlns:a16="http://schemas.microsoft.com/office/drawing/2014/main" id="{8A96CE41-C153-C74D-8A29-3D97C952B08C}"/>
              </a:ext>
            </a:extLst>
          </p:cNvPr>
          <p:cNvSpPr txBox="1">
            <a:spLocks/>
          </p:cNvSpPr>
          <p:nvPr/>
        </p:nvSpPr>
        <p:spPr>
          <a:xfrm>
            <a:off x="244247" y="220786"/>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 b="1" dirty="0"/>
              <a:t>It Takes A Village: Background</a:t>
            </a:r>
            <a:endParaRPr lang="en-US" dirty="0">
              <a:solidFill>
                <a:srgbClr val="002144"/>
              </a:solidFill>
            </a:endParaRPr>
          </a:p>
        </p:txBody>
      </p:sp>
    </p:spTree>
    <p:extLst>
      <p:ext uri="{BB962C8B-B14F-4D97-AF65-F5344CB8AC3E}">
        <p14:creationId xmlns:p14="http://schemas.microsoft.com/office/powerpoint/2010/main" val="1927916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996A3E-6991-4DC9-A2B3-A75BD5ED17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7039" y="914400"/>
            <a:ext cx="8826830" cy="4620727"/>
          </a:xfrm>
          <a:prstGeom prst="rect">
            <a:avLst/>
          </a:prstGeom>
        </p:spPr>
      </p:pic>
      <p:pic>
        <p:nvPicPr>
          <p:cNvPr id="3" name="Picture 2">
            <a:extLst>
              <a:ext uri="{FF2B5EF4-FFF2-40B4-BE49-F238E27FC236}">
                <a16:creationId xmlns:a16="http://schemas.microsoft.com/office/drawing/2014/main" id="{1F12463B-9DEC-4093-9958-13070A8E48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2081" y="45640"/>
            <a:ext cx="6553200" cy="5879637"/>
          </a:xfrm>
          <a:prstGeom prst="rect">
            <a:avLst/>
          </a:prstGeom>
        </p:spPr>
      </p:pic>
      <p:pic>
        <p:nvPicPr>
          <p:cNvPr id="4" name="Picture 3">
            <a:extLst>
              <a:ext uri="{FF2B5EF4-FFF2-40B4-BE49-F238E27FC236}">
                <a16:creationId xmlns:a16="http://schemas.microsoft.com/office/drawing/2014/main" id="{C87D528E-5678-46D1-A655-56FD75290B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7039" y="-76728"/>
            <a:ext cx="6523285" cy="1005927"/>
          </a:xfrm>
          <a:prstGeom prst="rect">
            <a:avLst/>
          </a:prstGeom>
        </p:spPr>
      </p:pic>
      <p:sp>
        <p:nvSpPr>
          <p:cNvPr id="5" name="Rectangle 4">
            <a:extLst>
              <a:ext uri="{FF2B5EF4-FFF2-40B4-BE49-F238E27FC236}">
                <a16:creationId xmlns:a16="http://schemas.microsoft.com/office/drawing/2014/main" id="{442771F0-D677-4FEE-82AF-8B0A1BD0845F}"/>
              </a:ext>
            </a:extLst>
          </p:cNvPr>
          <p:cNvSpPr/>
          <p:nvPr/>
        </p:nvSpPr>
        <p:spPr>
          <a:xfrm>
            <a:off x="306876" y="1108504"/>
            <a:ext cx="6343610" cy="4247317"/>
          </a:xfrm>
          <a:prstGeom prst="rect">
            <a:avLst/>
          </a:prstGeom>
        </p:spPr>
        <p:txBody>
          <a:bodyPr wrap="square">
            <a:spAutoFit/>
          </a:bodyPr>
          <a:lstStyle/>
          <a:p>
            <a:r>
              <a:rPr lang="en-US" sz="1500" b="1" dirty="0"/>
              <a:t>LYRASIS Co Directors</a:t>
            </a:r>
          </a:p>
          <a:p>
            <a:pPr marL="171450" indent="-171450">
              <a:buFont typeface="Arial" panose="020B0604020202020204" pitchFamily="34" charset="0"/>
              <a:buChar char="•"/>
            </a:pPr>
            <a:r>
              <a:rPr lang="en-US" sz="1500" dirty="0"/>
              <a:t>Laurie </a:t>
            </a:r>
            <a:r>
              <a:rPr lang="en-US" sz="1500" dirty="0" err="1"/>
              <a:t>Gemmill</a:t>
            </a:r>
            <a:r>
              <a:rPr lang="en-US" sz="1500" dirty="0"/>
              <a:t> Arp </a:t>
            </a:r>
          </a:p>
          <a:p>
            <a:pPr marL="628650" lvl="1" indent="-171450">
              <a:buFont typeface="Arial" panose="020B0604020202020204" pitchFamily="34" charset="0"/>
              <a:buChar char="•"/>
            </a:pPr>
            <a:r>
              <a:rPr lang="en-US" sz="1500" dirty="0"/>
              <a:t>Director, CSCSS</a:t>
            </a:r>
          </a:p>
          <a:p>
            <a:pPr marL="171450" indent="-171450">
              <a:buFont typeface="Arial" panose="020B0604020202020204" pitchFamily="34" charset="0"/>
              <a:buChar char="•"/>
            </a:pPr>
            <a:r>
              <a:rPr lang="en-US" sz="1500" dirty="0"/>
              <a:t>Megan Forbes</a:t>
            </a:r>
          </a:p>
          <a:p>
            <a:pPr marL="628650" lvl="1" indent="-171450">
              <a:buFont typeface="Arial" panose="020B0604020202020204" pitchFamily="34" charset="0"/>
              <a:buChar char="•"/>
            </a:pPr>
            <a:r>
              <a:rPr lang="en-US" sz="1500" dirty="0"/>
              <a:t>Program Manager, </a:t>
            </a:r>
            <a:r>
              <a:rPr lang="en-US" sz="1500" dirty="0" err="1"/>
              <a:t>CollectionSpace</a:t>
            </a:r>
            <a:endParaRPr lang="en-US" sz="1500" dirty="0"/>
          </a:p>
          <a:p>
            <a:endParaRPr lang="en-US" sz="1500" dirty="0"/>
          </a:p>
          <a:p>
            <a:r>
              <a:rPr lang="en-US" sz="1500" b="1" dirty="0"/>
              <a:t>Advisory Group</a:t>
            </a:r>
          </a:p>
          <a:p>
            <a:pPr marL="171450" indent="-171450">
              <a:buFont typeface="Arial" panose="020B0604020202020204" pitchFamily="34" charset="0"/>
              <a:buChar char="•"/>
            </a:pPr>
            <a:r>
              <a:rPr lang="en-US" sz="1500" dirty="0"/>
              <a:t>Rob Cartolano </a:t>
            </a:r>
          </a:p>
          <a:p>
            <a:pPr marL="628650" lvl="1" indent="-171450">
              <a:buFont typeface="Arial" panose="020B0604020202020204" pitchFamily="34" charset="0"/>
              <a:buChar char="•"/>
            </a:pPr>
            <a:r>
              <a:rPr lang="en-US" sz="1500" dirty="0"/>
              <a:t>Associate VP for Technology &amp; Preservation - Columbia Libraries </a:t>
            </a:r>
          </a:p>
          <a:p>
            <a:pPr marL="171450" indent="-171450">
              <a:buFont typeface="Arial" panose="020B0604020202020204" pitchFamily="34" charset="0"/>
              <a:buChar char="•"/>
            </a:pPr>
            <a:r>
              <a:rPr lang="en-US" sz="1500" dirty="0"/>
              <a:t>Tom Cramer </a:t>
            </a:r>
          </a:p>
          <a:p>
            <a:pPr marL="628650" lvl="1" indent="-171450">
              <a:buFont typeface="Arial" panose="020B0604020202020204" pitchFamily="34" charset="0"/>
              <a:buChar char="•"/>
            </a:pPr>
            <a:r>
              <a:rPr lang="en-US" sz="1500" dirty="0"/>
              <a:t>Assistant UL and Director - Digital Library Systems &amp; Services Stanford University</a:t>
            </a:r>
          </a:p>
          <a:p>
            <a:pPr marL="171450" indent="-171450">
              <a:buFont typeface="Arial" panose="020B0604020202020204" pitchFamily="34" charset="0"/>
              <a:buChar char="•"/>
            </a:pPr>
            <a:r>
              <a:rPr lang="en-US" sz="1500" dirty="0"/>
              <a:t>Michele Kimpton </a:t>
            </a:r>
          </a:p>
          <a:p>
            <a:pPr marL="628650" lvl="1" indent="-171450">
              <a:buFont typeface="Arial" panose="020B0604020202020204" pitchFamily="34" charset="0"/>
              <a:buChar char="•"/>
            </a:pPr>
            <a:r>
              <a:rPr lang="en-US" sz="1500" dirty="0"/>
              <a:t>Director of Business Development, Senior Strategist - DPLA</a:t>
            </a:r>
          </a:p>
          <a:p>
            <a:pPr marL="171450" indent="-171450">
              <a:buFont typeface="Arial" panose="020B0604020202020204" pitchFamily="34" charset="0"/>
              <a:buChar char="•"/>
            </a:pPr>
            <a:r>
              <a:rPr lang="en-US" sz="1500" dirty="0"/>
              <a:t>Katherine Skinner </a:t>
            </a:r>
          </a:p>
          <a:p>
            <a:pPr marL="628650" lvl="1" indent="-171450">
              <a:buFont typeface="Arial" panose="020B0604020202020204" pitchFamily="34" charset="0"/>
              <a:buChar char="•"/>
            </a:pPr>
            <a:r>
              <a:rPr lang="en-US" sz="1500" dirty="0"/>
              <a:t>Executive Director - </a:t>
            </a:r>
            <a:r>
              <a:rPr lang="en-US" sz="1500" dirty="0" err="1"/>
              <a:t>Educopia</a:t>
            </a:r>
            <a:r>
              <a:rPr lang="en-US" sz="1500" dirty="0"/>
              <a:t> Institute</a:t>
            </a:r>
          </a:p>
          <a:p>
            <a:pPr marL="171450" indent="-171450">
              <a:buFont typeface="Arial" panose="020B0604020202020204" pitchFamily="34" charset="0"/>
              <a:buChar char="•"/>
            </a:pPr>
            <a:r>
              <a:rPr lang="en-US" sz="1500" dirty="0"/>
              <a:t>Ann Baird Whiteside </a:t>
            </a:r>
          </a:p>
          <a:p>
            <a:pPr marL="628650" lvl="1" indent="-171450">
              <a:buFont typeface="Arial" panose="020B0604020202020204" pitchFamily="34" charset="0"/>
              <a:buChar char="•"/>
            </a:pPr>
            <a:r>
              <a:rPr lang="en-US" sz="1500" dirty="0"/>
              <a:t>Librarian/</a:t>
            </a:r>
            <a:r>
              <a:rPr lang="en-US" sz="1500" dirty="0" err="1"/>
              <a:t>Asst</a:t>
            </a:r>
            <a:r>
              <a:rPr lang="en-US" sz="1500" dirty="0"/>
              <a:t> Dean for IS - Harvard Grad School of Design</a:t>
            </a:r>
          </a:p>
        </p:txBody>
      </p:sp>
    </p:spTree>
    <p:extLst>
      <p:ext uri="{BB962C8B-B14F-4D97-AF65-F5344CB8AC3E}">
        <p14:creationId xmlns:p14="http://schemas.microsoft.com/office/powerpoint/2010/main" val="17248541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4" name="Title 1">
            <a:extLst>
              <a:ext uri="{FF2B5EF4-FFF2-40B4-BE49-F238E27FC236}">
                <a16:creationId xmlns:a16="http://schemas.microsoft.com/office/drawing/2014/main" id="{AC74C3F5-C96E-6048-ABE2-9154D9240982}"/>
              </a:ext>
            </a:extLst>
          </p:cNvPr>
          <p:cNvSpPr txBox="1">
            <a:spLocks/>
          </p:cNvSpPr>
          <p:nvPr/>
        </p:nvSpPr>
        <p:spPr>
          <a:xfrm>
            <a:off x="244247" y="220786"/>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 b="1" dirty="0"/>
              <a:t>Leaders and Participants</a:t>
            </a:r>
            <a:endParaRPr lang="en-US" dirty="0">
              <a:solidFill>
                <a:srgbClr val="002144"/>
              </a:solidFill>
            </a:endParaRPr>
          </a:p>
        </p:txBody>
      </p:sp>
      <p:pic>
        <p:nvPicPr>
          <p:cNvPr id="8" name="Picture 7">
            <a:extLst>
              <a:ext uri="{FF2B5EF4-FFF2-40B4-BE49-F238E27FC236}">
                <a16:creationId xmlns:a16="http://schemas.microsoft.com/office/drawing/2014/main" id="{49A8B49F-B2F2-8046-883A-38CFEFC0A4E7}"/>
              </a:ext>
            </a:extLst>
          </p:cNvPr>
          <p:cNvPicPr/>
          <p:nvPr/>
        </p:nvPicPr>
        <p:blipFill>
          <a:blip r:embed="rId3" cstate="email">
            <a:extLst>
              <a:ext uri="{28A0092B-C50C-407E-A947-70E740481C1C}">
                <a14:useLocalDpi xmlns:a14="http://schemas.microsoft.com/office/drawing/2010/main"/>
              </a:ext>
            </a:extLst>
          </a:blip>
          <a:stretch>
            <a:fillRect/>
          </a:stretch>
        </p:blipFill>
        <p:spPr>
          <a:xfrm>
            <a:off x="244248" y="1071938"/>
            <a:ext cx="3148956" cy="369108"/>
          </a:xfrm>
          <a:prstGeom prst="rect">
            <a:avLst/>
          </a:prstGeom>
        </p:spPr>
      </p:pic>
      <p:pic>
        <p:nvPicPr>
          <p:cNvPr id="9" name="Picture 8" descr="ArchivesSpace by LYRASIS">
            <a:extLst>
              <a:ext uri="{FF2B5EF4-FFF2-40B4-BE49-F238E27FC236}">
                <a16:creationId xmlns:a16="http://schemas.microsoft.com/office/drawing/2014/main" id="{6B89B24D-3ECC-5E43-A8AE-EE8C3C48F5E0}"/>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3844893" y="876289"/>
            <a:ext cx="3043983" cy="724079"/>
          </a:xfrm>
          <a:prstGeom prst="rect">
            <a:avLst/>
          </a:prstGeom>
          <a:noFill/>
          <a:ln>
            <a:noFill/>
          </a:ln>
        </p:spPr>
      </p:pic>
      <p:pic>
        <p:nvPicPr>
          <p:cNvPr id="10" name="Picture 9" descr="Home">
            <a:extLst>
              <a:ext uri="{FF2B5EF4-FFF2-40B4-BE49-F238E27FC236}">
                <a16:creationId xmlns:a16="http://schemas.microsoft.com/office/drawing/2014/main" id="{A47F7A4D-0C1F-E043-B7A9-03456BA79A54}"/>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7227235" y="955497"/>
            <a:ext cx="1557300" cy="756688"/>
          </a:xfrm>
          <a:prstGeom prst="rect">
            <a:avLst/>
          </a:prstGeom>
          <a:noFill/>
          <a:ln>
            <a:noFill/>
          </a:ln>
        </p:spPr>
      </p:pic>
      <p:pic>
        <p:nvPicPr>
          <p:cNvPr id="11" name="Picture 10" descr="BitCurator">
            <a:extLst>
              <a:ext uri="{FF2B5EF4-FFF2-40B4-BE49-F238E27FC236}">
                <a16:creationId xmlns:a16="http://schemas.microsoft.com/office/drawing/2014/main" id="{45C52E5A-AC23-4949-B489-E3480816817A}"/>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554446" y="1972940"/>
            <a:ext cx="2257934" cy="370050"/>
          </a:xfrm>
          <a:prstGeom prst="rect">
            <a:avLst/>
          </a:prstGeom>
          <a:noFill/>
          <a:ln>
            <a:noFill/>
          </a:ln>
        </p:spPr>
      </p:pic>
      <p:pic>
        <p:nvPicPr>
          <p:cNvPr id="7" name="Picture 6">
            <a:extLst>
              <a:ext uri="{FF2B5EF4-FFF2-40B4-BE49-F238E27FC236}">
                <a16:creationId xmlns:a16="http://schemas.microsoft.com/office/drawing/2014/main" id="{4F4D2126-7842-A34D-8AAC-F2587D43C0C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61000" y="1832324"/>
            <a:ext cx="2203748" cy="730806"/>
          </a:xfrm>
          <a:prstGeom prst="rect">
            <a:avLst/>
          </a:prstGeom>
        </p:spPr>
      </p:pic>
      <p:pic>
        <p:nvPicPr>
          <p:cNvPr id="14" name="Picture 13">
            <a:extLst>
              <a:ext uri="{FF2B5EF4-FFF2-40B4-BE49-F238E27FC236}">
                <a16:creationId xmlns:a16="http://schemas.microsoft.com/office/drawing/2014/main" id="{F730F578-9BC1-1A44-9C09-D458E79DAF5E}"/>
              </a:ext>
            </a:extLst>
          </p:cNvPr>
          <p:cNvPicPr/>
          <p:nvPr/>
        </p:nvPicPr>
        <p:blipFill>
          <a:blip r:embed="rId8" cstate="email">
            <a:extLst>
              <a:ext uri="{28A0092B-C50C-407E-A947-70E740481C1C}">
                <a14:useLocalDpi xmlns:a14="http://schemas.microsoft.com/office/drawing/2010/main"/>
              </a:ext>
            </a:extLst>
          </a:blip>
          <a:stretch>
            <a:fillRect/>
          </a:stretch>
        </p:blipFill>
        <p:spPr>
          <a:xfrm>
            <a:off x="152820" y="3036690"/>
            <a:ext cx="3061187" cy="513250"/>
          </a:xfrm>
          <a:prstGeom prst="rect">
            <a:avLst/>
          </a:prstGeom>
        </p:spPr>
      </p:pic>
      <p:pic>
        <p:nvPicPr>
          <p:cNvPr id="15" name="Picture 14" descr="http://www.collectiveaccess.org/sites/all/themes/collectiveaccess/img/body_logo.png">
            <a:extLst>
              <a:ext uri="{FF2B5EF4-FFF2-40B4-BE49-F238E27FC236}">
                <a16:creationId xmlns:a16="http://schemas.microsoft.com/office/drawing/2014/main" id="{BCC9ADA0-DB96-1248-87A3-55D5331F29CC}"/>
              </a:ext>
            </a:extLst>
          </p:cNvPr>
          <p:cNvPicPr/>
          <p:nvPr/>
        </p:nvPicPr>
        <p:blipFill>
          <a:blip r:embed="rId9" cstate="email">
            <a:extLst>
              <a:ext uri="{28A0092B-C50C-407E-A947-70E740481C1C}">
                <a14:useLocalDpi xmlns:a14="http://schemas.microsoft.com/office/drawing/2010/main"/>
              </a:ext>
            </a:extLst>
          </a:blip>
          <a:srcRect/>
          <a:stretch>
            <a:fillRect/>
          </a:stretch>
        </p:blipFill>
        <p:spPr bwMode="auto">
          <a:xfrm>
            <a:off x="3511319" y="3004329"/>
            <a:ext cx="2078682" cy="718321"/>
          </a:xfrm>
          <a:prstGeom prst="rect">
            <a:avLst/>
          </a:prstGeom>
          <a:noFill/>
          <a:ln>
            <a:noFill/>
          </a:ln>
        </p:spPr>
      </p:pic>
      <p:pic>
        <p:nvPicPr>
          <p:cNvPr id="16" name="Picture 15" descr="Columbia University Logo">
            <a:extLst>
              <a:ext uri="{FF2B5EF4-FFF2-40B4-BE49-F238E27FC236}">
                <a16:creationId xmlns:a16="http://schemas.microsoft.com/office/drawing/2014/main" id="{CF1EEE9C-0E59-5D40-BF9B-0AC7D08161B8}"/>
              </a:ext>
            </a:extLst>
          </p:cNvPr>
          <p:cNvPicPr/>
          <p:nvPr/>
        </p:nvPicPr>
        <p:blipFill>
          <a:blip r:embed="rId10" cstate="email">
            <a:extLst>
              <a:ext uri="{28A0092B-C50C-407E-A947-70E740481C1C}">
                <a14:useLocalDpi xmlns:a14="http://schemas.microsoft.com/office/drawing/2010/main"/>
              </a:ext>
            </a:extLst>
          </a:blip>
          <a:srcRect/>
          <a:stretch>
            <a:fillRect/>
          </a:stretch>
        </p:blipFill>
        <p:spPr bwMode="auto">
          <a:xfrm>
            <a:off x="5928066" y="3071762"/>
            <a:ext cx="2969191" cy="549110"/>
          </a:xfrm>
          <a:prstGeom prst="rect">
            <a:avLst/>
          </a:prstGeom>
          <a:noFill/>
          <a:ln>
            <a:noFill/>
          </a:ln>
        </p:spPr>
      </p:pic>
      <p:pic>
        <p:nvPicPr>
          <p:cNvPr id="17" name="Picture 16" descr="CORAL – An Open Source Electronic Resource Management System">
            <a:extLst>
              <a:ext uri="{FF2B5EF4-FFF2-40B4-BE49-F238E27FC236}">
                <a16:creationId xmlns:a16="http://schemas.microsoft.com/office/drawing/2014/main" id="{07A1B633-08A4-E241-B5D5-DDE88DA7B9C2}"/>
              </a:ext>
            </a:extLst>
          </p:cNvPr>
          <p:cNvPicPr/>
          <p:nvPr/>
        </p:nvPicPr>
        <p:blipFill>
          <a:blip r:embed="rId11" cstate="email">
            <a:extLst>
              <a:ext uri="{28A0092B-C50C-407E-A947-70E740481C1C}">
                <a14:useLocalDpi xmlns:a14="http://schemas.microsoft.com/office/drawing/2010/main"/>
              </a:ext>
            </a:extLst>
          </a:blip>
          <a:srcRect/>
          <a:stretch>
            <a:fillRect/>
          </a:stretch>
        </p:blipFill>
        <p:spPr bwMode="auto">
          <a:xfrm>
            <a:off x="244247" y="4085155"/>
            <a:ext cx="2619835" cy="615335"/>
          </a:xfrm>
          <a:prstGeom prst="rect">
            <a:avLst/>
          </a:prstGeom>
          <a:noFill/>
          <a:ln>
            <a:noFill/>
          </a:ln>
        </p:spPr>
      </p:pic>
      <p:pic>
        <p:nvPicPr>
          <p:cNvPr id="18" name="Picture 17" descr="https://static.wixstatic.com/media/c9a951_143a4dd150b1465b8751a12cd41bb581~mv2.jpg/v1/fill/w_760,h_109,al_c,q_80,usm_0.66_1.00_0.01/c9a951_143a4dd150b1465b8751a12cd41bb581~mv2.jpg">
            <a:extLst>
              <a:ext uri="{FF2B5EF4-FFF2-40B4-BE49-F238E27FC236}">
                <a16:creationId xmlns:a16="http://schemas.microsoft.com/office/drawing/2014/main" id="{8E0E1E3B-270C-B547-8D27-2C9AA118E2CA}"/>
              </a:ext>
            </a:extLst>
          </p:cNvPr>
          <p:cNvPicPr/>
          <p:nvPr/>
        </p:nvPicPr>
        <p:blipFill>
          <a:blip r:embed="rId12" cstate="email">
            <a:extLst>
              <a:ext uri="{28A0092B-C50C-407E-A947-70E740481C1C}">
                <a14:useLocalDpi xmlns:a14="http://schemas.microsoft.com/office/drawing/2010/main"/>
              </a:ext>
            </a:extLst>
          </a:blip>
          <a:srcRect/>
          <a:stretch>
            <a:fillRect/>
          </a:stretch>
        </p:blipFill>
        <p:spPr bwMode="auto">
          <a:xfrm>
            <a:off x="3214007" y="4145573"/>
            <a:ext cx="3485508" cy="499738"/>
          </a:xfrm>
          <a:prstGeom prst="rect">
            <a:avLst/>
          </a:prstGeom>
          <a:noFill/>
          <a:ln>
            <a:noFill/>
          </a:ln>
        </p:spPr>
      </p:pic>
      <p:pic>
        <p:nvPicPr>
          <p:cNvPr id="19" name="Picture 18" descr="DPLA logo">
            <a:extLst>
              <a:ext uri="{FF2B5EF4-FFF2-40B4-BE49-F238E27FC236}">
                <a16:creationId xmlns:a16="http://schemas.microsoft.com/office/drawing/2014/main" id="{7C03E33E-5F3C-B34A-B25C-82E71E65EE09}"/>
              </a:ext>
            </a:extLst>
          </p:cNvPr>
          <p:cNvPicPr/>
          <p:nvPr/>
        </p:nvPicPr>
        <p:blipFill>
          <a:blip r:embed="rId13" cstate="email">
            <a:extLst>
              <a:ext uri="{28A0092B-C50C-407E-A947-70E740481C1C}">
                <a14:useLocalDpi xmlns:a14="http://schemas.microsoft.com/office/drawing/2010/main"/>
              </a:ext>
            </a:extLst>
          </a:blip>
          <a:srcRect/>
          <a:stretch>
            <a:fillRect/>
          </a:stretch>
        </p:blipFill>
        <p:spPr bwMode="auto">
          <a:xfrm>
            <a:off x="7373883" y="3925541"/>
            <a:ext cx="1025384" cy="1025384"/>
          </a:xfrm>
          <a:prstGeom prst="rect">
            <a:avLst/>
          </a:prstGeom>
          <a:noFill/>
          <a:ln>
            <a:noFill/>
          </a:ln>
        </p:spPr>
      </p:pic>
      <p:pic>
        <p:nvPicPr>
          <p:cNvPr id="20" name="Picture 19" descr="DSpace">
            <a:extLst>
              <a:ext uri="{FF2B5EF4-FFF2-40B4-BE49-F238E27FC236}">
                <a16:creationId xmlns:a16="http://schemas.microsoft.com/office/drawing/2014/main" id="{90834CC8-7563-0C43-A956-931BEE32511D}"/>
              </a:ext>
            </a:extLst>
          </p:cNvPr>
          <p:cNvPicPr/>
          <p:nvPr/>
        </p:nvPicPr>
        <p:blipFill>
          <a:blip r:embed="rId14" cstate="email">
            <a:extLst>
              <a:ext uri="{28A0092B-C50C-407E-A947-70E740481C1C}">
                <a14:useLocalDpi xmlns:a14="http://schemas.microsoft.com/office/drawing/2010/main"/>
              </a:ext>
            </a:extLst>
          </a:blip>
          <a:srcRect/>
          <a:stretch>
            <a:fillRect/>
          </a:stretch>
        </p:blipFill>
        <p:spPr bwMode="auto">
          <a:xfrm>
            <a:off x="1043014" y="5126071"/>
            <a:ext cx="1474155" cy="1007655"/>
          </a:xfrm>
          <a:prstGeom prst="rect">
            <a:avLst/>
          </a:prstGeom>
          <a:noFill/>
          <a:ln>
            <a:noFill/>
          </a:ln>
        </p:spPr>
      </p:pic>
      <p:pic>
        <p:nvPicPr>
          <p:cNvPr id="21" name="Picture 20" descr="Home">
            <a:extLst>
              <a:ext uri="{FF2B5EF4-FFF2-40B4-BE49-F238E27FC236}">
                <a16:creationId xmlns:a16="http://schemas.microsoft.com/office/drawing/2014/main" id="{9FC97B8E-6D05-C442-BD3A-E13F715544E5}"/>
              </a:ext>
            </a:extLst>
          </p:cNvPr>
          <p:cNvPicPr/>
          <p:nvPr/>
        </p:nvPicPr>
        <p:blipFill>
          <a:blip r:embed="rId15" cstate="email">
            <a:extLst>
              <a:ext uri="{28A0092B-C50C-407E-A947-70E740481C1C}">
                <a14:useLocalDpi xmlns:a14="http://schemas.microsoft.com/office/drawing/2010/main"/>
              </a:ext>
            </a:extLst>
          </a:blip>
          <a:srcRect/>
          <a:stretch>
            <a:fillRect/>
          </a:stretch>
        </p:blipFill>
        <p:spPr bwMode="auto">
          <a:xfrm>
            <a:off x="2934989" y="5267657"/>
            <a:ext cx="2729759" cy="650179"/>
          </a:xfrm>
          <a:prstGeom prst="rect">
            <a:avLst/>
          </a:prstGeom>
          <a:noFill/>
          <a:ln>
            <a:noFill/>
          </a:ln>
        </p:spPr>
      </p:pic>
      <p:pic>
        <p:nvPicPr>
          <p:cNvPr id="22" name="Picture 21" descr="Home">
            <a:extLst>
              <a:ext uri="{FF2B5EF4-FFF2-40B4-BE49-F238E27FC236}">
                <a16:creationId xmlns:a16="http://schemas.microsoft.com/office/drawing/2014/main" id="{9A4AA69C-B260-AB45-BA57-9FF65E7A52CF}"/>
              </a:ext>
            </a:extLst>
          </p:cNvPr>
          <p:cNvPicPr/>
          <p:nvPr/>
        </p:nvPicPr>
        <p:blipFill>
          <a:blip r:embed="rId16" cstate="email">
            <a:extLst>
              <a:ext uri="{28A0092B-C50C-407E-A947-70E740481C1C}">
                <a14:useLocalDpi xmlns:a14="http://schemas.microsoft.com/office/drawing/2010/main"/>
              </a:ext>
            </a:extLst>
          </a:blip>
          <a:srcRect/>
          <a:stretch>
            <a:fillRect/>
          </a:stretch>
        </p:blipFill>
        <p:spPr bwMode="auto">
          <a:xfrm>
            <a:off x="6130443" y="5312925"/>
            <a:ext cx="1756132" cy="582344"/>
          </a:xfrm>
          <a:prstGeom prst="rect">
            <a:avLst/>
          </a:prstGeom>
          <a:noFill/>
          <a:ln>
            <a:noFill/>
          </a:ln>
        </p:spPr>
      </p:pic>
      <p:pic>
        <p:nvPicPr>
          <p:cNvPr id="3" name="Picture 2">
            <a:extLst>
              <a:ext uri="{FF2B5EF4-FFF2-40B4-BE49-F238E27FC236}">
                <a16:creationId xmlns:a16="http://schemas.microsoft.com/office/drawing/2014/main" id="{7D29D032-3785-5245-9050-840C02799A49}"/>
              </a:ext>
            </a:extLst>
          </p:cNvPr>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5985244" y="1833009"/>
            <a:ext cx="2565612" cy="785863"/>
          </a:xfrm>
          <a:prstGeom prst="rect">
            <a:avLst/>
          </a:prstGeom>
        </p:spPr>
      </p:pic>
    </p:spTree>
    <p:extLst>
      <p:ext uri="{BB962C8B-B14F-4D97-AF65-F5344CB8AC3E}">
        <p14:creationId xmlns:p14="http://schemas.microsoft.com/office/powerpoint/2010/main" val="33612753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30" name="Picture 29">
            <a:extLst>
              <a:ext uri="{FF2B5EF4-FFF2-40B4-BE49-F238E27FC236}">
                <a16:creationId xmlns:a16="http://schemas.microsoft.com/office/drawing/2014/main" id="{C729C169-A54B-694A-81A9-FB80D3D090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62222" y="2199139"/>
            <a:ext cx="2338643" cy="2338643"/>
          </a:xfrm>
          <a:prstGeom prst="rect">
            <a:avLst/>
          </a:prstGeom>
        </p:spPr>
      </p:pic>
      <p:sp>
        <p:nvSpPr>
          <p:cNvPr id="4" name="Title 1">
            <a:extLst>
              <a:ext uri="{FF2B5EF4-FFF2-40B4-BE49-F238E27FC236}">
                <a16:creationId xmlns:a16="http://schemas.microsoft.com/office/drawing/2014/main" id="{AC74C3F5-C96E-6048-ABE2-9154D9240982}"/>
              </a:ext>
            </a:extLst>
          </p:cNvPr>
          <p:cNvSpPr txBox="1">
            <a:spLocks/>
          </p:cNvSpPr>
          <p:nvPr/>
        </p:nvSpPr>
        <p:spPr>
          <a:xfrm>
            <a:off x="244247" y="220786"/>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 b="1" dirty="0"/>
              <a:t>Leaders and Participants</a:t>
            </a:r>
            <a:endParaRPr lang="en-US" dirty="0">
              <a:solidFill>
                <a:srgbClr val="002144"/>
              </a:solidFill>
            </a:endParaRPr>
          </a:p>
        </p:txBody>
      </p:sp>
      <p:pic>
        <p:nvPicPr>
          <p:cNvPr id="24" name="Picture 23" descr="Home">
            <a:extLst>
              <a:ext uri="{FF2B5EF4-FFF2-40B4-BE49-F238E27FC236}">
                <a16:creationId xmlns:a16="http://schemas.microsoft.com/office/drawing/2014/main" id="{6AEF35C9-823F-C443-A5E1-20F9438A37B6}"/>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4019671" y="1115342"/>
            <a:ext cx="1009082" cy="283450"/>
          </a:xfrm>
          <a:prstGeom prst="rect">
            <a:avLst/>
          </a:prstGeom>
          <a:noFill/>
          <a:ln>
            <a:noFill/>
          </a:ln>
        </p:spPr>
      </p:pic>
      <p:pic>
        <p:nvPicPr>
          <p:cNvPr id="25" name="Picture 24" descr="C:\Users\gemmill\AppData\Local\Microsoft\Windows\INetCache\Content.Word\GSD_logo1-1024x251.jpg">
            <a:extLst>
              <a:ext uri="{FF2B5EF4-FFF2-40B4-BE49-F238E27FC236}">
                <a16:creationId xmlns:a16="http://schemas.microsoft.com/office/drawing/2014/main" id="{D4D86D0D-7709-9C40-BA4C-BABFB5818F06}"/>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5924745" y="881287"/>
            <a:ext cx="2655923" cy="650928"/>
          </a:xfrm>
          <a:prstGeom prst="rect">
            <a:avLst/>
          </a:prstGeom>
          <a:noFill/>
          <a:ln>
            <a:noFill/>
          </a:ln>
        </p:spPr>
      </p:pic>
      <p:pic>
        <p:nvPicPr>
          <p:cNvPr id="26" name="Picture 25" descr="Islandora Website">
            <a:extLst>
              <a:ext uri="{FF2B5EF4-FFF2-40B4-BE49-F238E27FC236}">
                <a16:creationId xmlns:a16="http://schemas.microsoft.com/office/drawing/2014/main" id="{39C995C4-0796-1943-8C9A-A2136745750A}"/>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500550" y="1866686"/>
            <a:ext cx="2010310" cy="816688"/>
          </a:xfrm>
          <a:prstGeom prst="rect">
            <a:avLst/>
          </a:prstGeom>
          <a:noFill/>
          <a:ln>
            <a:noFill/>
          </a:ln>
        </p:spPr>
      </p:pic>
      <p:pic>
        <p:nvPicPr>
          <p:cNvPr id="3" name="Picture 2">
            <a:extLst>
              <a:ext uri="{FF2B5EF4-FFF2-40B4-BE49-F238E27FC236}">
                <a16:creationId xmlns:a16="http://schemas.microsoft.com/office/drawing/2014/main" id="{C8C9A700-F6B8-3D4B-A25E-96754FE0B8B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51012" y="1855011"/>
            <a:ext cx="3244539" cy="979832"/>
          </a:xfrm>
          <a:prstGeom prst="rect">
            <a:avLst/>
          </a:prstGeom>
        </p:spPr>
      </p:pic>
      <p:pic>
        <p:nvPicPr>
          <p:cNvPr id="28" name="Picture 27" descr="https://www.lockss.org/locksswp/wp-content/uploads/2012/02/438x150lockss3.jpg">
            <a:extLst>
              <a:ext uri="{FF2B5EF4-FFF2-40B4-BE49-F238E27FC236}">
                <a16:creationId xmlns:a16="http://schemas.microsoft.com/office/drawing/2014/main" id="{EEFEB4EC-A952-9644-8C79-B0967F863F10}"/>
              </a:ext>
            </a:extLst>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6434367" y="1889261"/>
            <a:ext cx="2384729" cy="816688"/>
          </a:xfrm>
          <a:prstGeom prst="rect">
            <a:avLst/>
          </a:prstGeom>
          <a:noFill/>
          <a:ln>
            <a:noFill/>
          </a:ln>
        </p:spPr>
      </p:pic>
      <p:pic>
        <p:nvPicPr>
          <p:cNvPr id="29" name="Picture 28" descr="HOME">
            <a:extLst>
              <a:ext uri="{FF2B5EF4-FFF2-40B4-BE49-F238E27FC236}">
                <a16:creationId xmlns:a16="http://schemas.microsoft.com/office/drawing/2014/main" id="{F08E05C5-D3E2-1846-A451-A963AA4E4D6F}"/>
              </a:ext>
            </a:extLst>
          </p:cNvPr>
          <p:cNvPicPr/>
          <p:nvPr/>
        </p:nvPicPr>
        <p:blipFill>
          <a:blip r:embed="rId9" cstate="email">
            <a:extLst>
              <a:ext uri="{28A0092B-C50C-407E-A947-70E740481C1C}">
                <a14:useLocalDpi xmlns:a14="http://schemas.microsoft.com/office/drawing/2010/main"/>
              </a:ext>
            </a:extLst>
          </a:blip>
          <a:srcRect/>
          <a:stretch>
            <a:fillRect/>
          </a:stretch>
        </p:blipFill>
        <p:spPr bwMode="auto">
          <a:xfrm>
            <a:off x="287051" y="3244403"/>
            <a:ext cx="2437308" cy="376903"/>
          </a:xfrm>
          <a:prstGeom prst="rect">
            <a:avLst/>
          </a:prstGeom>
          <a:noFill/>
          <a:ln>
            <a:noFill/>
          </a:ln>
        </p:spPr>
      </p:pic>
      <p:pic>
        <p:nvPicPr>
          <p:cNvPr id="6" name="Picture 5">
            <a:extLst>
              <a:ext uri="{FF2B5EF4-FFF2-40B4-BE49-F238E27FC236}">
                <a16:creationId xmlns:a16="http://schemas.microsoft.com/office/drawing/2014/main" id="{B717B2BC-9211-E94B-BDE9-6F065BEEBFC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63397" y="2848051"/>
            <a:ext cx="1178618" cy="1178618"/>
          </a:xfrm>
          <a:prstGeom prst="rect">
            <a:avLst/>
          </a:prstGeom>
        </p:spPr>
      </p:pic>
      <p:pic>
        <p:nvPicPr>
          <p:cNvPr id="31" name="Picture 30" descr="Public Knowledge Project">
            <a:extLst>
              <a:ext uri="{FF2B5EF4-FFF2-40B4-BE49-F238E27FC236}">
                <a16:creationId xmlns:a16="http://schemas.microsoft.com/office/drawing/2014/main" id="{FD94DF9E-CB9B-C443-95F0-E90FCFEA42A1}"/>
              </a:ext>
            </a:extLst>
          </p:cNvPr>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0550" y="4242692"/>
            <a:ext cx="1107386" cy="943795"/>
          </a:xfrm>
          <a:prstGeom prst="rect">
            <a:avLst/>
          </a:prstGeom>
          <a:noFill/>
          <a:ln>
            <a:noFill/>
          </a:ln>
        </p:spPr>
      </p:pic>
      <p:pic>
        <p:nvPicPr>
          <p:cNvPr id="32" name="Picture 31" descr="Home">
            <a:extLst>
              <a:ext uri="{FF2B5EF4-FFF2-40B4-BE49-F238E27FC236}">
                <a16:creationId xmlns:a16="http://schemas.microsoft.com/office/drawing/2014/main" id="{67FED906-03B8-6941-85D8-9C8320D1F6CE}"/>
              </a:ext>
            </a:extLst>
          </p:cNvPr>
          <p:cNvPicPr/>
          <p:nvPr/>
        </p:nvPicPr>
        <p:blipFill>
          <a:blip r:embed="rId12" cstate="email">
            <a:extLst>
              <a:ext uri="{28A0092B-C50C-407E-A947-70E740481C1C}">
                <a14:useLocalDpi xmlns:a14="http://schemas.microsoft.com/office/drawing/2010/main"/>
              </a:ext>
            </a:extLst>
          </a:blip>
          <a:srcRect/>
          <a:stretch>
            <a:fillRect/>
          </a:stretch>
        </p:blipFill>
        <p:spPr bwMode="auto">
          <a:xfrm>
            <a:off x="2108580" y="4275455"/>
            <a:ext cx="1258477" cy="763476"/>
          </a:xfrm>
          <a:prstGeom prst="rect">
            <a:avLst/>
          </a:prstGeom>
          <a:noFill/>
          <a:ln>
            <a:noFill/>
          </a:ln>
        </p:spPr>
      </p:pic>
      <p:pic>
        <p:nvPicPr>
          <p:cNvPr id="33" name="Graphic 6">
            <a:extLst>
              <a:ext uri="{FF2B5EF4-FFF2-40B4-BE49-F238E27FC236}">
                <a16:creationId xmlns:a16="http://schemas.microsoft.com/office/drawing/2014/main" id="{E6AB7D5B-8E18-B04A-8567-FA6254931B64}"/>
              </a:ext>
            </a:extLst>
          </p:cNvPr>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024909" y="4026505"/>
            <a:ext cx="2007222" cy="1056943"/>
          </a:xfrm>
          <a:prstGeom prst="rect">
            <a:avLst/>
          </a:prstGeom>
        </p:spPr>
      </p:pic>
      <p:pic>
        <p:nvPicPr>
          <p:cNvPr id="34" name="Picture 33" descr="Specify Software Project">
            <a:extLst>
              <a:ext uri="{FF2B5EF4-FFF2-40B4-BE49-F238E27FC236}">
                <a16:creationId xmlns:a16="http://schemas.microsoft.com/office/drawing/2014/main" id="{57D484DB-92BA-B446-BA04-160268854248}"/>
              </a:ext>
            </a:extLst>
          </p:cNvPr>
          <p:cNvPicPr/>
          <p:nvPr/>
        </p:nvPicPr>
        <p:blipFill>
          <a:blip r:embed="rId15" cstate="email">
            <a:extLst>
              <a:ext uri="{28A0092B-C50C-407E-A947-70E740481C1C}">
                <a14:useLocalDpi xmlns:a14="http://schemas.microsoft.com/office/drawing/2010/main"/>
              </a:ext>
            </a:extLst>
          </a:blip>
          <a:srcRect/>
          <a:stretch>
            <a:fillRect/>
          </a:stretch>
        </p:blipFill>
        <p:spPr bwMode="auto">
          <a:xfrm>
            <a:off x="6689983" y="4242692"/>
            <a:ext cx="1926178" cy="688908"/>
          </a:xfrm>
          <a:prstGeom prst="rect">
            <a:avLst/>
          </a:prstGeom>
          <a:noFill/>
          <a:ln>
            <a:noFill/>
          </a:ln>
        </p:spPr>
      </p:pic>
      <p:pic>
        <p:nvPicPr>
          <p:cNvPr id="35" name="Picture 34" descr="Image result for stanford logo">
            <a:extLst>
              <a:ext uri="{FF2B5EF4-FFF2-40B4-BE49-F238E27FC236}">
                <a16:creationId xmlns:a16="http://schemas.microsoft.com/office/drawing/2014/main" id="{2D9DDD75-0D67-4744-AB99-D619029C48D2}"/>
              </a:ext>
            </a:extLst>
          </p:cNvPr>
          <p:cNvPicPr/>
          <p:nvPr/>
        </p:nvPicPr>
        <p:blipFill>
          <a:blip r:embed="rId16" cstate="email">
            <a:extLst>
              <a:ext uri="{28A0092B-C50C-407E-A947-70E740481C1C}">
                <a14:useLocalDpi xmlns:a14="http://schemas.microsoft.com/office/drawing/2010/main"/>
              </a:ext>
            </a:extLst>
          </a:blip>
          <a:srcRect/>
          <a:stretch>
            <a:fillRect/>
          </a:stretch>
        </p:blipFill>
        <p:spPr bwMode="auto">
          <a:xfrm>
            <a:off x="333711" y="5373050"/>
            <a:ext cx="2056095" cy="1155455"/>
          </a:xfrm>
          <a:prstGeom prst="rect">
            <a:avLst/>
          </a:prstGeom>
          <a:noFill/>
          <a:ln>
            <a:noFill/>
          </a:ln>
        </p:spPr>
      </p:pic>
      <p:pic>
        <p:nvPicPr>
          <p:cNvPr id="13" name="Picture 12">
            <a:extLst>
              <a:ext uri="{FF2B5EF4-FFF2-40B4-BE49-F238E27FC236}">
                <a16:creationId xmlns:a16="http://schemas.microsoft.com/office/drawing/2014/main" id="{087EEADE-F42F-EC4B-AF24-CE4E3736A306}"/>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678995" y="5592743"/>
            <a:ext cx="2160664" cy="676126"/>
          </a:xfrm>
          <a:prstGeom prst="rect">
            <a:avLst/>
          </a:prstGeom>
        </p:spPr>
      </p:pic>
      <p:pic>
        <p:nvPicPr>
          <p:cNvPr id="37" name="Picture 36">
            <a:extLst>
              <a:ext uri="{FF2B5EF4-FFF2-40B4-BE49-F238E27FC236}">
                <a16:creationId xmlns:a16="http://schemas.microsoft.com/office/drawing/2014/main" id="{0607E114-1293-2E44-A229-1BE85544C003}"/>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7628961" y="5212652"/>
            <a:ext cx="953936" cy="1255691"/>
          </a:xfrm>
          <a:prstGeom prst="rect">
            <a:avLst/>
          </a:prstGeom>
        </p:spPr>
      </p:pic>
      <p:pic>
        <p:nvPicPr>
          <p:cNvPr id="18" name="Picture 17" descr="Back Home">
            <a:extLst>
              <a:ext uri="{FF2B5EF4-FFF2-40B4-BE49-F238E27FC236}">
                <a16:creationId xmlns:a16="http://schemas.microsoft.com/office/drawing/2014/main" id="{CE8271B7-35DD-2746-9C0D-0678716F15DE}"/>
              </a:ext>
            </a:extLst>
          </p:cNvPr>
          <p:cNvPicPr/>
          <p:nvPr/>
        </p:nvPicPr>
        <p:blipFill>
          <a:blip r:embed="rId19">
            <a:extLst>
              <a:ext uri="{28A0092B-C50C-407E-A947-70E740481C1C}">
                <a14:useLocalDpi xmlns:a14="http://schemas.microsoft.com/office/drawing/2010/main"/>
              </a:ext>
            </a:extLst>
          </a:blip>
          <a:srcRect/>
          <a:stretch>
            <a:fillRect/>
          </a:stretch>
        </p:blipFill>
        <p:spPr bwMode="auto">
          <a:xfrm>
            <a:off x="298355" y="926788"/>
            <a:ext cx="2952750" cy="514350"/>
          </a:xfrm>
          <a:prstGeom prst="rect">
            <a:avLst/>
          </a:prstGeom>
          <a:noFill/>
          <a:ln>
            <a:noFill/>
          </a:ln>
        </p:spPr>
      </p:pic>
      <p:pic>
        <p:nvPicPr>
          <p:cNvPr id="5" name="Picture 4">
            <a:extLst>
              <a:ext uri="{FF2B5EF4-FFF2-40B4-BE49-F238E27FC236}">
                <a16:creationId xmlns:a16="http://schemas.microsoft.com/office/drawing/2014/main" id="{381D8B23-00E5-5E40-81BE-0CC794AA48D4}"/>
              </a:ext>
            </a:extLst>
          </p:cNvPr>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5237164" y="5554937"/>
            <a:ext cx="2400300" cy="825500"/>
          </a:xfrm>
          <a:prstGeom prst="rect">
            <a:avLst/>
          </a:prstGeom>
        </p:spPr>
      </p:pic>
    </p:spTree>
    <p:extLst>
      <p:ext uri="{BB962C8B-B14F-4D97-AF65-F5344CB8AC3E}">
        <p14:creationId xmlns:p14="http://schemas.microsoft.com/office/powerpoint/2010/main" val="2662402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Shape 156"/>
          <p:cNvSpPr txBox="1">
            <a:spLocks noGrp="1"/>
          </p:cNvSpPr>
          <p:nvPr>
            <p:ph type="body" idx="1"/>
          </p:nvPr>
        </p:nvSpPr>
        <p:spPr>
          <a:xfrm>
            <a:off x="244247" y="1048452"/>
            <a:ext cx="8560706" cy="5023576"/>
          </a:xfrm>
          <a:prstGeom prst="rect">
            <a:avLst/>
          </a:prstGeom>
          <a:noFill/>
          <a:ln>
            <a:noFill/>
          </a:ln>
        </p:spPr>
        <p:txBody>
          <a:bodyPr spcFirstLastPara="1" vert="horz" wrap="square" lIns="68575" tIns="34275" rIns="68575" bIns="34275" rtlCol="0" anchor="t" anchorCtr="0">
            <a:noAutofit/>
          </a:bodyPr>
          <a:lstStyle/>
          <a:p>
            <a:pPr marL="177800" indent="-177800">
              <a:lnSpc>
                <a:spcPct val="90000"/>
              </a:lnSpc>
              <a:spcBef>
                <a:spcPts val="0"/>
              </a:spcBef>
              <a:buClr>
                <a:schemeClr val="dk1"/>
              </a:buClr>
              <a:buSzPts val="1800"/>
              <a:buFont typeface="Arial"/>
              <a:buChar char="•"/>
            </a:pPr>
            <a:r>
              <a:rPr lang="en" dirty="0">
                <a:latin typeface="Arial" panose="020B0604020202020204" pitchFamily="34" charset="0"/>
                <a:cs typeface="Arial" panose="020B0604020202020204" pitchFamily="34" charset="0"/>
              </a:rPr>
              <a:t>Same set of questions for all 27 participating programs</a:t>
            </a:r>
          </a:p>
          <a:p>
            <a:pPr marL="452120" lvl="1" indent="-177800">
              <a:lnSpc>
                <a:spcPct val="90000"/>
              </a:lnSpc>
              <a:spcBef>
                <a:spcPts val="0"/>
              </a:spcBef>
              <a:buClr>
                <a:schemeClr val="dk1"/>
              </a:buClr>
              <a:buSzPts val="1800"/>
              <a:buFont typeface="Arial"/>
              <a:buChar char="•"/>
            </a:pPr>
            <a:r>
              <a:rPr lang="en-US" sz="2400" dirty="0">
                <a:latin typeface="Arial" panose="020B0604020202020204" pitchFamily="34" charset="0"/>
                <a:cs typeface="Arial" panose="020B0604020202020204" pitchFamily="34" charset="0"/>
              </a:rPr>
              <a:t>G</a:t>
            </a:r>
            <a:r>
              <a:rPr lang="en" sz="2400" dirty="0">
                <a:latin typeface="Arial" panose="020B0604020202020204" pitchFamily="34" charset="0"/>
                <a:cs typeface="Arial" panose="020B0604020202020204" pitchFamily="34" charset="0"/>
              </a:rPr>
              <a:t>overnance, </a:t>
            </a:r>
            <a:r>
              <a:rPr lang="en-US" sz="2400" dirty="0">
                <a:latin typeface="Arial" panose="020B0604020202020204" pitchFamily="34" charset="0"/>
                <a:cs typeface="Arial" panose="020B0604020202020204" pitchFamily="34" charset="0"/>
              </a:rPr>
              <a:t>audience, roadmap, code committers, implementers, budget, stage, etc.</a:t>
            </a:r>
            <a:br>
              <a:rPr lang="en"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a:p>
            <a:pPr marL="177800" indent="-177800">
              <a:lnSpc>
                <a:spcPct val="90000"/>
              </a:lnSpc>
              <a:spcBef>
                <a:spcPts val="800"/>
              </a:spcBef>
              <a:buClr>
                <a:schemeClr val="dk1"/>
              </a:buClr>
              <a:buSzPts val="1800"/>
              <a:buFont typeface="Arial"/>
              <a:buChar char="•"/>
            </a:pPr>
            <a:r>
              <a:rPr lang="en" dirty="0">
                <a:solidFill>
                  <a:schemeClr val="dk1"/>
                </a:solidFill>
                <a:latin typeface="Arial" panose="020B0604020202020204" pitchFamily="34" charset="0"/>
                <a:ea typeface="Calibri"/>
                <a:cs typeface="Arial" panose="020B0604020202020204" pitchFamily="34" charset="0"/>
                <a:sym typeface="Calibri"/>
              </a:rPr>
              <a:t>Expectations</a:t>
            </a:r>
            <a:endParaRPr dirty="0">
              <a:latin typeface="Arial" panose="020B0604020202020204" pitchFamily="34" charset="0"/>
              <a:cs typeface="Arial" panose="020B0604020202020204" pitchFamily="34" charset="0"/>
            </a:endParaRPr>
          </a:p>
          <a:p>
            <a:pPr marL="520700" lvl="1" indent="-177800">
              <a:lnSpc>
                <a:spcPct val="90000"/>
              </a:lnSpc>
              <a:spcBef>
                <a:spcPts val="400"/>
              </a:spcBef>
              <a:buClr>
                <a:schemeClr val="dk1"/>
              </a:buClr>
              <a:buSzPts val="1800"/>
              <a:buFont typeface="Arial"/>
              <a:buChar char="•"/>
            </a:pPr>
            <a:r>
              <a:rPr lang="en" sz="2400" dirty="0">
                <a:solidFill>
                  <a:schemeClr val="dk1"/>
                </a:solidFill>
                <a:latin typeface="Arial" panose="020B0604020202020204" pitchFamily="34" charset="0"/>
                <a:ea typeface="Calibri"/>
                <a:cs typeface="Arial" panose="020B0604020202020204" pitchFamily="34" charset="0"/>
                <a:sym typeface="Calibri"/>
              </a:rPr>
              <a:t>Find commonalities that we could draw conclusions from, e.g. project of certain size, funding type, license etc. – more likely sustainable</a:t>
            </a:r>
            <a:br>
              <a:rPr lang="en" sz="2400" dirty="0">
                <a:solidFill>
                  <a:schemeClr val="dk1"/>
                </a:solidFill>
                <a:latin typeface="Arial" panose="020B0604020202020204" pitchFamily="34" charset="0"/>
                <a:ea typeface="Calibri"/>
                <a:cs typeface="Arial" panose="020B0604020202020204" pitchFamily="34" charset="0"/>
                <a:sym typeface="Calibri"/>
              </a:rPr>
            </a:br>
            <a:endParaRPr sz="2400" dirty="0">
              <a:latin typeface="Arial" panose="020B0604020202020204" pitchFamily="34" charset="0"/>
              <a:cs typeface="Arial" panose="020B0604020202020204" pitchFamily="34" charset="0"/>
            </a:endParaRPr>
          </a:p>
          <a:p>
            <a:pPr marL="177800" indent="-177800">
              <a:lnSpc>
                <a:spcPct val="90000"/>
              </a:lnSpc>
              <a:spcBef>
                <a:spcPts val="800"/>
              </a:spcBef>
              <a:buClr>
                <a:schemeClr val="dk1"/>
              </a:buClr>
              <a:buSzPts val="1800"/>
              <a:buFont typeface="Arial"/>
              <a:buChar char="•"/>
            </a:pPr>
            <a:r>
              <a:rPr lang="en" dirty="0">
                <a:solidFill>
                  <a:schemeClr val="dk1"/>
                </a:solidFill>
                <a:latin typeface="Arial" panose="020B0604020202020204" pitchFamily="34" charset="0"/>
                <a:ea typeface="Calibri"/>
                <a:cs typeface="Arial" panose="020B0604020202020204" pitchFamily="34" charset="0"/>
                <a:sym typeface="Calibri"/>
              </a:rPr>
              <a:t>Spoiler – we did not</a:t>
            </a:r>
            <a:endParaRPr dirty="0">
              <a:latin typeface="Arial" panose="020B0604020202020204" pitchFamily="34" charset="0"/>
              <a:cs typeface="Arial" panose="020B0604020202020204" pitchFamily="34" charset="0"/>
            </a:endParaRPr>
          </a:p>
          <a:p>
            <a:pPr marL="520700" lvl="1" indent="-177800">
              <a:lnSpc>
                <a:spcPct val="90000"/>
              </a:lnSpc>
              <a:spcBef>
                <a:spcPts val="400"/>
              </a:spcBef>
              <a:buClr>
                <a:schemeClr val="dk1"/>
              </a:buClr>
              <a:buSzPts val="1800"/>
              <a:buFont typeface="Arial"/>
              <a:buChar char="•"/>
            </a:pPr>
            <a:r>
              <a:rPr lang="en" sz="2400" dirty="0">
                <a:solidFill>
                  <a:schemeClr val="dk1"/>
                </a:solidFill>
                <a:latin typeface="Arial" panose="020B0604020202020204" pitchFamily="34" charset="0"/>
                <a:ea typeface="Calibri"/>
                <a:cs typeface="Arial" panose="020B0604020202020204" pitchFamily="34" charset="0"/>
                <a:sym typeface="Calibri"/>
              </a:rPr>
              <a:t>Didn’t know them as well as we thought</a:t>
            </a:r>
            <a:endParaRPr sz="2400" dirty="0">
              <a:latin typeface="Arial" panose="020B0604020202020204" pitchFamily="34" charset="0"/>
              <a:cs typeface="Arial" panose="020B0604020202020204" pitchFamily="34" charset="0"/>
            </a:endParaRPr>
          </a:p>
          <a:p>
            <a:pPr marL="520700" lvl="1" indent="-177800">
              <a:lnSpc>
                <a:spcPct val="90000"/>
              </a:lnSpc>
              <a:spcBef>
                <a:spcPts val="400"/>
              </a:spcBef>
              <a:buClr>
                <a:schemeClr val="dk1"/>
              </a:buClr>
              <a:buSzPts val="1800"/>
              <a:buFont typeface="Arial"/>
              <a:buChar char="•"/>
            </a:pPr>
            <a:r>
              <a:rPr lang="en" sz="2400" dirty="0">
                <a:solidFill>
                  <a:schemeClr val="dk1"/>
                </a:solidFill>
                <a:latin typeface="Arial" panose="020B0604020202020204" pitchFamily="34" charset="0"/>
                <a:ea typeface="Calibri"/>
                <a:cs typeface="Arial" panose="020B0604020202020204" pitchFamily="34" charset="0"/>
                <a:sym typeface="Calibri"/>
              </a:rPr>
              <a:t>Realization that roadmap was unlikely</a:t>
            </a:r>
            <a:endParaRPr sz="2400" dirty="0">
              <a:latin typeface="Arial" panose="020B0604020202020204" pitchFamily="34" charset="0"/>
              <a:cs typeface="Arial" panose="020B0604020202020204" pitchFamily="34" charset="0"/>
            </a:endParaRPr>
          </a:p>
          <a:p>
            <a:pPr marL="520700" lvl="1" indent="-177800">
              <a:lnSpc>
                <a:spcPct val="90000"/>
              </a:lnSpc>
              <a:spcBef>
                <a:spcPts val="400"/>
              </a:spcBef>
              <a:buClr>
                <a:schemeClr val="dk1"/>
              </a:buClr>
              <a:buSzPts val="1800"/>
              <a:buFont typeface="Arial"/>
              <a:buChar char="•"/>
            </a:pPr>
            <a:r>
              <a:rPr lang="en" sz="2400" dirty="0">
                <a:solidFill>
                  <a:schemeClr val="dk1"/>
                </a:solidFill>
                <a:latin typeface="Arial" panose="020B0604020202020204" pitchFamily="34" charset="0"/>
                <a:ea typeface="Calibri"/>
                <a:cs typeface="Arial" panose="020B0604020202020204" pitchFamily="34" charset="0"/>
                <a:sym typeface="Calibri"/>
              </a:rPr>
              <a:t>Still beneficial  - snapshot in time</a:t>
            </a:r>
            <a:endParaRPr sz="24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A4F9B971-6174-474D-A4BA-9D4597108FCC}"/>
              </a:ext>
            </a:extLst>
          </p:cNvPr>
          <p:cNvSpPr txBox="1">
            <a:spLocks/>
          </p:cNvSpPr>
          <p:nvPr/>
        </p:nvSpPr>
        <p:spPr>
          <a:xfrm>
            <a:off x="244247" y="220786"/>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a:solidFill>
                  <a:srgbClr val="002144"/>
                </a:solidFill>
              </a:rPr>
              <a:t>ITAV Background - Survey</a:t>
            </a:r>
          </a:p>
        </p:txBody>
      </p:sp>
    </p:spTree>
    <p:extLst>
      <p:ext uri="{BB962C8B-B14F-4D97-AF65-F5344CB8AC3E}">
        <p14:creationId xmlns:p14="http://schemas.microsoft.com/office/powerpoint/2010/main" val="17564986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3" name="Shape 163"/>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4645152" y="1335024"/>
            <a:ext cx="4023360" cy="3941250"/>
          </a:xfrm>
          <a:prstGeom prst="rect">
            <a:avLst/>
          </a:prstGeom>
          <a:noFill/>
          <a:ln>
            <a:noFill/>
          </a:ln>
        </p:spPr>
      </p:pic>
      <p:sp>
        <p:nvSpPr>
          <p:cNvPr id="162" name="Shape 162"/>
          <p:cNvSpPr txBox="1">
            <a:spLocks noGrp="1"/>
          </p:cNvSpPr>
          <p:nvPr>
            <p:ph type="body" idx="1"/>
          </p:nvPr>
        </p:nvSpPr>
        <p:spPr>
          <a:xfrm>
            <a:off x="244247" y="1169292"/>
            <a:ext cx="4768020" cy="4860717"/>
          </a:xfrm>
          <a:prstGeom prst="rect">
            <a:avLst/>
          </a:prstGeom>
          <a:noFill/>
          <a:ln>
            <a:noFill/>
          </a:ln>
        </p:spPr>
        <p:txBody>
          <a:bodyPr spcFirstLastPara="1" vert="horz" wrap="square" lIns="68575" tIns="34275" rIns="68575" bIns="34275" rtlCol="0" anchor="t" anchorCtr="0">
            <a:noAutofit/>
          </a:bodyPr>
          <a:lstStyle/>
          <a:p>
            <a:pPr marL="177800" indent="-177800">
              <a:spcBef>
                <a:spcPts val="0"/>
              </a:spcBef>
              <a:spcAft>
                <a:spcPts val="1200"/>
              </a:spcAft>
              <a:buClr>
                <a:schemeClr val="dk1"/>
              </a:buClr>
              <a:buSzPts val="1800"/>
              <a:buFont typeface="Arial"/>
              <a:buChar char="•"/>
            </a:pPr>
            <a:r>
              <a:rPr lang="en-US" dirty="0">
                <a:solidFill>
                  <a:schemeClr val="dk1"/>
                </a:solidFill>
                <a:latin typeface="Arial" panose="020B0604020202020204" pitchFamily="34" charset="0"/>
                <a:ea typeface="Calibri"/>
                <a:cs typeface="Arial" panose="020B0604020202020204" pitchFamily="34" charset="0"/>
                <a:sym typeface="Calibri"/>
              </a:rPr>
              <a:t>Community – needs</a:t>
            </a:r>
          </a:p>
          <a:p>
            <a:pPr marL="177800" indent="-177800">
              <a:spcBef>
                <a:spcPts val="0"/>
              </a:spcBef>
              <a:spcAft>
                <a:spcPts val="1200"/>
              </a:spcAft>
              <a:buClr>
                <a:schemeClr val="dk1"/>
              </a:buClr>
              <a:buSzPts val="1800"/>
              <a:buFont typeface="Arial"/>
              <a:buChar char="•"/>
            </a:pPr>
            <a:r>
              <a:rPr lang="en" dirty="0">
                <a:solidFill>
                  <a:schemeClr val="dk1"/>
                </a:solidFill>
                <a:latin typeface="Arial" panose="020B0604020202020204" pitchFamily="34" charset="0"/>
                <a:ea typeface="Calibri"/>
                <a:cs typeface="Arial" panose="020B0604020202020204" pitchFamily="34" charset="0"/>
                <a:sym typeface="Calibri"/>
              </a:rPr>
              <a:t>Sustainability is not one thing, nor is it a straight line</a:t>
            </a:r>
            <a:endParaRPr dirty="0">
              <a:solidFill>
                <a:schemeClr val="dk1"/>
              </a:solidFill>
              <a:latin typeface="Arial" panose="020B0604020202020204" pitchFamily="34" charset="0"/>
              <a:ea typeface="Calibri"/>
              <a:cs typeface="Arial" panose="020B0604020202020204" pitchFamily="34" charset="0"/>
              <a:sym typeface="Calibri"/>
            </a:endParaRPr>
          </a:p>
          <a:p>
            <a:pPr marL="177800" indent="-177800">
              <a:spcBef>
                <a:spcPts val="0"/>
              </a:spcBef>
              <a:spcAft>
                <a:spcPts val="1200"/>
              </a:spcAft>
              <a:buClr>
                <a:schemeClr val="dk1"/>
              </a:buClr>
              <a:buSzPts val="1800"/>
              <a:buFont typeface="Arial"/>
              <a:buChar char="•"/>
            </a:pPr>
            <a:r>
              <a:rPr lang="en" dirty="0">
                <a:solidFill>
                  <a:schemeClr val="dk1"/>
                </a:solidFill>
                <a:latin typeface="Arial" panose="020B0604020202020204" pitchFamily="34" charset="0"/>
                <a:ea typeface="Calibri"/>
                <a:cs typeface="Arial" panose="020B0604020202020204" pitchFamily="34" charset="0"/>
                <a:sym typeface="Calibri"/>
              </a:rPr>
              <a:t>Sustainability has </a:t>
            </a:r>
            <a:r>
              <a:rPr lang="en" i="1" dirty="0">
                <a:solidFill>
                  <a:schemeClr val="dk1"/>
                </a:solidFill>
                <a:latin typeface="Arial" panose="020B0604020202020204" pitchFamily="34" charset="0"/>
                <a:ea typeface="Calibri"/>
                <a:cs typeface="Arial" panose="020B0604020202020204" pitchFamily="34" charset="0"/>
                <a:sym typeface="Calibri"/>
              </a:rPr>
              <a:t>facets</a:t>
            </a:r>
            <a:r>
              <a:rPr lang="en" dirty="0">
                <a:solidFill>
                  <a:schemeClr val="dk1"/>
                </a:solidFill>
                <a:latin typeface="Arial" panose="020B0604020202020204" pitchFamily="34" charset="0"/>
                <a:ea typeface="Calibri"/>
                <a:cs typeface="Arial" panose="020B0604020202020204" pitchFamily="34" charset="0"/>
                <a:sym typeface="Calibri"/>
              </a:rPr>
              <a:t> that move in cyclical </a:t>
            </a:r>
            <a:r>
              <a:rPr lang="en" i="1" dirty="0">
                <a:solidFill>
                  <a:schemeClr val="dk1"/>
                </a:solidFill>
                <a:latin typeface="Arial" panose="020B0604020202020204" pitchFamily="34" charset="0"/>
                <a:ea typeface="Calibri"/>
                <a:cs typeface="Arial" panose="020B0604020202020204" pitchFamily="34" charset="0"/>
                <a:sym typeface="Calibri"/>
              </a:rPr>
              <a:t>phases</a:t>
            </a:r>
            <a:r>
              <a:rPr lang="en" dirty="0">
                <a:solidFill>
                  <a:schemeClr val="dk1"/>
                </a:solidFill>
                <a:latin typeface="Arial" panose="020B0604020202020204" pitchFamily="34" charset="0"/>
                <a:ea typeface="Calibri"/>
                <a:cs typeface="Arial" panose="020B0604020202020204" pitchFamily="34" charset="0"/>
                <a:sym typeface="Calibri"/>
              </a:rPr>
              <a:t> - together and separately</a:t>
            </a:r>
            <a:endParaRPr dirty="0">
              <a:solidFill>
                <a:schemeClr val="dk1"/>
              </a:solidFill>
              <a:latin typeface="Arial" panose="020B0604020202020204" pitchFamily="34" charset="0"/>
              <a:ea typeface="Calibri"/>
              <a:cs typeface="Arial" panose="020B0604020202020204" pitchFamily="34" charset="0"/>
              <a:sym typeface="Calibri"/>
            </a:endParaRPr>
          </a:p>
          <a:p>
            <a:pPr marL="177800" indent="-177800">
              <a:spcBef>
                <a:spcPts val="0"/>
              </a:spcBef>
              <a:spcAft>
                <a:spcPts val="1200"/>
              </a:spcAft>
              <a:buClr>
                <a:schemeClr val="dk1"/>
              </a:buClr>
              <a:buSzPts val="1800"/>
              <a:buFont typeface="Arial"/>
              <a:buChar char="•"/>
            </a:pPr>
            <a:r>
              <a:rPr lang="en" dirty="0">
                <a:solidFill>
                  <a:schemeClr val="dk1"/>
                </a:solidFill>
                <a:latin typeface="Arial" panose="020B0604020202020204" pitchFamily="34" charset="0"/>
                <a:ea typeface="Calibri"/>
                <a:cs typeface="Arial" panose="020B0604020202020204" pitchFamily="34" charset="0"/>
                <a:sym typeface="Calibri"/>
              </a:rPr>
              <a:t>Gathered information from survey and forum to develop a Guidebook to serve as a practical reference source for OSS programs</a:t>
            </a:r>
            <a:endParaRPr sz="1500" dirty="0">
              <a:solidFill>
                <a:schemeClr val="dk1"/>
              </a:solidFill>
              <a:latin typeface="Calibri"/>
              <a:ea typeface="Calibri"/>
              <a:cs typeface="Calibri"/>
              <a:sym typeface="Calibri"/>
            </a:endParaRPr>
          </a:p>
          <a:p>
            <a:pPr marL="177800" indent="-76200">
              <a:lnSpc>
                <a:spcPct val="90000"/>
              </a:lnSpc>
              <a:spcBef>
                <a:spcPts val="800"/>
              </a:spcBef>
              <a:buClr>
                <a:schemeClr val="dk1"/>
              </a:buClr>
              <a:buSzPts val="1500"/>
              <a:buNone/>
            </a:pPr>
            <a:endParaRPr sz="1500" dirty="0">
              <a:solidFill>
                <a:schemeClr val="dk1"/>
              </a:solidFill>
              <a:latin typeface="Calibri"/>
              <a:ea typeface="Calibri"/>
              <a:cs typeface="Calibri"/>
              <a:sym typeface="Calibri"/>
            </a:endParaRPr>
          </a:p>
        </p:txBody>
      </p:sp>
      <p:sp>
        <p:nvSpPr>
          <p:cNvPr id="5" name="Title 1">
            <a:extLst>
              <a:ext uri="{FF2B5EF4-FFF2-40B4-BE49-F238E27FC236}">
                <a16:creationId xmlns:a16="http://schemas.microsoft.com/office/drawing/2014/main" id="{F5C49637-E58B-234A-B75F-16F0552E1B5F}"/>
              </a:ext>
            </a:extLst>
          </p:cNvPr>
          <p:cNvSpPr txBox="1">
            <a:spLocks/>
          </p:cNvSpPr>
          <p:nvPr/>
        </p:nvSpPr>
        <p:spPr>
          <a:xfrm>
            <a:off x="244247" y="220786"/>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a:solidFill>
                  <a:srgbClr val="002144"/>
                </a:solidFill>
              </a:rPr>
              <a:t>ITAV: Major Findings</a:t>
            </a:r>
          </a:p>
        </p:txBody>
      </p:sp>
    </p:spTree>
    <p:extLst>
      <p:ext uri="{BB962C8B-B14F-4D97-AF65-F5344CB8AC3E}">
        <p14:creationId xmlns:p14="http://schemas.microsoft.com/office/powerpoint/2010/main" val="1605539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Driving Us Forward – Foundation Documents</a:t>
            </a:r>
          </a:p>
        </p:txBody>
      </p:sp>
      <p:pic>
        <p:nvPicPr>
          <p:cNvPr id="5" name="Content Placeholder 4"/>
          <p:cNvPicPr>
            <a:picLocks noGrp="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880278" y="1373177"/>
            <a:ext cx="3192444" cy="4718050"/>
          </a:xfrm>
          <a:prstGeom prst="rect">
            <a:avLst/>
          </a:prstGeom>
        </p:spPr>
      </p:pic>
      <p:pic>
        <p:nvPicPr>
          <p:cNvPr id="6" name="Content Placeholder 5"/>
          <p:cNvPicPr>
            <a:picLocks noGrp="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071278" y="1373177"/>
            <a:ext cx="3192444" cy="4718050"/>
          </a:xfrm>
          <a:prstGeom prst="rect">
            <a:avLst/>
          </a:prstGeom>
        </p:spPr>
      </p:pic>
    </p:spTree>
    <p:extLst>
      <p:ext uri="{BB962C8B-B14F-4D97-AF65-F5344CB8AC3E}">
        <p14:creationId xmlns:p14="http://schemas.microsoft.com/office/powerpoint/2010/main" val="9341440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Shape 169"/>
          <p:cNvSpPr txBox="1">
            <a:spLocks noGrp="1"/>
          </p:cNvSpPr>
          <p:nvPr>
            <p:ph type="body" idx="1"/>
          </p:nvPr>
        </p:nvSpPr>
        <p:spPr>
          <a:xfrm>
            <a:off x="244246" y="857203"/>
            <a:ext cx="8632625" cy="6000797"/>
          </a:xfrm>
          <a:prstGeom prst="rect">
            <a:avLst/>
          </a:prstGeom>
        </p:spPr>
        <p:txBody>
          <a:bodyPr spcFirstLastPara="1" vert="horz" wrap="square" lIns="68575" tIns="68575" rIns="68575" bIns="68575" rtlCol="0" anchor="t" anchorCtr="0">
            <a:noAutofit/>
          </a:bodyPr>
          <a:lstStyle/>
          <a:p>
            <a:pPr marL="438150" indent="-342900">
              <a:spcBef>
                <a:spcPts val="0"/>
              </a:spcBef>
              <a:buSzPts val="2100"/>
            </a:pPr>
            <a:r>
              <a:rPr lang="en-US" dirty="0">
                <a:latin typeface="Arial" panose="020B0604020202020204" pitchFamily="34" charset="0"/>
                <a:cs typeface="Arial" panose="020B0604020202020204" pitchFamily="34" charset="0"/>
              </a:rPr>
              <a:t>How many have been involved with programs such as:</a:t>
            </a:r>
          </a:p>
          <a:p>
            <a:pPr marL="712470" lvl="1" indent="-342900">
              <a:spcBef>
                <a:spcPts val="0"/>
              </a:spcBef>
              <a:buSzPts val="2100"/>
            </a:pPr>
            <a:r>
              <a:rPr lang="en-US" sz="2400" dirty="0">
                <a:latin typeface="Arial" panose="020B0604020202020204" pitchFamily="34" charset="0"/>
                <a:cs typeface="Arial" panose="020B0604020202020204" pitchFamily="34" charset="0"/>
              </a:rPr>
              <a:t>Technology program</a:t>
            </a:r>
          </a:p>
          <a:p>
            <a:pPr marL="712470" lvl="1" indent="-342900">
              <a:spcBef>
                <a:spcPts val="0"/>
              </a:spcBef>
              <a:buSzPts val="2100"/>
            </a:pPr>
            <a:r>
              <a:rPr lang="en-US" sz="2400" dirty="0">
                <a:latin typeface="Arial" panose="020B0604020202020204" pitchFamily="34" charset="0"/>
                <a:cs typeface="Arial" panose="020B0604020202020204" pitchFamily="34" charset="0"/>
              </a:rPr>
              <a:t>Public program</a:t>
            </a:r>
          </a:p>
          <a:p>
            <a:pPr marL="712470" lvl="1" indent="-342900">
              <a:spcBef>
                <a:spcPts val="0"/>
              </a:spcBef>
              <a:buSzPts val="2100"/>
            </a:pPr>
            <a:r>
              <a:rPr lang="en-US" sz="2400" dirty="0">
                <a:latin typeface="Arial" panose="020B0604020202020204" pitchFamily="34" charset="0"/>
                <a:cs typeface="Arial" panose="020B0604020202020204" pitchFamily="34" charset="0"/>
              </a:rPr>
              <a:t>Consortia / professional organization</a:t>
            </a:r>
          </a:p>
          <a:p>
            <a:pPr marL="369570" lvl="1" indent="0">
              <a:spcBef>
                <a:spcPts val="0"/>
              </a:spcBef>
              <a:buSzPts val="2100"/>
              <a:buNone/>
            </a:pPr>
            <a:endParaRPr lang="en-US" dirty="0">
              <a:latin typeface="Arial" panose="020B0604020202020204" pitchFamily="34" charset="0"/>
              <a:cs typeface="Arial" panose="020B0604020202020204" pitchFamily="34" charset="0"/>
            </a:endParaRPr>
          </a:p>
          <a:p>
            <a:pPr marL="438150" indent="-342900">
              <a:spcBef>
                <a:spcPts val="0"/>
              </a:spcBef>
              <a:buSzPts val="2100"/>
            </a:pPr>
            <a:r>
              <a:rPr lang="en-US" dirty="0">
                <a:latin typeface="Arial" panose="020B0604020202020204" pitchFamily="34" charset="0"/>
                <a:cs typeface="Arial" panose="020B0604020202020204" pitchFamily="34" charset="0"/>
              </a:rPr>
              <a:t>Are they all still around?</a:t>
            </a:r>
          </a:p>
          <a:p>
            <a:pPr marL="712470" lvl="1" indent="-342900">
              <a:spcBef>
                <a:spcPts val="0"/>
              </a:spcBef>
              <a:buSzPts val="2100"/>
            </a:pPr>
            <a:r>
              <a:rPr lang="en" sz="2400" dirty="0">
                <a:latin typeface="Arial" panose="020B0604020202020204" pitchFamily="34" charset="0"/>
                <a:cs typeface="Arial" panose="020B0604020202020204" pitchFamily="34" charset="0"/>
              </a:rPr>
              <a:t>If not, do you know why not?</a:t>
            </a:r>
            <a:br>
              <a:rPr lang="en" sz="2400" dirty="0">
                <a:latin typeface="Arial" panose="020B0604020202020204" pitchFamily="34" charset="0"/>
                <a:cs typeface="Arial" panose="020B0604020202020204" pitchFamily="34" charset="0"/>
              </a:rPr>
            </a:br>
            <a:endParaRPr sz="2400" dirty="0">
              <a:latin typeface="Arial" panose="020B0604020202020204" pitchFamily="34" charset="0"/>
              <a:cs typeface="Arial" panose="020B0604020202020204" pitchFamily="34" charset="0"/>
            </a:endParaRPr>
          </a:p>
          <a:p>
            <a:pPr marL="438150" indent="-342900">
              <a:spcBef>
                <a:spcPts val="0"/>
              </a:spcBef>
              <a:buSzPts val="2100"/>
            </a:pPr>
            <a:r>
              <a:rPr lang="en" dirty="0">
                <a:latin typeface="Arial" panose="020B0604020202020204" pitchFamily="34" charset="0"/>
                <a:cs typeface="Arial" panose="020B0604020202020204" pitchFamily="34" charset="0"/>
              </a:rPr>
              <a:t>Have you ever evaluated </a:t>
            </a:r>
            <a:r>
              <a:rPr lang="en-US" dirty="0">
                <a:latin typeface="Arial" panose="020B0604020202020204" pitchFamily="34" charset="0"/>
                <a:cs typeface="Arial" panose="020B0604020202020204" pitchFamily="34" charset="0"/>
              </a:rPr>
              <a:t>a program’s sustainability before participating or using at your institution?</a:t>
            </a:r>
          </a:p>
          <a:p>
            <a:pPr marL="712470" lvl="1" indent="-342900">
              <a:spcBef>
                <a:spcPts val="0"/>
              </a:spcBef>
              <a:buSzPts val="2100"/>
            </a:pPr>
            <a:r>
              <a:rPr lang="en" sz="2400" dirty="0">
                <a:latin typeface="Arial" panose="020B0604020202020204" pitchFamily="34" charset="0"/>
                <a:cs typeface="Arial" panose="020B0604020202020204" pitchFamily="34" charset="0"/>
              </a:rPr>
              <a:t>How did you evaluate it? </a:t>
            </a:r>
          </a:p>
          <a:p>
            <a:pPr marL="712470" lvl="1" indent="-342900">
              <a:spcBef>
                <a:spcPts val="0"/>
              </a:spcBef>
              <a:buSzPts val="2100"/>
            </a:pPr>
            <a:r>
              <a:rPr lang="en" sz="2400" b="1" dirty="0">
                <a:solidFill>
                  <a:srgbClr val="406CA9"/>
                </a:solidFill>
                <a:latin typeface="Arial" panose="020B0604020202020204" pitchFamily="34" charset="0"/>
                <a:cs typeface="Arial" panose="020B0604020202020204" pitchFamily="34" charset="0"/>
              </a:rPr>
              <a:t>What factors were the most critical?</a:t>
            </a:r>
            <a:endParaRPr sz="2400" b="1" dirty="0">
              <a:solidFill>
                <a:srgbClr val="406CA9"/>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008DE045-3910-7D4B-BA3A-6C9BCDE6A7D7}"/>
              </a:ext>
            </a:extLst>
          </p:cNvPr>
          <p:cNvSpPr txBox="1">
            <a:spLocks/>
          </p:cNvSpPr>
          <p:nvPr/>
        </p:nvSpPr>
        <p:spPr>
          <a:xfrm>
            <a:off x="244247" y="220786"/>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a:t>Program Sustainability </a:t>
            </a:r>
            <a:r>
              <a:rPr lang="en" b="1" dirty="0"/>
              <a:t>in Libraries, Archives, and Museums</a:t>
            </a:r>
            <a:endParaRPr lang="en-US" b="1" dirty="0">
              <a:solidFill>
                <a:srgbClr val="002144"/>
              </a:solidFill>
            </a:endParaRPr>
          </a:p>
        </p:txBody>
      </p:sp>
    </p:spTree>
    <p:extLst>
      <p:ext uri="{BB962C8B-B14F-4D97-AF65-F5344CB8AC3E}">
        <p14:creationId xmlns:p14="http://schemas.microsoft.com/office/powerpoint/2010/main" val="18338548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5" name="Shape 175"/>
          <p:cNvSpPr txBox="1">
            <a:spLocks noGrp="1"/>
          </p:cNvSpPr>
          <p:nvPr>
            <p:ph type="body" idx="1"/>
          </p:nvPr>
        </p:nvSpPr>
        <p:spPr>
          <a:xfrm>
            <a:off x="244247" y="1826503"/>
            <a:ext cx="3845272" cy="3773202"/>
          </a:xfrm>
          <a:prstGeom prst="rect">
            <a:avLst/>
          </a:prstGeom>
          <a:noFill/>
          <a:ln>
            <a:noFill/>
          </a:ln>
        </p:spPr>
        <p:txBody>
          <a:bodyPr spcFirstLastPara="1" vert="horz" wrap="square" lIns="68575" tIns="34275" rIns="68575" bIns="34275" rtlCol="0" anchor="t" anchorCtr="0">
            <a:noAutofit/>
          </a:bodyPr>
          <a:lstStyle/>
          <a:p>
            <a:pPr marL="177800" indent="-171450">
              <a:lnSpc>
                <a:spcPct val="90000"/>
              </a:lnSpc>
              <a:spcBef>
                <a:spcPts val="0"/>
              </a:spcBef>
              <a:buClr>
                <a:schemeClr val="dk1"/>
              </a:buClr>
              <a:buSzPts val="2100"/>
              <a:buFont typeface="Arial"/>
              <a:buChar char="•"/>
            </a:pPr>
            <a:r>
              <a:rPr lang="en" dirty="0">
                <a:solidFill>
                  <a:schemeClr val="dk1"/>
                </a:solidFill>
                <a:latin typeface="Arial" panose="020B0604020202020204" pitchFamily="34" charset="0"/>
                <a:ea typeface="Calibri"/>
                <a:cs typeface="Arial" panose="020B0604020202020204" pitchFamily="34" charset="0"/>
                <a:sym typeface="Calibri"/>
              </a:rPr>
              <a:t>Governance</a:t>
            </a:r>
          </a:p>
          <a:p>
            <a:pPr marL="177800" indent="-171450">
              <a:lnSpc>
                <a:spcPct val="90000"/>
              </a:lnSpc>
              <a:spcBef>
                <a:spcPts val="0"/>
              </a:spcBef>
              <a:buClr>
                <a:schemeClr val="dk1"/>
              </a:buClr>
              <a:buSzPts val="2100"/>
              <a:buFont typeface="Arial"/>
              <a:buChar char="•"/>
            </a:pPr>
            <a:endParaRPr dirty="0">
              <a:latin typeface="Arial" panose="020B0604020202020204" pitchFamily="34" charset="0"/>
              <a:cs typeface="Arial" panose="020B0604020202020204" pitchFamily="34" charset="0"/>
            </a:endParaRPr>
          </a:p>
          <a:p>
            <a:pPr marL="177800" indent="-171450">
              <a:lnSpc>
                <a:spcPct val="90000"/>
              </a:lnSpc>
              <a:spcBef>
                <a:spcPts val="800"/>
              </a:spcBef>
              <a:buClr>
                <a:schemeClr val="dk1"/>
              </a:buClr>
              <a:buSzPts val="2100"/>
              <a:buFont typeface="Arial"/>
              <a:buChar char="•"/>
            </a:pPr>
            <a:r>
              <a:rPr lang="en" dirty="0">
                <a:solidFill>
                  <a:schemeClr val="dk1"/>
                </a:solidFill>
                <a:latin typeface="Arial" panose="020B0604020202020204" pitchFamily="34" charset="0"/>
                <a:ea typeface="Calibri"/>
                <a:cs typeface="Arial" panose="020B0604020202020204" pitchFamily="34" charset="0"/>
                <a:sym typeface="Calibri"/>
              </a:rPr>
              <a:t>Technology</a:t>
            </a:r>
          </a:p>
          <a:p>
            <a:pPr marL="177800" indent="-171450">
              <a:lnSpc>
                <a:spcPct val="90000"/>
              </a:lnSpc>
              <a:spcBef>
                <a:spcPts val="800"/>
              </a:spcBef>
              <a:buClr>
                <a:schemeClr val="dk1"/>
              </a:buClr>
              <a:buSzPts val="2100"/>
              <a:buFont typeface="Arial"/>
              <a:buChar char="•"/>
            </a:pPr>
            <a:endParaRPr dirty="0">
              <a:latin typeface="Arial" panose="020B0604020202020204" pitchFamily="34" charset="0"/>
              <a:cs typeface="Arial" panose="020B0604020202020204" pitchFamily="34" charset="0"/>
            </a:endParaRPr>
          </a:p>
          <a:p>
            <a:pPr marL="177800" indent="-171450">
              <a:lnSpc>
                <a:spcPct val="90000"/>
              </a:lnSpc>
              <a:spcBef>
                <a:spcPts val="800"/>
              </a:spcBef>
              <a:buClr>
                <a:schemeClr val="dk1"/>
              </a:buClr>
              <a:buSzPts val="2100"/>
              <a:buFont typeface="Arial"/>
              <a:buChar char="•"/>
            </a:pPr>
            <a:r>
              <a:rPr lang="en" dirty="0">
                <a:solidFill>
                  <a:schemeClr val="dk1"/>
                </a:solidFill>
                <a:latin typeface="Arial" panose="020B0604020202020204" pitchFamily="34" charset="0"/>
                <a:ea typeface="Calibri"/>
                <a:cs typeface="Arial" panose="020B0604020202020204" pitchFamily="34" charset="0"/>
                <a:sym typeface="Calibri"/>
              </a:rPr>
              <a:t>Resources</a:t>
            </a:r>
          </a:p>
          <a:p>
            <a:pPr marL="177800" indent="-171450">
              <a:lnSpc>
                <a:spcPct val="90000"/>
              </a:lnSpc>
              <a:spcBef>
                <a:spcPts val="800"/>
              </a:spcBef>
              <a:buClr>
                <a:schemeClr val="dk1"/>
              </a:buClr>
              <a:buSzPts val="2100"/>
              <a:buFont typeface="Arial"/>
              <a:buChar char="•"/>
            </a:pPr>
            <a:endParaRPr dirty="0">
              <a:latin typeface="Arial" panose="020B0604020202020204" pitchFamily="34" charset="0"/>
              <a:cs typeface="Arial" panose="020B0604020202020204" pitchFamily="34" charset="0"/>
            </a:endParaRPr>
          </a:p>
          <a:p>
            <a:pPr marL="177800" indent="-171450">
              <a:lnSpc>
                <a:spcPct val="90000"/>
              </a:lnSpc>
              <a:spcBef>
                <a:spcPts val="800"/>
              </a:spcBef>
              <a:buClr>
                <a:schemeClr val="dk1"/>
              </a:buClr>
              <a:buSzPts val="2100"/>
              <a:buFont typeface="Arial"/>
              <a:buChar char="•"/>
            </a:pPr>
            <a:r>
              <a:rPr lang="en" dirty="0">
                <a:solidFill>
                  <a:schemeClr val="dk1"/>
                </a:solidFill>
                <a:latin typeface="Arial" panose="020B0604020202020204" pitchFamily="34" charset="0"/>
                <a:ea typeface="Calibri"/>
                <a:cs typeface="Arial" panose="020B0604020202020204" pitchFamily="34" charset="0"/>
                <a:sym typeface="Calibri"/>
              </a:rPr>
              <a:t>Community Engagement</a:t>
            </a:r>
            <a:endParaRPr dirty="0">
              <a:latin typeface="Arial" panose="020B0604020202020204" pitchFamily="34" charset="0"/>
              <a:cs typeface="Arial" panose="020B0604020202020204" pitchFamily="34" charset="0"/>
            </a:endParaRPr>
          </a:p>
          <a:p>
            <a:pPr marL="177800" indent="-38100">
              <a:lnSpc>
                <a:spcPct val="90000"/>
              </a:lnSpc>
              <a:spcBef>
                <a:spcPts val="800"/>
              </a:spcBef>
              <a:buClr>
                <a:schemeClr val="dk1"/>
              </a:buClr>
              <a:buSzPts val="2100"/>
              <a:buNone/>
            </a:pPr>
            <a:endParaRPr sz="2100" dirty="0">
              <a:solidFill>
                <a:schemeClr val="dk1"/>
              </a:solidFill>
              <a:latin typeface="Calibri"/>
              <a:ea typeface="Calibri"/>
              <a:cs typeface="Calibri"/>
              <a:sym typeface="Calibri"/>
            </a:endParaRPr>
          </a:p>
        </p:txBody>
      </p:sp>
      <p:pic>
        <p:nvPicPr>
          <p:cNvPr id="176" name="Shape 176"/>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3910534" y="1041108"/>
            <a:ext cx="5106173" cy="4876980"/>
          </a:xfrm>
          <a:prstGeom prst="rect">
            <a:avLst/>
          </a:prstGeom>
          <a:noFill/>
          <a:ln>
            <a:noFill/>
          </a:ln>
        </p:spPr>
      </p:pic>
      <p:sp>
        <p:nvSpPr>
          <p:cNvPr id="5" name="Title 1">
            <a:extLst>
              <a:ext uri="{FF2B5EF4-FFF2-40B4-BE49-F238E27FC236}">
                <a16:creationId xmlns:a16="http://schemas.microsoft.com/office/drawing/2014/main" id="{58A5C159-1B59-8C48-99BB-D105819324E4}"/>
              </a:ext>
            </a:extLst>
          </p:cNvPr>
          <p:cNvSpPr txBox="1">
            <a:spLocks/>
          </p:cNvSpPr>
          <p:nvPr/>
        </p:nvSpPr>
        <p:spPr>
          <a:xfrm>
            <a:off x="244247" y="220786"/>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a:solidFill>
                  <a:srgbClr val="002144"/>
                </a:solidFill>
              </a:rPr>
              <a:t>ITAV: Facets</a:t>
            </a:r>
          </a:p>
        </p:txBody>
      </p:sp>
    </p:spTree>
    <p:extLst>
      <p:ext uri="{BB962C8B-B14F-4D97-AF65-F5344CB8AC3E}">
        <p14:creationId xmlns:p14="http://schemas.microsoft.com/office/powerpoint/2010/main" val="1781177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406CA9"/>
                </a:solidFill>
              </a:rPr>
              <a:t>Facet: Governance – How Are Decisions Made?</a:t>
            </a:r>
          </a:p>
        </p:txBody>
      </p:sp>
      <p:sp>
        <p:nvSpPr>
          <p:cNvPr id="3" name="Content Placeholder 2"/>
          <p:cNvSpPr>
            <a:spLocks noGrp="1"/>
          </p:cNvSpPr>
          <p:nvPr>
            <p:ph sz="half" idx="1"/>
          </p:nvPr>
        </p:nvSpPr>
        <p:spPr>
          <a:xfrm>
            <a:off x="457200" y="1041585"/>
            <a:ext cx="4038600" cy="4718304"/>
          </a:xfrm>
        </p:spPr>
        <p:txBody>
          <a:bodyPr>
            <a:normAutofit/>
          </a:bodyPr>
          <a:lstStyle/>
          <a:p>
            <a:pPr>
              <a:spcBef>
                <a:spcPts val="1200"/>
              </a:spcBef>
            </a:pPr>
            <a:r>
              <a:rPr lang="en-US" sz="2400" dirty="0"/>
              <a:t>Characteristics</a:t>
            </a:r>
          </a:p>
          <a:p>
            <a:pPr lvl="1">
              <a:spcBef>
                <a:spcPts val="1200"/>
              </a:spcBef>
            </a:pPr>
            <a:r>
              <a:rPr lang="en-US" sz="2000" dirty="0"/>
              <a:t>Establishing: Working with original staff/organization</a:t>
            </a:r>
          </a:p>
          <a:p>
            <a:pPr lvl="1">
              <a:spcBef>
                <a:spcPts val="1200"/>
              </a:spcBef>
            </a:pPr>
            <a:r>
              <a:rPr lang="en-US" sz="2000" dirty="0"/>
              <a:t>Stabilizing: Functional but limited in one or more aspects</a:t>
            </a:r>
          </a:p>
          <a:p>
            <a:pPr lvl="1">
              <a:spcBef>
                <a:spcPts val="1200"/>
              </a:spcBef>
            </a:pPr>
            <a:r>
              <a:rPr lang="en-US" sz="2000" dirty="0"/>
              <a:t>Evolving: Strong management structures, although not all have formal governance</a:t>
            </a:r>
          </a:p>
          <a:p>
            <a:pPr>
              <a:spcBef>
                <a:spcPts val="1200"/>
              </a:spcBef>
            </a:pPr>
            <a:r>
              <a:rPr lang="en-US" sz="2400" dirty="0"/>
              <a:t>Questions to ask?</a:t>
            </a:r>
          </a:p>
        </p:txBody>
      </p:sp>
      <p:pic>
        <p:nvPicPr>
          <p:cNvPr id="5" name="Shape 181"/>
          <p:cNvPicPr preferRelativeResize="0">
            <a:picLocks noGrp="1"/>
          </p:cNvPicPr>
          <p:nvPr>
            <p:ph sz="half" idx="2"/>
          </p:nvPr>
        </p:nvPicPr>
        <p:blipFill rotWithShape="1">
          <a:blip r:embed="rId3" cstate="email">
            <a:alphaModFix/>
            <a:extLst>
              <a:ext uri="{28A0092B-C50C-407E-A947-70E740481C1C}">
                <a14:useLocalDpi xmlns:a14="http://schemas.microsoft.com/office/drawing/2010/main"/>
              </a:ext>
            </a:extLst>
          </a:blip>
          <a:srcRect/>
          <a:stretch/>
        </p:blipFill>
        <p:spPr>
          <a:xfrm>
            <a:off x="4648200" y="1334292"/>
            <a:ext cx="4038600" cy="4132890"/>
          </a:xfrm>
          <a:prstGeom prst="rect">
            <a:avLst/>
          </a:prstGeom>
          <a:noFill/>
          <a:ln>
            <a:noFill/>
          </a:ln>
        </p:spPr>
      </p:pic>
    </p:spTree>
    <p:extLst>
      <p:ext uri="{BB962C8B-B14F-4D97-AF65-F5344CB8AC3E}">
        <p14:creationId xmlns:p14="http://schemas.microsoft.com/office/powerpoint/2010/main" val="32049344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A6569"/>
                </a:solidFill>
              </a:rPr>
              <a:t>Facet: Technology – Core?</a:t>
            </a:r>
          </a:p>
        </p:txBody>
      </p:sp>
      <p:sp>
        <p:nvSpPr>
          <p:cNvPr id="3" name="Content Placeholder 2"/>
          <p:cNvSpPr>
            <a:spLocks noGrp="1"/>
          </p:cNvSpPr>
          <p:nvPr>
            <p:ph sz="half" idx="1"/>
          </p:nvPr>
        </p:nvSpPr>
        <p:spPr>
          <a:xfrm>
            <a:off x="457200" y="1041584"/>
            <a:ext cx="4038600" cy="5309339"/>
          </a:xfrm>
        </p:spPr>
        <p:txBody>
          <a:bodyPr>
            <a:normAutofit/>
          </a:bodyPr>
          <a:lstStyle/>
          <a:p>
            <a:pPr>
              <a:spcBef>
                <a:spcPts val="1200"/>
              </a:spcBef>
            </a:pPr>
            <a:r>
              <a:rPr lang="en-US" sz="2400" dirty="0"/>
              <a:t>Characteristics</a:t>
            </a:r>
          </a:p>
          <a:p>
            <a:pPr lvl="1">
              <a:spcBef>
                <a:spcPts val="1200"/>
              </a:spcBef>
            </a:pPr>
            <a:r>
              <a:rPr lang="en-US" sz="2000" dirty="0"/>
              <a:t>Laying the groundwork: Design, pre- or early beta release</a:t>
            </a:r>
          </a:p>
          <a:p>
            <a:pPr lvl="1">
              <a:spcBef>
                <a:spcPts val="1200"/>
              </a:spcBef>
            </a:pPr>
            <a:r>
              <a:rPr lang="en-US" sz="2000" dirty="0"/>
              <a:t>Expanding and integrating: Have a formal release process and being used outside the founding orgs</a:t>
            </a:r>
          </a:p>
          <a:p>
            <a:pPr lvl="1">
              <a:spcBef>
                <a:spcPts val="1200"/>
              </a:spcBef>
            </a:pPr>
            <a:r>
              <a:rPr lang="en-US" sz="2000" dirty="0"/>
              <a:t>Preparing for change: Strong but looking forward to next generation</a:t>
            </a:r>
          </a:p>
          <a:p>
            <a:pPr>
              <a:spcBef>
                <a:spcPts val="1200"/>
              </a:spcBef>
            </a:pPr>
            <a:r>
              <a:rPr lang="en-US" sz="2400" dirty="0"/>
              <a:t>Questions to ask?</a:t>
            </a:r>
          </a:p>
        </p:txBody>
      </p:sp>
      <p:pic>
        <p:nvPicPr>
          <p:cNvPr id="6" name="Shape 188"/>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4645152" y="1335024"/>
            <a:ext cx="4114800" cy="3994369"/>
          </a:xfrm>
          <a:prstGeom prst="rect">
            <a:avLst/>
          </a:prstGeom>
          <a:noFill/>
          <a:ln>
            <a:noFill/>
          </a:ln>
        </p:spPr>
      </p:pic>
    </p:spTree>
    <p:extLst>
      <p:ext uri="{BB962C8B-B14F-4D97-AF65-F5344CB8AC3E}">
        <p14:creationId xmlns:p14="http://schemas.microsoft.com/office/powerpoint/2010/main" val="2776468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D7B7B"/>
                </a:solidFill>
              </a:rPr>
              <a:t>Facet: Resources – Human and Fiscal</a:t>
            </a:r>
          </a:p>
        </p:txBody>
      </p:sp>
      <p:sp>
        <p:nvSpPr>
          <p:cNvPr id="3" name="Content Placeholder 2"/>
          <p:cNvSpPr>
            <a:spLocks noGrp="1"/>
          </p:cNvSpPr>
          <p:nvPr>
            <p:ph sz="half" idx="1"/>
          </p:nvPr>
        </p:nvSpPr>
        <p:spPr>
          <a:xfrm>
            <a:off x="457200" y="1041584"/>
            <a:ext cx="4038600" cy="5309339"/>
          </a:xfrm>
        </p:spPr>
        <p:txBody>
          <a:bodyPr>
            <a:normAutofit/>
          </a:bodyPr>
          <a:lstStyle/>
          <a:p>
            <a:pPr>
              <a:spcBef>
                <a:spcPts val="1200"/>
              </a:spcBef>
            </a:pPr>
            <a:r>
              <a:rPr lang="en-US" sz="2400" dirty="0"/>
              <a:t>Characteristics</a:t>
            </a:r>
          </a:p>
          <a:p>
            <a:pPr lvl="1">
              <a:spcBef>
                <a:spcPts val="1200"/>
              </a:spcBef>
            </a:pPr>
            <a:r>
              <a:rPr lang="en-US" sz="2000" dirty="0"/>
              <a:t>Creating consistency: Typically single owner or champion</a:t>
            </a:r>
          </a:p>
          <a:p>
            <a:pPr lvl="1">
              <a:spcBef>
                <a:spcPts val="1200"/>
              </a:spcBef>
            </a:pPr>
            <a:r>
              <a:rPr lang="en-US" sz="2000" dirty="0"/>
              <a:t>Diversification: Distributed resourcing</a:t>
            </a:r>
          </a:p>
          <a:p>
            <a:pPr lvl="1">
              <a:spcBef>
                <a:spcPts val="1200"/>
              </a:spcBef>
            </a:pPr>
            <a:r>
              <a:rPr lang="en-US" sz="2000" dirty="0"/>
              <a:t>Stable but not Static: Diverse support and income streams – focused on long range strategy</a:t>
            </a:r>
          </a:p>
          <a:p>
            <a:pPr>
              <a:spcBef>
                <a:spcPts val="1200"/>
              </a:spcBef>
            </a:pPr>
            <a:r>
              <a:rPr lang="en-US" sz="2400" dirty="0"/>
              <a:t>Questions to ask?</a:t>
            </a:r>
          </a:p>
        </p:txBody>
      </p:sp>
      <p:pic>
        <p:nvPicPr>
          <p:cNvPr id="7" name="Shape 195"/>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4645152" y="1335024"/>
            <a:ext cx="4114800" cy="3948733"/>
          </a:xfrm>
          <a:prstGeom prst="rect">
            <a:avLst/>
          </a:prstGeom>
          <a:noFill/>
          <a:ln>
            <a:noFill/>
          </a:ln>
        </p:spPr>
      </p:pic>
    </p:spTree>
    <p:extLst>
      <p:ext uri="{BB962C8B-B14F-4D97-AF65-F5344CB8AC3E}">
        <p14:creationId xmlns:p14="http://schemas.microsoft.com/office/powerpoint/2010/main" val="2067167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BC955A"/>
                </a:solidFill>
              </a:rPr>
              <a:t>Facet: Community Engagement – Users </a:t>
            </a:r>
            <a:r>
              <a:rPr lang="en-US" b="1" dirty="0">
                <a:solidFill>
                  <a:srgbClr val="BC955A"/>
                </a:solidFill>
                <a:sym typeface="Wingdings" panose="05000000000000000000" pitchFamily="2" charset="2"/>
              </a:rPr>
              <a:t> Stakeholders</a:t>
            </a:r>
            <a:endParaRPr lang="en-US" b="1" dirty="0">
              <a:solidFill>
                <a:srgbClr val="BC955A"/>
              </a:solidFill>
            </a:endParaRPr>
          </a:p>
        </p:txBody>
      </p:sp>
      <p:sp>
        <p:nvSpPr>
          <p:cNvPr id="3" name="Content Placeholder 2"/>
          <p:cNvSpPr>
            <a:spLocks noGrp="1"/>
          </p:cNvSpPr>
          <p:nvPr>
            <p:ph sz="half" idx="1"/>
          </p:nvPr>
        </p:nvSpPr>
        <p:spPr>
          <a:xfrm>
            <a:off x="457200" y="1041584"/>
            <a:ext cx="4038600" cy="5309339"/>
          </a:xfrm>
        </p:spPr>
        <p:txBody>
          <a:bodyPr>
            <a:normAutofit/>
          </a:bodyPr>
          <a:lstStyle/>
          <a:p>
            <a:pPr>
              <a:spcBef>
                <a:spcPts val="1200"/>
              </a:spcBef>
            </a:pPr>
            <a:r>
              <a:rPr lang="en-US" sz="2400" dirty="0"/>
              <a:t>Characteristics</a:t>
            </a:r>
          </a:p>
          <a:p>
            <a:pPr lvl="1">
              <a:spcBef>
                <a:spcPts val="1200"/>
              </a:spcBef>
            </a:pPr>
            <a:r>
              <a:rPr lang="en-US" sz="2000" dirty="0"/>
              <a:t>Getting beyond initial stakeholders: Lack of engagement with broader community</a:t>
            </a:r>
          </a:p>
          <a:p>
            <a:pPr lvl="1">
              <a:spcBef>
                <a:spcPts val="1200"/>
              </a:spcBef>
            </a:pPr>
            <a:r>
              <a:rPr lang="en-US" sz="2000" dirty="0"/>
              <a:t>Establishing infrastructure: Enable engagement</a:t>
            </a:r>
          </a:p>
          <a:p>
            <a:pPr lvl="1">
              <a:spcBef>
                <a:spcPts val="1200"/>
              </a:spcBef>
            </a:pPr>
            <a:r>
              <a:rPr lang="en-US" sz="2000" dirty="0"/>
              <a:t>Evolving: Well-established infrastructure – variety of opportunities</a:t>
            </a:r>
          </a:p>
          <a:p>
            <a:pPr>
              <a:spcBef>
                <a:spcPts val="1200"/>
              </a:spcBef>
            </a:pPr>
            <a:r>
              <a:rPr lang="en-US" sz="2400" dirty="0"/>
              <a:t>Questions to ask?</a:t>
            </a:r>
          </a:p>
        </p:txBody>
      </p:sp>
      <p:pic>
        <p:nvPicPr>
          <p:cNvPr id="5" name="Shape 202"/>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4645152" y="1335024"/>
            <a:ext cx="4041984" cy="4023360"/>
          </a:xfrm>
          <a:prstGeom prst="rect">
            <a:avLst/>
          </a:prstGeom>
          <a:noFill/>
          <a:ln>
            <a:noFill/>
          </a:ln>
        </p:spPr>
      </p:pic>
    </p:spTree>
    <p:extLst>
      <p:ext uri="{BB962C8B-B14F-4D97-AF65-F5344CB8AC3E}">
        <p14:creationId xmlns:p14="http://schemas.microsoft.com/office/powerpoint/2010/main" val="16169568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Shape 20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60357" y="957035"/>
            <a:ext cx="3631076" cy="5371910"/>
          </a:xfrm>
          <a:prstGeom prst="rect">
            <a:avLst/>
          </a:prstGeom>
          <a:noFill/>
          <a:ln>
            <a:noFill/>
          </a:ln>
        </p:spPr>
      </p:pic>
      <p:sp>
        <p:nvSpPr>
          <p:cNvPr id="212" name="Shape 212"/>
          <p:cNvSpPr txBox="1">
            <a:spLocks noGrp="1"/>
          </p:cNvSpPr>
          <p:nvPr>
            <p:ph type="body" idx="1"/>
          </p:nvPr>
        </p:nvSpPr>
        <p:spPr>
          <a:xfrm>
            <a:off x="244247" y="1068758"/>
            <a:ext cx="4678555" cy="5545401"/>
          </a:xfrm>
          <a:prstGeom prst="rect">
            <a:avLst/>
          </a:prstGeom>
          <a:noFill/>
          <a:ln>
            <a:noFill/>
          </a:ln>
        </p:spPr>
        <p:txBody>
          <a:bodyPr spcFirstLastPara="1" vert="horz" wrap="square" lIns="68575" tIns="34275" rIns="68575" bIns="34275" rtlCol="0" anchor="t" anchorCtr="0">
            <a:noAutofit/>
          </a:bodyPr>
          <a:lstStyle/>
          <a:p>
            <a:pPr marL="177800" indent="-177800">
              <a:lnSpc>
                <a:spcPct val="70000"/>
              </a:lnSpc>
              <a:spcBef>
                <a:spcPts val="600"/>
              </a:spcBef>
              <a:buClr>
                <a:schemeClr val="dk1"/>
              </a:buClr>
              <a:buSzPts val="1400"/>
              <a:buFont typeface="Arial"/>
              <a:buChar char="•"/>
            </a:pPr>
            <a:endParaRPr lang="en-US" sz="3200" dirty="0">
              <a:latin typeface="Arial" panose="020B0604020202020204" pitchFamily="34" charset="0"/>
              <a:cs typeface="Arial" panose="020B0604020202020204" pitchFamily="34" charset="0"/>
            </a:endParaRPr>
          </a:p>
          <a:p>
            <a:pPr marL="177800" indent="-177800">
              <a:lnSpc>
                <a:spcPct val="70000"/>
              </a:lnSpc>
              <a:spcBef>
                <a:spcPts val="600"/>
              </a:spcBef>
              <a:buClr>
                <a:schemeClr val="dk1"/>
              </a:buClr>
              <a:buSzPts val="1400"/>
              <a:buFont typeface="Arial"/>
              <a:buChar char="•"/>
            </a:pPr>
            <a:endParaRPr lang="en-US" sz="3200" dirty="0">
              <a:latin typeface="Arial" panose="020B0604020202020204" pitchFamily="34" charset="0"/>
              <a:cs typeface="Arial" panose="020B0604020202020204" pitchFamily="34" charset="0"/>
            </a:endParaRPr>
          </a:p>
          <a:p>
            <a:pPr marL="177800" indent="-177800">
              <a:lnSpc>
                <a:spcPct val="70000"/>
              </a:lnSpc>
              <a:spcBef>
                <a:spcPts val="600"/>
              </a:spcBef>
              <a:buClr>
                <a:schemeClr val="dk1"/>
              </a:buClr>
              <a:buSzPts val="1400"/>
              <a:buFont typeface="Arial"/>
              <a:buChar char="•"/>
            </a:pPr>
            <a:endParaRPr lang="en-US" sz="3200" dirty="0">
              <a:latin typeface="Arial" panose="020B0604020202020204" pitchFamily="34" charset="0"/>
              <a:cs typeface="Arial" panose="020B0604020202020204" pitchFamily="34" charset="0"/>
            </a:endParaRPr>
          </a:p>
          <a:p>
            <a:pPr marL="0" indent="0">
              <a:lnSpc>
                <a:spcPct val="70000"/>
              </a:lnSpc>
              <a:spcBef>
                <a:spcPts val="600"/>
              </a:spcBef>
              <a:buClr>
                <a:schemeClr val="dk1"/>
              </a:buClr>
              <a:buSzPts val="1400"/>
              <a:buNone/>
            </a:pPr>
            <a:endParaRPr lang="en-US" sz="3200" dirty="0">
              <a:latin typeface="Arial" panose="020B0604020202020204" pitchFamily="34" charset="0"/>
              <a:cs typeface="Arial" panose="020B0604020202020204" pitchFamily="34" charset="0"/>
            </a:endParaRPr>
          </a:p>
          <a:p>
            <a:pPr marL="177800" indent="-177800">
              <a:lnSpc>
                <a:spcPct val="70000"/>
              </a:lnSpc>
              <a:spcBef>
                <a:spcPts val="600"/>
              </a:spcBef>
              <a:buClr>
                <a:schemeClr val="dk1"/>
              </a:buClr>
              <a:buSzPts val="1400"/>
              <a:buFont typeface="Arial"/>
              <a:buChar char="•"/>
            </a:pPr>
            <a:endParaRPr lang="en-US" sz="3200" dirty="0">
              <a:latin typeface="Arial" panose="020B0604020202020204" pitchFamily="34" charset="0"/>
              <a:cs typeface="Arial" panose="020B0604020202020204" pitchFamily="34" charset="0"/>
            </a:endParaRPr>
          </a:p>
          <a:p>
            <a:pPr marL="0" indent="0" algn="ctr">
              <a:lnSpc>
                <a:spcPct val="70000"/>
              </a:lnSpc>
              <a:spcBef>
                <a:spcPts val="600"/>
              </a:spcBef>
              <a:buClr>
                <a:schemeClr val="dk1"/>
              </a:buClr>
              <a:buSzPts val="1400"/>
              <a:buNone/>
            </a:pPr>
            <a:r>
              <a:rPr lang="en-US" sz="3200" dirty="0">
                <a:latin typeface="Arial" panose="020B0604020202020204" pitchFamily="34" charset="0"/>
                <a:cs typeface="Arial" panose="020B0604020202020204" pitchFamily="34" charset="0"/>
              </a:rPr>
              <a:t>Useful for YOU?</a:t>
            </a:r>
            <a:endParaRPr sz="3200" dirty="0">
              <a:latin typeface="Arial" panose="020B0604020202020204" pitchFamily="34" charset="0"/>
              <a:cs typeface="Arial" panose="020B0604020202020204" pitchFamily="34" charset="0"/>
            </a:endParaRPr>
          </a:p>
          <a:p>
            <a:pPr marL="177800" indent="-177800">
              <a:spcBef>
                <a:spcPts val="600"/>
              </a:spcBef>
              <a:buClr>
                <a:schemeClr val="dk1"/>
              </a:buClr>
              <a:buSzPts val="1400"/>
              <a:buFont typeface="Arial"/>
              <a:buChar char="•"/>
            </a:pPr>
            <a:endParaRPr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289CD7D3-9BBB-3C43-90BE-D86F3CB40ABE}"/>
              </a:ext>
            </a:extLst>
          </p:cNvPr>
          <p:cNvSpPr txBox="1">
            <a:spLocks/>
          </p:cNvSpPr>
          <p:nvPr/>
        </p:nvSpPr>
        <p:spPr>
          <a:xfrm>
            <a:off x="244247" y="220786"/>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a:solidFill>
                  <a:srgbClr val="002144"/>
                </a:solidFill>
              </a:rPr>
              <a:t>Next Steps</a:t>
            </a:r>
          </a:p>
        </p:txBody>
      </p:sp>
      <p:sp>
        <p:nvSpPr>
          <p:cNvPr id="9" name="Line 4">
            <a:extLst>
              <a:ext uri="{FF2B5EF4-FFF2-40B4-BE49-F238E27FC236}">
                <a16:creationId xmlns:a16="http://schemas.microsoft.com/office/drawing/2014/main" id="{AB25D6A8-AB04-654D-B0BA-4687C047E3FA}"/>
              </a:ext>
            </a:extLst>
          </p:cNvPr>
          <p:cNvSpPr>
            <a:spLocks noChangeShapeType="1"/>
          </p:cNvSpPr>
          <p:nvPr/>
        </p:nvSpPr>
        <p:spPr bwMode="auto">
          <a:xfrm flipH="1">
            <a:off x="5091579" y="957035"/>
            <a:ext cx="0" cy="537191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lIns="0" tIns="0" rIns="0" bIns="0"/>
          <a:lstStyle/>
          <a:p>
            <a:endParaRPr lang="en-US"/>
          </a:p>
        </p:txBody>
      </p:sp>
    </p:spTree>
    <p:extLst>
      <p:ext uri="{BB962C8B-B14F-4D97-AF65-F5344CB8AC3E}">
        <p14:creationId xmlns:p14="http://schemas.microsoft.com/office/powerpoint/2010/main" val="34829312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Library Simplified</a:t>
            </a:r>
          </a:p>
        </p:txBody>
      </p:sp>
      <p:sp>
        <p:nvSpPr>
          <p:cNvPr id="3" name="Subtitle 2"/>
          <p:cNvSpPr>
            <a:spLocks noGrp="1"/>
          </p:cNvSpPr>
          <p:nvPr>
            <p:ph type="subTitle" idx="1"/>
          </p:nvPr>
        </p:nvSpPr>
        <p:spPr>
          <a:xfrm>
            <a:off x="744067" y="3757656"/>
            <a:ext cx="5886450" cy="306411"/>
          </a:xfrm>
        </p:spPr>
        <p:txBody>
          <a:bodyPr>
            <a:normAutofit fontScale="85000" lnSpcReduction="10000"/>
          </a:bodyPr>
          <a:lstStyle/>
          <a:p>
            <a:r>
              <a:rPr lang="en-US" i="1" dirty="0"/>
              <a:t>an emerging digital content platform built by and for libraries</a:t>
            </a:r>
          </a:p>
        </p:txBody>
      </p:sp>
    </p:spTree>
    <p:extLst>
      <p:ext uri="{BB962C8B-B14F-4D97-AF65-F5344CB8AC3E}">
        <p14:creationId xmlns:p14="http://schemas.microsoft.com/office/powerpoint/2010/main" val="22331572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vision</a:t>
            </a:r>
          </a:p>
        </p:txBody>
      </p:sp>
      <p:sp>
        <p:nvSpPr>
          <p:cNvPr id="3" name="Content Placeholder 2"/>
          <p:cNvSpPr>
            <a:spLocks noGrp="1"/>
          </p:cNvSpPr>
          <p:nvPr>
            <p:ph idx="1"/>
          </p:nvPr>
        </p:nvSpPr>
        <p:spPr/>
        <p:txBody>
          <a:bodyPr>
            <a:normAutofit/>
          </a:bodyPr>
          <a:lstStyle/>
          <a:p>
            <a:endParaRPr lang="en-US" b="1" i="1" dirty="0"/>
          </a:p>
          <a:p>
            <a:r>
              <a:rPr lang="en-US" b="1" i="1" dirty="0"/>
              <a:t>Return ownership/control</a:t>
            </a:r>
            <a:r>
              <a:rPr lang="en-US" dirty="0"/>
              <a:t> of the patron </a:t>
            </a:r>
            <a:r>
              <a:rPr lang="en-US" dirty="0" err="1"/>
              <a:t>ebook</a:t>
            </a:r>
            <a:r>
              <a:rPr lang="en-US" dirty="0"/>
              <a:t> experience back to library</a:t>
            </a:r>
            <a:endParaRPr lang="en-US" b="1" i="1" dirty="0"/>
          </a:p>
          <a:p>
            <a:endParaRPr lang="en-US" b="1" i="1" dirty="0"/>
          </a:p>
          <a:p>
            <a:r>
              <a:rPr lang="en-US" b="1" i="1" dirty="0"/>
              <a:t>Increase literacy </a:t>
            </a:r>
            <a:r>
              <a:rPr lang="en-US" dirty="0"/>
              <a:t>by simplifying the patron experience, lowering barriers to content access</a:t>
            </a:r>
          </a:p>
          <a:p>
            <a:endParaRPr lang="en-US" b="1" i="1" dirty="0"/>
          </a:p>
          <a:p>
            <a:r>
              <a:rPr lang="en-US" b="1" i="1" dirty="0"/>
              <a:t>Reduce vendor lock-in </a:t>
            </a:r>
            <a:r>
              <a:rPr lang="en-US" dirty="0"/>
              <a:t>by creating a platform owned/driven by public libraries</a:t>
            </a:r>
            <a:br>
              <a:rPr lang="en-US" dirty="0"/>
            </a:br>
            <a:endParaRPr lang="en-US" dirty="0"/>
          </a:p>
          <a:p>
            <a:r>
              <a:rPr lang="en-US" b="1" i="1" dirty="0"/>
              <a:t>Better understand your environment, </a:t>
            </a:r>
            <a:r>
              <a:rPr lang="en-US" dirty="0"/>
              <a:t>make more informed decisions, with trends/data</a:t>
            </a:r>
            <a:r>
              <a:rPr lang="en-US" b="1" i="1" dirty="0"/>
              <a:t> </a:t>
            </a:r>
            <a:r>
              <a:rPr lang="en-US" dirty="0"/>
              <a:t>on patrons and their usage</a:t>
            </a:r>
            <a:endParaRPr lang="en-US" b="1" i="1" dirty="0"/>
          </a:p>
        </p:txBody>
      </p:sp>
    </p:spTree>
    <p:extLst>
      <p:ext uri="{BB962C8B-B14F-4D97-AF65-F5344CB8AC3E}">
        <p14:creationId xmlns:p14="http://schemas.microsoft.com/office/powerpoint/2010/main" val="28997490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partners</a:t>
            </a:r>
          </a:p>
        </p:txBody>
      </p:sp>
      <p:sp>
        <p:nvSpPr>
          <p:cNvPr id="3" name="Content Placeholder 2"/>
          <p:cNvSpPr>
            <a:spLocks noGrp="1"/>
          </p:cNvSpPr>
          <p:nvPr>
            <p:ph idx="1"/>
          </p:nvPr>
        </p:nvSpPr>
        <p:spPr/>
        <p:txBody>
          <a:bodyPr/>
          <a:lstStyle/>
          <a:p>
            <a:endParaRPr lang="en-US" dirty="0"/>
          </a:p>
          <a:p>
            <a:r>
              <a:rPr lang="en-US" dirty="0"/>
              <a:t>Library staff control the presentation of collections to patrons via the Circulation Manager (hosted by </a:t>
            </a:r>
            <a:r>
              <a:rPr lang="en-US" b="1" dirty="0"/>
              <a:t>LYRASIS</a:t>
            </a:r>
            <a:r>
              <a:rPr lang="en-US" dirty="0"/>
              <a:t>)</a:t>
            </a:r>
            <a:br>
              <a:rPr lang="en-US" dirty="0"/>
            </a:br>
            <a:endParaRPr lang="en-US" dirty="0"/>
          </a:p>
          <a:p>
            <a:r>
              <a:rPr lang="en-US" dirty="0"/>
              <a:t>All library digital content is two taps away via the </a:t>
            </a:r>
            <a:r>
              <a:rPr lang="en-US" dirty="0" err="1"/>
              <a:t>SimplyE</a:t>
            </a:r>
            <a:r>
              <a:rPr lang="en-US" dirty="0"/>
              <a:t> mobile apps (supported by </a:t>
            </a:r>
            <a:r>
              <a:rPr lang="en-US" b="1" dirty="0"/>
              <a:t>NYPL</a:t>
            </a:r>
            <a:r>
              <a:rPr lang="en-US" dirty="0"/>
              <a:t>)</a:t>
            </a:r>
            <a:br>
              <a:rPr lang="en-US" dirty="0"/>
            </a:br>
            <a:endParaRPr lang="en-US" dirty="0"/>
          </a:p>
          <a:p>
            <a:r>
              <a:rPr lang="en-US" dirty="0"/>
              <a:t>Digital content can be sourced from a library-driven marketplace via the DPLA Exchange (from </a:t>
            </a:r>
            <a:r>
              <a:rPr lang="en-US" b="1" dirty="0"/>
              <a:t>DPLA</a:t>
            </a:r>
            <a:r>
              <a:rPr lang="en-US" dirty="0"/>
              <a:t>)</a:t>
            </a:r>
            <a:br>
              <a:rPr lang="en-US" dirty="0"/>
            </a:br>
            <a:endParaRPr lang="en-US" dirty="0"/>
          </a:p>
          <a:p>
            <a:r>
              <a:rPr lang="en-US" dirty="0"/>
              <a:t>All three institutions are mission-driven non-profits committed to reinvesting back into the future</a:t>
            </a:r>
          </a:p>
        </p:txBody>
      </p:sp>
    </p:spTree>
    <p:extLst>
      <p:ext uri="{BB962C8B-B14F-4D97-AF65-F5344CB8AC3E}">
        <p14:creationId xmlns:p14="http://schemas.microsoft.com/office/powerpoint/2010/main" val="225504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focusing and who do we work with ?</a:t>
            </a:r>
          </a:p>
        </p:txBody>
      </p:sp>
      <p:sp>
        <p:nvSpPr>
          <p:cNvPr id="3" name="Content Placeholder 2"/>
          <p:cNvSpPr>
            <a:spLocks noGrp="1"/>
          </p:cNvSpPr>
          <p:nvPr>
            <p:ph idx="1"/>
          </p:nvPr>
        </p:nvSpPr>
        <p:spPr/>
        <p:txBody>
          <a:bodyPr>
            <a:normAutofit fontScale="92500" lnSpcReduction="10000"/>
          </a:bodyPr>
          <a:lstStyle/>
          <a:p>
            <a:r>
              <a:rPr lang="en-US" dirty="0"/>
              <a:t>Our core is Academic libraries, Public libraries, Museums, Archives and Galleries.</a:t>
            </a:r>
          </a:p>
          <a:p>
            <a:endParaRPr lang="en-US" dirty="0"/>
          </a:p>
          <a:p>
            <a:r>
              <a:rPr lang="en-US" dirty="0"/>
              <a:t>Our core members have a combined budget of $3.94 billion</a:t>
            </a:r>
          </a:p>
          <a:p>
            <a:r>
              <a:rPr lang="en-US" dirty="0"/>
              <a:t>Impact at the community levels – small, medium and large</a:t>
            </a:r>
          </a:p>
          <a:p>
            <a:pPr lvl="1"/>
            <a:r>
              <a:rPr lang="en-US" dirty="0"/>
              <a:t>Academics – we directly work with 30% of 4 year institutions. Strategy is to increase and build off of strength in eContent and Licensing and leverage our work in services</a:t>
            </a:r>
          </a:p>
          <a:p>
            <a:pPr lvl="1"/>
            <a:r>
              <a:rPr lang="en-US" dirty="0"/>
              <a:t>Publics – Partnering with Digital Public Library - </a:t>
            </a:r>
            <a:r>
              <a:rPr lang="en-US" dirty="0" err="1"/>
              <a:t>SimplyE</a:t>
            </a:r>
            <a:r>
              <a:rPr lang="en-US" dirty="0"/>
              <a:t> to engage with all publics by working with key influencers – set standards, establish fair pricing and governance</a:t>
            </a:r>
          </a:p>
          <a:p>
            <a:pPr lvl="1"/>
            <a:r>
              <a:rPr lang="en-US" dirty="0"/>
              <a:t>Museums – Partnering with Andrew W. Mellon. CollectionSpace - Services, training and support</a:t>
            </a:r>
          </a:p>
          <a:p>
            <a:pPr lvl="1"/>
            <a:r>
              <a:rPr lang="en-US" dirty="0"/>
              <a:t>Archives – Partnering with Founding Inst. – ArchivesSpace; leverage end-to-end solutions, services, training and support with 350 institutions</a:t>
            </a:r>
          </a:p>
        </p:txBody>
      </p:sp>
    </p:spTree>
    <p:extLst>
      <p:ext uri="{BB962C8B-B14F-4D97-AF65-F5344CB8AC3E}">
        <p14:creationId xmlns:p14="http://schemas.microsoft.com/office/powerpoint/2010/main" val="1108770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6741" y="3070292"/>
            <a:ext cx="3553805" cy="18374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Circulation Manager</a:t>
            </a:r>
          </a:p>
          <a:p>
            <a:pPr algn="ctr"/>
            <a:r>
              <a:rPr lang="en-US" sz="1350" dirty="0">
                <a:solidFill>
                  <a:schemeClr val="tx1"/>
                </a:solidFill>
              </a:rPr>
              <a:t>(LYR)</a:t>
            </a:r>
          </a:p>
        </p:txBody>
      </p:sp>
      <p:sp>
        <p:nvSpPr>
          <p:cNvPr id="6" name="Rectangle 5"/>
          <p:cNvSpPr/>
          <p:nvPr/>
        </p:nvSpPr>
        <p:spPr>
          <a:xfrm>
            <a:off x="692243" y="3541785"/>
            <a:ext cx="1317048" cy="8988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Topeka Library Catalog</a:t>
            </a:r>
          </a:p>
          <a:p>
            <a:pPr algn="ctr"/>
            <a:r>
              <a:rPr lang="en-US" sz="1350" dirty="0">
                <a:solidFill>
                  <a:schemeClr val="tx1"/>
                </a:solidFill>
              </a:rPr>
              <a:t>(Polaris)</a:t>
            </a:r>
          </a:p>
        </p:txBody>
      </p:sp>
      <p:sp>
        <p:nvSpPr>
          <p:cNvPr id="11" name="Can 10"/>
          <p:cNvSpPr/>
          <p:nvPr/>
        </p:nvSpPr>
        <p:spPr>
          <a:xfrm>
            <a:off x="5060203" y="3989023"/>
            <a:ext cx="837272" cy="856442"/>
          </a:xfrm>
          <a:prstGeom prst="can">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Consol. E-book catalog</a:t>
            </a:r>
          </a:p>
        </p:txBody>
      </p:sp>
      <p:cxnSp>
        <p:nvCxnSpPr>
          <p:cNvPr id="13" name="Straight Arrow Connector 12"/>
          <p:cNvCxnSpPr>
            <a:stCxn id="6" idx="3"/>
            <a:endCxn id="4" idx="1"/>
          </p:cNvCxnSpPr>
          <p:nvPr/>
        </p:nvCxnSpPr>
        <p:spPr>
          <a:xfrm flipV="1">
            <a:off x="2009292" y="3989022"/>
            <a:ext cx="487450" cy="2170"/>
          </a:xfrm>
          <a:prstGeom prst="straightConnector1">
            <a:avLst/>
          </a:prstGeom>
          <a:ln w="25400">
            <a:headEnd type="triangle"/>
            <a:tailEnd type="triangle"/>
          </a:ln>
        </p:spPr>
        <p:style>
          <a:lnRef idx="3">
            <a:schemeClr val="dk1"/>
          </a:lnRef>
          <a:fillRef idx="0">
            <a:schemeClr val="dk1"/>
          </a:fillRef>
          <a:effectRef idx="2">
            <a:schemeClr val="dk1"/>
          </a:effectRef>
          <a:fontRef idx="minor">
            <a:schemeClr val="tx1"/>
          </a:fontRef>
        </p:style>
      </p:cxnSp>
      <p:sp>
        <p:nvSpPr>
          <p:cNvPr id="14" name="Flowchart: Stored Data 13"/>
          <p:cNvSpPr/>
          <p:nvPr/>
        </p:nvSpPr>
        <p:spPr>
          <a:xfrm>
            <a:off x="1622563" y="1790608"/>
            <a:ext cx="2573203" cy="849934"/>
          </a:xfrm>
          <a:prstGeom prst="flowChartOnlineStorag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Content Feeds </a:t>
            </a:r>
            <a:r>
              <a:rPr lang="en-US" sz="1350" dirty="0">
                <a:solidFill>
                  <a:schemeClr val="tx1"/>
                </a:solidFill>
              </a:rPr>
              <a:t>(</a:t>
            </a:r>
            <a:r>
              <a:rPr lang="en-US" sz="1350" dirty="0" err="1">
                <a:solidFill>
                  <a:schemeClr val="tx1"/>
                </a:solidFill>
              </a:rPr>
              <a:t>OverDrive</a:t>
            </a:r>
            <a:r>
              <a:rPr lang="en-US" sz="1350" dirty="0">
                <a:solidFill>
                  <a:schemeClr val="tx1"/>
                </a:solidFill>
              </a:rPr>
              <a:t> and Open Access)</a:t>
            </a:r>
          </a:p>
        </p:txBody>
      </p:sp>
      <p:sp>
        <p:nvSpPr>
          <p:cNvPr id="16" name="Flowchart: Stored Data 15"/>
          <p:cNvSpPr/>
          <p:nvPr/>
        </p:nvSpPr>
        <p:spPr>
          <a:xfrm>
            <a:off x="4689159" y="1762057"/>
            <a:ext cx="2806672" cy="918902"/>
          </a:xfrm>
          <a:prstGeom prst="flowChartOnlineStorag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Content Purchase / Curation </a:t>
            </a:r>
          </a:p>
          <a:p>
            <a:pPr algn="ctr"/>
            <a:r>
              <a:rPr lang="en-US" sz="1350" dirty="0">
                <a:solidFill>
                  <a:schemeClr val="tx1"/>
                </a:solidFill>
              </a:rPr>
              <a:t>(DPLA Exchange)</a:t>
            </a:r>
          </a:p>
        </p:txBody>
      </p:sp>
      <p:cxnSp>
        <p:nvCxnSpPr>
          <p:cNvPr id="18" name="Straight Arrow Connector 17"/>
          <p:cNvCxnSpPr>
            <a:stCxn id="14" idx="2"/>
            <a:endCxn id="4" idx="0"/>
          </p:cNvCxnSpPr>
          <p:nvPr/>
        </p:nvCxnSpPr>
        <p:spPr>
          <a:xfrm>
            <a:off x="2909165" y="2640542"/>
            <a:ext cx="1364479" cy="42975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6" idx="2"/>
            <a:endCxn id="4" idx="0"/>
          </p:cNvCxnSpPr>
          <p:nvPr/>
        </p:nvCxnSpPr>
        <p:spPr>
          <a:xfrm flipH="1">
            <a:off x="4273643" y="2680959"/>
            <a:ext cx="1818852" cy="389333"/>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Image result for stick person using phone"/>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03562" y="3423909"/>
            <a:ext cx="1161638" cy="1658596"/>
          </a:xfrm>
          <a:prstGeom prst="rect">
            <a:avLst/>
          </a:prstGeom>
          <a:noFill/>
          <a:extLst>
            <a:ext uri="{909E8E84-426E-40dd-AFC4-6F175D3DCCD1}">
              <a14:hiddenFill xmlns="" xmlns:a14="http://schemas.microsoft.com/office/drawing/2010/main">
                <a:solidFill>
                  <a:srgbClr val="FFFFFF"/>
                </a:solidFill>
              </a14:hiddenFill>
            </a:ext>
          </a:extLst>
        </p:spPr>
      </p:pic>
      <p:sp>
        <p:nvSpPr>
          <p:cNvPr id="24" name="Oval 23"/>
          <p:cNvSpPr/>
          <p:nvPr/>
        </p:nvSpPr>
        <p:spPr>
          <a:xfrm>
            <a:off x="6450239" y="4059644"/>
            <a:ext cx="1226384" cy="48803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chemeClr val="tx1"/>
                </a:solidFill>
              </a:rPr>
              <a:t>SimplyE</a:t>
            </a:r>
            <a:endParaRPr lang="en-US" sz="1350" b="1" dirty="0">
              <a:solidFill>
                <a:schemeClr val="tx1"/>
              </a:solidFill>
            </a:endParaRPr>
          </a:p>
          <a:p>
            <a:pPr algn="ctr"/>
            <a:r>
              <a:rPr lang="en-US" sz="1350" b="1" dirty="0">
                <a:solidFill>
                  <a:schemeClr val="tx1"/>
                </a:solidFill>
              </a:rPr>
              <a:t>App</a:t>
            </a:r>
          </a:p>
        </p:txBody>
      </p:sp>
      <p:cxnSp>
        <p:nvCxnSpPr>
          <p:cNvPr id="26" name="Straight Arrow Connector 25"/>
          <p:cNvCxnSpPr>
            <a:stCxn id="24" idx="2"/>
            <a:endCxn id="11" idx="4"/>
          </p:cNvCxnSpPr>
          <p:nvPr/>
        </p:nvCxnSpPr>
        <p:spPr>
          <a:xfrm flipH="1">
            <a:off x="5897475" y="4303659"/>
            <a:ext cx="552764" cy="113585"/>
          </a:xfrm>
          <a:prstGeom prst="straightConnector1">
            <a:avLst/>
          </a:prstGeom>
          <a:ln>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41" name="TextBox 1040"/>
          <p:cNvSpPr txBox="1"/>
          <p:nvPr/>
        </p:nvSpPr>
        <p:spPr>
          <a:xfrm>
            <a:off x="7282844" y="5104884"/>
            <a:ext cx="1708810" cy="715581"/>
          </a:xfrm>
          <a:prstGeom prst="rect">
            <a:avLst/>
          </a:prstGeom>
          <a:noFill/>
        </p:spPr>
        <p:txBody>
          <a:bodyPr wrap="square" rtlCol="0">
            <a:spAutoFit/>
          </a:bodyPr>
          <a:lstStyle/>
          <a:p>
            <a:r>
              <a:rPr lang="en-US" sz="1350" dirty="0"/>
              <a:t>E-book transactions</a:t>
            </a:r>
          </a:p>
          <a:p>
            <a:pPr marL="214313" indent="-214313">
              <a:buFont typeface="Arial" panose="020B0604020202020204" pitchFamily="34" charset="0"/>
              <a:buChar char="•"/>
            </a:pPr>
            <a:r>
              <a:rPr lang="en-US" sz="1350" dirty="0"/>
              <a:t>Search/browse</a:t>
            </a:r>
          </a:p>
          <a:p>
            <a:pPr marL="214313" indent="-214313">
              <a:buFont typeface="Arial" panose="020B0604020202020204" pitchFamily="34" charset="0"/>
              <a:buChar char="•"/>
            </a:pPr>
            <a:r>
              <a:rPr lang="en-US" sz="1350" dirty="0"/>
              <a:t>Check out/in</a:t>
            </a:r>
          </a:p>
        </p:txBody>
      </p:sp>
      <p:sp>
        <p:nvSpPr>
          <p:cNvPr id="17" name="Title 1"/>
          <p:cNvSpPr txBox="1">
            <a:spLocks/>
          </p:cNvSpPr>
          <p:nvPr/>
        </p:nvSpPr>
        <p:spPr>
          <a:xfrm>
            <a:off x="243902" y="1022841"/>
            <a:ext cx="5019278" cy="341768"/>
          </a:xfrm>
          <a:prstGeom prst="rect">
            <a:avLst/>
          </a:prstGeom>
        </p:spPr>
        <p:txBody>
          <a:bodyPr vert="horz" lIns="68580" tIns="34290" rIns="68580" bIns="34290" rtlCol="0" anchor="b" anchorCtr="0">
            <a:normAutofit/>
          </a:bodyPr>
          <a:lstStyle>
            <a:lvl1pPr algn="ctr" defTabSz="914400" rtl="0" eaLnBrk="1" latinLnBrk="0" hangingPunct="1">
              <a:spcBef>
                <a:spcPct val="0"/>
              </a:spcBef>
              <a:buNone/>
              <a:defRPr sz="6000" kern="1200" spc="-100" baseline="0">
                <a:solidFill>
                  <a:schemeClr val="tx1"/>
                </a:solidFill>
                <a:latin typeface="Arial"/>
                <a:ea typeface="+mj-ea"/>
                <a:cs typeface="Arial"/>
              </a:defRPr>
            </a:lvl1pPr>
          </a:lstStyle>
          <a:p>
            <a:pPr algn="l"/>
            <a:r>
              <a:rPr lang="en-US" sz="1500" b="1" dirty="0"/>
              <a:t>The platform</a:t>
            </a:r>
          </a:p>
        </p:txBody>
      </p:sp>
      <p:sp>
        <p:nvSpPr>
          <p:cNvPr id="1040" name="TextBox 1039"/>
          <p:cNvSpPr txBox="1"/>
          <p:nvPr/>
        </p:nvSpPr>
        <p:spPr>
          <a:xfrm>
            <a:off x="7772474" y="4857530"/>
            <a:ext cx="723275" cy="300082"/>
          </a:xfrm>
          <a:prstGeom prst="rect">
            <a:avLst/>
          </a:prstGeom>
          <a:noFill/>
        </p:spPr>
        <p:txBody>
          <a:bodyPr wrap="none" rtlCol="0">
            <a:spAutoFit/>
          </a:bodyPr>
          <a:lstStyle/>
          <a:p>
            <a:r>
              <a:rPr lang="en-US" sz="1350" b="1" dirty="0"/>
              <a:t>patron</a:t>
            </a:r>
          </a:p>
        </p:txBody>
      </p:sp>
    </p:spTree>
    <p:extLst>
      <p:ext uri="{BB962C8B-B14F-4D97-AF65-F5344CB8AC3E}">
        <p14:creationId xmlns:p14="http://schemas.microsoft.com/office/powerpoint/2010/main" val="28927797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project</a:t>
            </a:r>
          </a:p>
        </p:txBody>
      </p:sp>
      <p:sp>
        <p:nvSpPr>
          <p:cNvPr id="3" name="Content Placeholder 2"/>
          <p:cNvSpPr>
            <a:spLocks noGrp="1"/>
          </p:cNvSpPr>
          <p:nvPr>
            <p:ph idx="1"/>
          </p:nvPr>
        </p:nvSpPr>
        <p:spPr/>
        <p:txBody>
          <a:bodyPr>
            <a:normAutofit fontScale="92500" lnSpcReduction="20000"/>
          </a:bodyPr>
          <a:lstStyle/>
          <a:p>
            <a:endParaRPr lang="en-US" dirty="0"/>
          </a:p>
          <a:p>
            <a:r>
              <a:rPr lang="en-US" dirty="0"/>
              <a:t>Your branding: Patron interacts directly with your library (not the vendor) </a:t>
            </a:r>
          </a:p>
          <a:p>
            <a:r>
              <a:rPr lang="en-US" dirty="0"/>
              <a:t>Ease of Use: Consolidates all e-book content into a single access point for patrons</a:t>
            </a:r>
          </a:p>
          <a:p>
            <a:r>
              <a:rPr lang="en-US" dirty="0"/>
              <a:t>Content: Provides OA </a:t>
            </a:r>
            <a:r>
              <a:rPr lang="en-US" dirty="0" err="1"/>
              <a:t>ebooks</a:t>
            </a:r>
            <a:r>
              <a:rPr lang="en-US" dirty="0"/>
              <a:t> plus a web portal for your curated purchases</a:t>
            </a:r>
          </a:p>
          <a:p>
            <a:r>
              <a:rPr lang="en-US" dirty="0"/>
              <a:t>Minimal risk: Used along side current </a:t>
            </a:r>
            <a:r>
              <a:rPr lang="en-US" dirty="0" err="1"/>
              <a:t>ebook</a:t>
            </a:r>
            <a:r>
              <a:rPr lang="en-US" dirty="0"/>
              <a:t> platforms</a:t>
            </a:r>
          </a:p>
          <a:p>
            <a:r>
              <a:rPr lang="en-US" dirty="0"/>
              <a:t>If a vendor’s platform goes down, most patron transactions are not affected</a:t>
            </a:r>
          </a:p>
          <a:p>
            <a:pPr marL="0" indent="0">
              <a:buNone/>
            </a:pPr>
            <a:r>
              <a:rPr lang="en-US" dirty="0"/>
              <a:t>________________________________________________</a:t>
            </a:r>
          </a:p>
          <a:p>
            <a:pPr marL="0" indent="0">
              <a:buNone/>
            </a:pPr>
            <a:endParaRPr lang="en-US" dirty="0"/>
          </a:p>
          <a:p>
            <a:r>
              <a:rPr lang="en-US" dirty="0"/>
              <a:t>Driven by a growing national community and its ongoing conversation </a:t>
            </a:r>
          </a:p>
          <a:p>
            <a:r>
              <a:rPr lang="en-US" dirty="0"/>
              <a:t>You can be in “on the ground floor” - an integral part of the dialogue</a:t>
            </a:r>
          </a:p>
        </p:txBody>
      </p:sp>
    </p:spTree>
    <p:extLst>
      <p:ext uri="{BB962C8B-B14F-4D97-AF65-F5344CB8AC3E}">
        <p14:creationId xmlns:p14="http://schemas.microsoft.com/office/powerpoint/2010/main" val="39480684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community </a:t>
            </a:r>
          </a:p>
        </p:txBody>
      </p:sp>
      <p:pic>
        <p:nvPicPr>
          <p:cNvPr id="4" name="Picture 3" descr="Screen Shot 2018-05-11 at 10.38.54 A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1104" y="2207256"/>
            <a:ext cx="6394325" cy="3209800"/>
          </a:xfrm>
          <a:prstGeom prst="rect">
            <a:avLst/>
          </a:prstGeom>
        </p:spPr>
      </p:pic>
    </p:spTree>
    <p:extLst>
      <p:ext uri="{BB962C8B-B14F-4D97-AF65-F5344CB8AC3E}">
        <p14:creationId xmlns:p14="http://schemas.microsoft.com/office/powerpoint/2010/main" val="5437519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Powerful tools at scale (NYPL dashboard)</a:t>
            </a:r>
          </a:p>
        </p:txBody>
      </p:sp>
      <p:pic>
        <p:nvPicPr>
          <p:cNvPr id="4" name="Content Placeholder 3" descr="Screen Shot 2018-05-10 at 10.20.59 AM.pn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312132" y="2489081"/>
            <a:ext cx="6487569" cy="2525444"/>
          </a:xfrm>
        </p:spPr>
      </p:pic>
    </p:spTree>
    <p:extLst>
      <p:ext uri="{BB962C8B-B14F-4D97-AF65-F5344CB8AC3E}">
        <p14:creationId xmlns:p14="http://schemas.microsoft.com/office/powerpoint/2010/main" val="890977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678806"/>
            <a:ext cx="8686800" cy="3657600"/>
          </a:xfrm>
          <a:prstGeom prst="rect">
            <a:avLst/>
          </a:prstGeom>
        </p:spPr>
      </p:pic>
      <p:sp>
        <p:nvSpPr>
          <p:cNvPr id="2" name="Title 1"/>
          <p:cNvSpPr>
            <a:spLocks noGrp="1"/>
          </p:cNvSpPr>
          <p:nvPr>
            <p:ph type="title"/>
          </p:nvPr>
        </p:nvSpPr>
        <p:spPr/>
        <p:txBody>
          <a:bodyPr/>
          <a:lstStyle/>
          <a:p>
            <a:r>
              <a:rPr lang="en-US" b="1" dirty="0">
                <a:solidFill>
                  <a:srgbClr val="002144"/>
                </a:solidFill>
              </a:rPr>
              <a:t>How are we organized? </a:t>
            </a:r>
          </a:p>
        </p:txBody>
      </p:sp>
      <p:sp>
        <p:nvSpPr>
          <p:cNvPr id="3" name="Content Placeholder 2"/>
          <p:cNvSpPr>
            <a:spLocks noGrp="1"/>
          </p:cNvSpPr>
          <p:nvPr>
            <p:ph idx="1"/>
          </p:nvPr>
        </p:nvSpPr>
        <p:spPr>
          <a:xfrm>
            <a:off x="241405" y="1333301"/>
            <a:ext cx="5857207" cy="2691010"/>
          </a:xfrm>
        </p:spPr>
        <p:txBody>
          <a:bodyPr>
            <a:normAutofit/>
          </a:bodyPr>
          <a:lstStyle/>
          <a:p>
            <a:pPr marL="0" indent="0">
              <a:lnSpc>
                <a:spcPct val="110000"/>
              </a:lnSpc>
              <a:buNone/>
            </a:pPr>
            <a:r>
              <a:rPr lang="en-US" b="1" dirty="0">
                <a:solidFill>
                  <a:srgbClr val="002144"/>
                </a:solidFill>
              </a:rPr>
              <a:t>Building and sharing expertise in </a:t>
            </a:r>
            <a:r>
              <a:rPr lang="mr-IN" b="1" dirty="0">
                <a:solidFill>
                  <a:srgbClr val="002144"/>
                </a:solidFill>
              </a:rPr>
              <a:t>…</a:t>
            </a:r>
            <a:endParaRPr lang="en-US" b="1" dirty="0">
              <a:solidFill>
                <a:srgbClr val="002144"/>
              </a:solidFill>
            </a:endParaRPr>
          </a:p>
        </p:txBody>
      </p:sp>
      <p:sp>
        <p:nvSpPr>
          <p:cNvPr id="7" name="Rectangle 6"/>
          <p:cNvSpPr>
            <a:spLocks/>
          </p:cNvSpPr>
          <p:nvPr/>
        </p:nvSpPr>
        <p:spPr bwMode="auto">
          <a:xfrm>
            <a:off x="537301" y="3862287"/>
            <a:ext cx="2217550" cy="104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p>
            <a:pPr algn="ctr"/>
            <a:r>
              <a:rPr lang="en-US" sz="3200" b="1" dirty="0">
                <a:solidFill>
                  <a:srgbClr val="FFFFFF"/>
                </a:solidFill>
                <a:latin typeface="Arial"/>
                <a:cs typeface="Arial"/>
              </a:rPr>
              <a:t>Training, Consulting</a:t>
            </a:r>
          </a:p>
          <a:p>
            <a:pPr algn="ctr"/>
            <a:r>
              <a:rPr lang="en-US" sz="3200" b="1" dirty="0">
                <a:solidFill>
                  <a:srgbClr val="FFFFFF"/>
                </a:solidFill>
                <a:latin typeface="Arial"/>
                <a:cs typeface="Arial"/>
              </a:rPr>
              <a:t>And Licensing</a:t>
            </a:r>
          </a:p>
          <a:p>
            <a:pPr algn="ctr"/>
            <a:endParaRPr lang="en-US" sz="3200" b="1" dirty="0">
              <a:solidFill>
                <a:srgbClr val="FFFFFF"/>
              </a:solidFill>
              <a:latin typeface="Arial"/>
              <a:cs typeface="Arial"/>
            </a:endParaRPr>
          </a:p>
        </p:txBody>
      </p:sp>
      <p:sp>
        <p:nvSpPr>
          <p:cNvPr id="8" name="Rectangle 7"/>
          <p:cNvSpPr>
            <a:spLocks/>
          </p:cNvSpPr>
          <p:nvPr/>
        </p:nvSpPr>
        <p:spPr bwMode="auto">
          <a:xfrm>
            <a:off x="3138747" y="4327316"/>
            <a:ext cx="2370278" cy="104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p>
            <a:pPr algn="ctr"/>
            <a:r>
              <a:rPr lang="en-US" sz="3200" b="1" dirty="0">
                <a:solidFill>
                  <a:srgbClr val="FFFFFF"/>
                </a:solidFill>
                <a:latin typeface="Arial"/>
                <a:cs typeface="Arial"/>
              </a:rPr>
              <a:t>Open</a:t>
            </a:r>
          </a:p>
          <a:p>
            <a:pPr algn="ctr"/>
            <a:r>
              <a:rPr lang="en-US" sz="3200" b="1" dirty="0">
                <a:solidFill>
                  <a:srgbClr val="FFFFFF"/>
                </a:solidFill>
                <a:latin typeface="Arial"/>
                <a:cs typeface="Arial"/>
              </a:rPr>
              <a:t>Source Software</a:t>
            </a:r>
            <a:endParaRPr lang="en-US" sz="3200" dirty="0">
              <a:solidFill>
                <a:srgbClr val="FFFFFF"/>
              </a:solidFill>
            </a:endParaRPr>
          </a:p>
          <a:p>
            <a:pPr algn="r"/>
            <a:endParaRPr lang="en-US" sz="3200" kern="1200" dirty="0">
              <a:solidFill>
                <a:schemeClr val="bg1"/>
              </a:solidFill>
              <a:latin typeface="Arial" charset="0"/>
              <a:ea typeface="ＭＳ Ｐゴシック" charset="0"/>
              <a:cs typeface="ＭＳ Ｐゴシック" charset="0"/>
              <a:sym typeface="Roboto Regular" charset="0"/>
            </a:endParaRPr>
          </a:p>
        </p:txBody>
      </p:sp>
      <p:sp>
        <p:nvSpPr>
          <p:cNvPr id="9" name="Rectangle 8"/>
          <p:cNvSpPr>
            <a:spLocks/>
          </p:cNvSpPr>
          <p:nvPr/>
        </p:nvSpPr>
        <p:spPr bwMode="auto">
          <a:xfrm>
            <a:off x="5871892" y="3862287"/>
            <a:ext cx="2440061" cy="104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p>
            <a:pPr algn="ctr"/>
            <a:r>
              <a:rPr lang="en-US" sz="3200" b="1" dirty="0">
                <a:solidFill>
                  <a:srgbClr val="FFFFFF"/>
                </a:solidFill>
                <a:latin typeface="Arial"/>
                <a:cs typeface="Arial"/>
              </a:rPr>
              <a:t>Technology</a:t>
            </a:r>
          </a:p>
          <a:p>
            <a:pPr algn="ctr"/>
            <a:r>
              <a:rPr lang="en-US" sz="3200" b="1" dirty="0">
                <a:solidFill>
                  <a:srgbClr val="FFFFFF"/>
                </a:solidFill>
                <a:latin typeface="Arial"/>
                <a:cs typeface="Arial"/>
              </a:rPr>
              <a:t>And Fiscal</a:t>
            </a:r>
          </a:p>
          <a:p>
            <a:pPr algn="ctr"/>
            <a:r>
              <a:rPr lang="en-US" sz="3200" b="1" kern="1200" dirty="0">
                <a:solidFill>
                  <a:srgbClr val="FFFFFF"/>
                </a:solidFill>
                <a:latin typeface="Arial"/>
                <a:ea typeface="ＭＳ Ｐゴシック" charset="0"/>
                <a:cs typeface="Arial"/>
                <a:sym typeface="Roboto Regular" charset="0"/>
              </a:rPr>
              <a:t>Services</a:t>
            </a:r>
            <a:endParaRPr lang="en-US" sz="3200" kern="1200" dirty="0">
              <a:solidFill>
                <a:schemeClr val="bg1"/>
              </a:solidFill>
              <a:latin typeface="Arial" charset="0"/>
              <a:ea typeface="ＭＳ Ｐゴシック" charset="0"/>
              <a:cs typeface="ＭＳ Ｐゴシック" charset="0"/>
              <a:sym typeface="Roboto Regular" charset="0"/>
            </a:endParaRPr>
          </a:p>
        </p:txBody>
      </p:sp>
      <p:cxnSp>
        <p:nvCxnSpPr>
          <p:cNvPr id="11" name="Straight Connector 10"/>
          <p:cNvCxnSpPr/>
          <p:nvPr/>
        </p:nvCxnSpPr>
        <p:spPr>
          <a:xfrm>
            <a:off x="2884868" y="3129566"/>
            <a:ext cx="0" cy="28075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703194" y="3129565"/>
            <a:ext cx="0" cy="280759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687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9074" y="1292096"/>
            <a:ext cx="7063732" cy="5314187"/>
          </a:xfrm>
        </p:spPr>
        <p:txBody>
          <a:bodyPr>
            <a:normAutofit fontScale="70000" lnSpcReduction="20000"/>
          </a:bodyPr>
          <a:lstStyle/>
          <a:p>
            <a:pPr marL="0" indent="0">
              <a:buNone/>
            </a:pPr>
            <a:r>
              <a:rPr lang="en-US" b="1" dirty="0"/>
              <a:t>​Leaders Circle </a:t>
            </a:r>
          </a:p>
          <a:p>
            <a:pPr marL="0" indent="0">
              <a:buNone/>
            </a:pPr>
            <a:r>
              <a:rPr lang="en-US" dirty="0"/>
              <a:t>The LYRASIS Leaders Circle – 101 institutions -  a </a:t>
            </a:r>
            <a:r>
              <a:rPr lang="en-US" u="sng" dirty="0"/>
              <a:t>diverse group </a:t>
            </a:r>
            <a:r>
              <a:rPr lang="en-US" dirty="0"/>
              <a:t>of knowledgeable professionals working together in a </a:t>
            </a:r>
            <a:r>
              <a:rPr lang="en-US" u="sng" dirty="0"/>
              <a:t>highly collaborative and results-focused </a:t>
            </a:r>
            <a:r>
              <a:rPr lang="en-US" dirty="0"/>
              <a:t>environment to discuss challenges and design and foster real-world solutions within our community.</a:t>
            </a:r>
          </a:p>
          <a:p>
            <a:pPr marL="0" indent="0">
              <a:buNone/>
            </a:pPr>
            <a:r>
              <a:rPr lang="en-US" dirty="0"/>
              <a:t> </a:t>
            </a:r>
          </a:p>
          <a:p>
            <a:pPr marL="0" indent="0">
              <a:buNone/>
            </a:pPr>
            <a:r>
              <a:rPr lang="en-US" b="1" dirty="0"/>
              <a:t>Catalyst Fund</a:t>
            </a:r>
          </a:p>
          <a:p>
            <a:pPr marL="0" indent="0">
              <a:buNone/>
            </a:pPr>
            <a:r>
              <a:rPr lang="en-US" dirty="0"/>
              <a:t>LYRASIS created </a:t>
            </a:r>
            <a:r>
              <a:rPr lang="en-US" u="sng" dirty="0"/>
              <a:t>the $100,000 </a:t>
            </a:r>
            <a:r>
              <a:rPr lang="en-US" dirty="0"/>
              <a:t>Catalyst Fund to help our members all </a:t>
            </a:r>
            <a:r>
              <a:rPr lang="en-US" u="sng" dirty="0"/>
              <a:t>punch above their weight </a:t>
            </a:r>
            <a:r>
              <a:rPr lang="en-US" dirty="0"/>
              <a:t>and to fill in funding gaps identified by the Leaders Circle. To do this, we devoted a portion of our organizational endowment as seed funding to translate these fantastic ideas into real world projects. Members can apply for </a:t>
            </a:r>
            <a:r>
              <a:rPr lang="en-US" dirty="0" err="1"/>
              <a:t>kickstarter</a:t>
            </a:r>
            <a:r>
              <a:rPr lang="en-US" dirty="0"/>
              <a:t> awards to help develop new ideas and programs to benefit the wider field.</a:t>
            </a:r>
          </a:p>
          <a:p>
            <a:pPr marL="0" indent="0">
              <a:buNone/>
            </a:pPr>
            <a:r>
              <a:rPr lang="en-US" dirty="0"/>
              <a:t> </a:t>
            </a:r>
          </a:p>
          <a:p>
            <a:pPr marL="0" indent="0">
              <a:buNone/>
            </a:pPr>
            <a:r>
              <a:rPr lang="en-US" b="1" dirty="0"/>
              <a:t>Leaders Forums</a:t>
            </a:r>
          </a:p>
          <a:p>
            <a:pPr marL="0" indent="0">
              <a:buNone/>
            </a:pPr>
            <a:r>
              <a:rPr lang="en-US" dirty="0"/>
              <a:t>Over the past 2 years, LYRASIS has hosted 22 Leaders Forums, </a:t>
            </a:r>
            <a:r>
              <a:rPr lang="en-US" u="sng" dirty="0"/>
              <a:t>regional in-person meetings </a:t>
            </a:r>
            <a:r>
              <a:rPr lang="en-US" dirty="0"/>
              <a:t>pulling together a diverse cross section of thought leaders to discuss, dissect and focus on cross-functional opportunities. These sessions have become the ideas factory for our Leaders Circle, and help us identify the needs, challenges and opportunities you face on a daily basis.</a:t>
            </a:r>
          </a:p>
        </p:txBody>
      </p:sp>
      <p:sp>
        <p:nvSpPr>
          <p:cNvPr id="6" name="Title 5"/>
          <p:cNvSpPr>
            <a:spLocks noGrp="1"/>
          </p:cNvSpPr>
          <p:nvPr>
            <p:ph type="title"/>
          </p:nvPr>
        </p:nvSpPr>
        <p:spPr/>
        <p:txBody>
          <a:bodyPr>
            <a:normAutofit fontScale="90000"/>
          </a:bodyPr>
          <a:lstStyle/>
          <a:p>
            <a:r>
              <a:rPr lang="en-US" b="1" dirty="0"/>
              <a:t>How do we reach out? Leaders Circle, Leaders Forums and Catalyst Fund</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909" y="2750734"/>
            <a:ext cx="1027844" cy="822276"/>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9870" y="4608778"/>
            <a:ext cx="1211922" cy="757452"/>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8908" y="1292096"/>
            <a:ext cx="1020845" cy="773010"/>
          </a:xfrm>
          <a:prstGeom prst="rect">
            <a:avLst/>
          </a:prstGeom>
        </p:spPr>
      </p:pic>
    </p:spTree>
    <p:extLst>
      <p:ext uri="{BB962C8B-B14F-4D97-AF65-F5344CB8AC3E}">
        <p14:creationId xmlns:p14="http://schemas.microsoft.com/office/powerpoint/2010/main" val="1465398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Measurements - Key elements of our strategy	</a:t>
            </a:r>
          </a:p>
        </p:txBody>
      </p:sp>
      <p:sp>
        <p:nvSpPr>
          <p:cNvPr id="3" name="Content Placeholder 2"/>
          <p:cNvSpPr>
            <a:spLocks noGrp="1"/>
          </p:cNvSpPr>
          <p:nvPr>
            <p:ph idx="1"/>
          </p:nvPr>
        </p:nvSpPr>
        <p:spPr/>
        <p:txBody>
          <a:bodyPr>
            <a:normAutofit fontScale="77500" lnSpcReduction="20000"/>
          </a:bodyPr>
          <a:lstStyle/>
          <a:p>
            <a:r>
              <a:rPr lang="en-US" dirty="0"/>
              <a:t>Impact – help our members punch above their weight, be a part of national and international programs while also celebrating their localness</a:t>
            </a:r>
          </a:p>
          <a:p>
            <a:endParaRPr lang="en-US" dirty="0"/>
          </a:p>
          <a:p>
            <a:r>
              <a:rPr lang="en-US" dirty="0"/>
              <a:t>Good is giving our members what they want, great is giving them what they need.</a:t>
            </a:r>
          </a:p>
          <a:p>
            <a:endParaRPr lang="en-US" dirty="0"/>
          </a:p>
          <a:p>
            <a:r>
              <a:rPr lang="en-US" dirty="0"/>
              <a:t>End-to-end solutions that scale are better than one offs</a:t>
            </a:r>
          </a:p>
          <a:p>
            <a:endParaRPr lang="en-US" dirty="0"/>
          </a:p>
          <a:p>
            <a:r>
              <a:rPr lang="en-US" dirty="0"/>
              <a:t>Fair pricing and sustainable models must be our collective goal</a:t>
            </a:r>
          </a:p>
          <a:p>
            <a:endParaRPr lang="en-US" dirty="0"/>
          </a:p>
          <a:p>
            <a:r>
              <a:rPr lang="en-US" dirty="0"/>
              <a:t>Create value that far exceeds the actual cost to a member</a:t>
            </a:r>
          </a:p>
          <a:p>
            <a:endParaRPr lang="en-US" dirty="0"/>
          </a:p>
          <a:p>
            <a:r>
              <a:rPr lang="en-US" dirty="0"/>
              <a:t>Be the organization that our members can count on and depend on</a:t>
            </a:r>
          </a:p>
          <a:p>
            <a:endParaRPr lang="en-US" dirty="0"/>
          </a:p>
          <a:p>
            <a:r>
              <a:rPr lang="en-US" dirty="0"/>
              <a:t>Eliminate silos for content, think in terms of linkages and connections</a:t>
            </a:r>
          </a:p>
          <a:p>
            <a:endParaRPr lang="en-US" dirty="0"/>
          </a:p>
          <a:p>
            <a:r>
              <a:rPr lang="en-US" dirty="0"/>
              <a:t>Connect the back office to the front office.</a:t>
            </a:r>
          </a:p>
          <a:p>
            <a:endParaRPr lang="en-US" dirty="0"/>
          </a:p>
          <a:p>
            <a:endParaRPr lang="en-US" dirty="0"/>
          </a:p>
        </p:txBody>
      </p:sp>
    </p:spTree>
    <p:extLst>
      <p:ext uri="{BB962C8B-B14F-4D97-AF65-F5344CB8AC3E}">
        <p14:creationId xmlns:p14="http://schemas.microsoft.com/office/powerpoint/2010/main" val="20435918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7346</TotalTime>
  <Words>3423</Words>
  <Application>Microsoft Macintosh PowerPoint</Application>
  <PresentationFormat>On-screen Show (4:3)</PresentationFormat>
  <Paragraphs>472</Paragraphs>
  <Slides>63</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ＭＳ Ｐゴシック</vt:lpstr>
      <vt:lpstr>Arial</vt:lpstr>
      <vt:lpstr>Calibri</vt:lpstr>
      <vt:lpstr>Mangal</vt:lpstr>
      <vt:lpstr>Roboto Regular</vt:lpstr>
      <vt:lpstr>Wingdings</vt:lpstr>
      <vt:lpstr>Clarity</vt:lpstr>
      <vt:lpstr>Experiments in Innovation</vt:lpstr>
      <vt:lpstr>Experiments in Innovation</vt:lpstr>
      <vt:lpstr>Experiments in Innovation</vt:lpstr>
      <vt:lpstr>Experiments in Innovation</vt:lpstr>
      <vt:lpstr>Driving Us Forward – Foundation Documents</vt:lpstr>
      <vt:lpstr>Where are we focusing and who do we work with ?</vt:lpstr>
      <vt:lpstr>How are we organized? </vt:lpstr>
      <vt:lpstr>How do we reach out? Leaders Circle, Leaders Forums and Catalyst Fund</vt:lpstr>
      <vt:lpstr>Measurements - Key elements of our strategy </vt:lpstr>
      <vt:lpstr>Trends - Open Source Programs</vt:lpstr>
      <vt:lpstr>Trends – Outsourcing, Growth in LYRASIS Hosted Clients</vt:lpstr>
      <vt:lpstr>It’s about you - LYRASIS Members</vt:lpstr>
      <vt:lpstr>PowerPoint Presentation</vt:lpstr>
      <vt:lpstr>PowerPoint Presentation</vt:lpstr>
      <vt:lpstr>Expanding Our View</vt:lpstr>
      <vt:lpstr>PowerPoint Presentation</vt:lpstr>
      <vt:lpstr>The 70/20/10 Rule – Striking the Right Balance</vt:lpstr>
      <vt:lpstr>Innovation Process</vt:lpstr>
      <vt:lpstr>Some Concepts We Are Working On</vt:lpstr>
      <vt:lpstr>Discussion Questions</vt:lpstr>
      <vt:lpstr>Catalyst Fund: Recipients and Next Steps</vt:lpstr>
      <vt:lpstr>Mobile Digitization for Rural Archives</vt:lpstr>
      <vt:lpstr>Feasibility study for Copyright Education Center</vt:lpstr>
      <vt:lpstr>Advancing 3D digitization and Metadata Conventions</vt:lpstr>
      <vt:lpstr>Leverage IOT Devices to discover Collections</vt:lpstr>
      <vt:lpstr>A Digital Map of the Historic West End</vt:lpstr>
      <vt:lpstr>Information Literate to Information Fluent</vt:lpstr>
      <vt:lpstr>The Catalyst Fund recipients from the first round in 2017</vt:lpstr>
      <vt:lpstr>A Fire is More  Than a Spark</vt:lpstr>
      <vt:lpstr>Florida Memory Project</vt:lpstr>
      <vt:lpstr>Organizing for Innovation: Staffing, Technology and More</vt:lpstr>
      <vt:lpstr>Question:</vt:lpstr>
      <vt:lpstr>Question: </vt:lpstr>
      <vt:lpstr>Question:</vt:lpstr>
      <vt:lpstr>Question:</vt:lpstr>
      <vt:lpstr>Question:</vt:lpstr>
      <vt:lpstr>Question:</vt:lpstr>
      <vt:lpstr>Question:</vt:lpstr>
      <vt:lpstr>Question:</vt:lpstr>
      <vt:lpstr>Question:</vt:lpstr>
      <vt:lpstr>It Takes a Village:            A Framework For Evaluating Sustainability</vt:lpstr>
      <vt:lpstr>Working With Members</vt:lpstr>
      <vt:lpstr>It Takes a Village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Facet: Governance – How Are Decisions Made?</vt:lpstr>
      <vt:lpstr>Facet: Technology – Core?</vt:lpstr>
      <vt:lpstr>Facet: Resources – Human and Fiscal</vt:lpstr>
      <vt:lpstr>Facet: Community Engagement – Users  Stakeholders</vt:lpstr>
      <vt:lpstr>PowerPoint Presentation</vt:lpstr>
      <vt:lpstr>Library Simplified</vt:lpstr>
      <vt:lpstr>The vision</vt:lpstr>
      <vt:lpstr>The partners</vt:lpstr>
      <vt:lpstr>PowerPoint Presentation</vt:lpstr>
      <vt:lpstr>The project</vt:lpstr>
      <vt:lpstr>The community </vt:lpstr>
      <vt:lpstr>Powerful tools at scale (NYPL dashboard)</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LYRASIS -  Leaders Forum # 21 Richmond Va. March 29 2018</dc:title>
  <dc:creator>John Herbert</dc:creator>
  <cp:lastModifiedBy>Sam Mitchell</cp:lastModifiedBy>
  <cp:revision>65</cp:revision>
  <cp:lastPrinted>2018-06-05T16:21:32Z</cp:lastPrinted>
  <dcterms:modified xsi:type="dcterms:W3CDTF">2018-06-13T18:54:59Z</dcterms:modified>
</cp:coreProperties>
</file>