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sldIdLst>
    <p:sldId id="344" r:id="rId2"/>
    <p:sldId id="343" r:id="rId3"/>
    <p:sldId id="330" r:id="rId4"/>
    <p:sldId id="342" r:id="rId5"/>
    <p:sldId id="326" r:id="rId6"/>
    <p:sldId id="341" r:id="rId7"/>
    <p:sldId id="313" r:id="rId8"/>
    <p:sldId id="314" r:id="rId9"/>
    <p:sldId id="315" r:id="rId10"/>
    <p:sldId id="322" r:id="rId11"/>
    <p:sldId id="328" r:id="rId12"/>
    <p:sldId id="345" r:id="rId13"/>
    <p:sldId id="346" r:id="rId14"/>
    <p:sldId id="347" r:id="rId15"/>
    <p:sldId id="348" r:id="rId16"/>
    <p:sldId id="349" r:id="rId17"/>
    <p:sldId id="350" r:id="rId18"/>
    <p:sldId id="351" r:id="rId19"/>
    <p:sldId id="352" r:id="rId20"/>
    <p:sldId id="353" r:id="rId21"/>
    <p:sldId id="354" r:id="rId22"/>
    <p:sldId id="355" r:id="rId23"/>
    <p:sldId id="338" r:id="rId24"/>
    <p:sldId id="332" r:id="rId25"/>
    <p:sldId id="333" r:id="rId26"/>
    <p:sldId id="334" r:id="rId27"/>
    <p:sldId id="335" r:id="rId28"/>
    <p:sldId id="336" r:id="rId29"/>
    <p:sldId id="337" r:id="rId30"/>
    <p:sldId id="340" r:id="rId31"/>
    <p:sldId id="339" r:id="rId32"/>
    <p:sldId id="325" r:id="rId33"/>
    <p:sldId id="323" r:id="rId34"/>
    <p:sldId id="26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Larson" initials="LL" lastIdx="19" clrIdx="0">
    <p:extLst>
      <p:ext uri="{19B8F6BF-5375-455C-9EA6-DF929625EA0E}">
        <p15:presenceInfo xmlns:p15="http://schemas.microsoft.com/office/powerpoint/2012/main" userId="S-1-5-21-625972116-1165737465-422057038-10374" providerId="AD"/>
      </p:ext>
    </p:extLst>
  </p:cmAuthor>
  <p:cmAuthor id="2" name="Lisa Larson" initials="LL [2]" lastIdx="2" clrIdx="1">
    <p:extLst>
      <p:ext uri="{19B8F6BF-5375-455C-9EA6-DF929625EA0E}">
        <p15:presenceInfo xmlns:p15="http://schemas.microsoft.com/office/powerpoint/2012/main" userId="S::larson@lyrasis.org::be16e622-294e-45d5-bb4b-2cbd871b21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6D2E"/>
    <a:srgbClr val="002144"/>
    <a:srgbClr val="FF6F20"/>
    <a:srgbClr val="E88831"/>
    <a:srgbClr val="E9B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882" autoAdjust="0"/>
  </p:normalViewPr>
  <p:slideViewPr>
    <p:cSldViewPr snapToGrid="0">
      <p:cViewPr varScale="1">
        <p:scale>
          <a:sx n="59" d="100"/>
          <a:sy n="59" d="100"/>
        </p:scale>
        <p:origin x="8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6T11:49:44.507" idx="1">
    <p:pos x="4905" y="590"/>
    <p:text>does this  match your tolerance?</p:text>
    <p:extLst>
      <p:ext uri="{C676402C-5697-4E1C-873F-D02D1690AC5C}">
        <p15:threadingInfo xmlns:p15="http://schemas.microsoft.com/office/powerpoint/2012/main" timeZoneBias="240"/>
      </p:ext>
    </p:extLst>
  </p:cm>
  <p:cm authorId="1" dt="2018-03-26T12:14:26.235" idx="17">
    <p:pos x="4905" y="686"/>
    <p:text>maybe these questions become part of the panel discussion. Love this? Robert goes through the six</p:text>
    <p:extLst>
      <p:ext uri="{C676402C-5697-4E1C-873F-D02D1690AC5C}">
        <p15:threadingInfo xmlns:p15="http://schemas.microsoft.com/office/powerpoint/2012/main" timeZoneBias="24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83395-1770-4CCD-99B9-0101FA293E3C}" type="datetimeFigureOut">
              <a:rPr lang="en-US" smtClean="0"/>
              <a:t>3/29/2018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2B055-C49B-402C-99B8-06CAC164482A}" type="slidenum">
              <a:rPr lang="en-US" smtClean="0"/>
              <a:t>‹#›</a:t>
            </a:fld>
            <a:endParaRPr lang="en-US"/>
          </a:p>
        </p:txBody>
      </p:sp>
    </p:spTree>
    <p:extLst>
      <p:ext uri="{BB962C8B-B14F-4D97-AF65-F5344CB8AC3E}">
        <p14:creationId xmlns:p14="http://schemas.microsoft.com/office/powerpoint/2010/main" val="234696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350,000 at ATT in the 1940’s</a:t>
            </a:r>
          </a:p>
          <a:p>
            <a:r>
              <a:rPr lang="en-US" baseline="0" dirty="0" smtClean="0"/>
              <a:t>NYPL – David </a:t>
            </a:r>
            <a:r>
              <a:rPr lang="en-US" baseline="0" dirty="0" err="1" smtClean="0"/>
              <a:t>Ferrio</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a:t>
            </a:fld>
            <a:endParaRPr lang="en-US"/>
          </a:p>
        </p:txBody>
      </p:sp>
    </p:spTree>
    <p:extLst>
      <p:ext uri="{BB962C8B-B14F-4D97-AF65-F5344CB8AC3E}">
        <p14:creationId xmlns:p14="http://schemas.microsoft.com/office/powerpoint/2010/main" val="47144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cs typeface="Calibri"/>
              </a:rPr>
              <a:t>(LISA) LYRASIS has 2 personas</a:t>
            </a:r>
            <a:endParaRPr lang="en-US" dirty="0"/>
          </a:p>
          <a:p>
            <a:pPr lvl="1" indent="-182880">
              <a:spcBef>
                <a:spcPct val="20000"/>
              </a:spcBef>
              <a:buChar char="•"/>
            </a:pPr>
            <a:r>
              <a:rPr lang="en-US" dirty="0"/>
              <a:t>Leaders in Content</a:t>
            </a:r>
          </a:p>
          <a:p>
            <a:pPr lvl="1" indent="-182880">
              <a:spcBef>
                <a:spcPct val="20000"/>
              </a:spcBef>
              <a:buChar char="•"/>
            </a:pPr>
            <a:r>
              <a:rPr lang="en-US" dirty="0"/>
              <a:t>Leaders in Convening the Communities</a:t>
            </a:r>
          </a:p>
          <a:p>
            <a:pPr marL="274320" lvl="1">
              <a:spcBef>
                <a:spcPct val="20000"/>
              </a:spcBef>
            </a:pPr>
            <a:r>
              <a:rPr lang="en-US" dirty="0">
                <a:cs typeface="Calibri"/>
              </a:rPr>
              <a:t>Hurdles to overcome with both having a process and having the right technology</a:t>
            </a:r>
          </a:p>
          <a:p>
            <a:pPr marL="274320" lvl="1">
              <a:spcBef>
                <a:spcPct val="20000"/>
              </a:spcBef>
            </a:pPr>
            <a:endParaRPr lang="en-US" dirty="0">
              <a:cs typeface="Calibri"/>
            </a:endParaRPr>
          </a:p>
          <a:p>
            <a:pPr marL="274320" lvl="1">
              <a:spcBef>
                <a:spcPct val="20000"/>
              </a:spcBef>
            </a:pPr>
            <a:r>
              <a:rPr lang="en-US" dirty="0">
                <a:cs typeface="Calibri"/>
              </a:rPr>
              <a:t>If you are a leader in your organization and you are fearless, you are likely in the 20%. A partnership might enable you to get into the 10% w/o impacting your staff. We are modeling our organization to be the COO to your CEO in order to allow our members to get into the frontier without threatening your need for organizational stability and efficiency. This is how we are becoming a consortium like no other – in the traditional sense. </a:t>
            </a:r>
          </a:p>
          <a:p>
            <a:pPr marL="274320" lvl="1">
              <a:spcBef>
                <a:spcPct val="20000"/>
              </a:spcBef>
            </a:pPr>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10</a:t>
            </a:fld>
            <a:endParaRPr lang="en-US"/>
          </a:p>
        </p:txBody>
      </p:sp>
    </p:spTree>
    <p:extLst>
      <p:ext uri="{BB962C8B-B14F-4D97-AF65-F5344CB8AC3E}">
        <p14:creationId xmlns:p14="http://schemas.microsoft.com/office/powerpoint/2010/main" val="127738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a:t>
            </a:r>
          </a:p>
        </p:txBody>
      </p:sp>
      <p:sp>
        <p:nvSpPr>
          <p:cNvPr id="4" name="Slide Number Placeholder 3"/>
          <p:cNvSpPr>
            <a:spLocks noGrp="1"/>
          </p:cNvSpPr>
          <p:nvPr>
            <p:ph type="sldNum" sz="quarter" idx="10"/>
          </p:nvPr>
        </p:nvSpPr>
        <p:spPr/>
        <p:txBody>
          <a:bodyPr/>
          <a:lstStyle/>
          <a:p>
            <a:fld id="{D862B055-C49B-402C-99B8-06CAC164482A}" type="slidenum">
              <a:rPr lang="en-US" smtClean="0"/>
              <a:t>11</a:t>
            </a:fld>
            <a:endParaRPr lang="en-US"/>
          </a:p>
        </p:txBody>
      </p:sp>
    </p:spTree>
    <p:extLst>
      <p:ext uri="{BB962C8B-B14F-4D97-AF65-F5344CB8AC3E}">
        <p14:creationId xmlns:p14="http://schemas.microsoft.com/office/powerpoint/2010/main" val="139519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from Merriam Webster</a:t>
            </a:r>
          </a:p>
        </p:txBody>
      </p:sp>
      <p:sp>
        <p:nvSpPr>
          <p:cNvPr id="4" name="Slide Number Placeholder 3"/>
          <p:cNvSpPr>
            <a:spLocks noGrp="1"/>
          </p:cNvSpPr>
          <p:nvPr>
            <p:ph type="sldNum" sz="quarter" idx="10"/>
          </p:nvPr>
        </p:nvSpPr>
        <p:spPr/>
        <p:txBody>
          <a:bodyPr/>
          <a:lstStyle/>
          <a:p>
            <a:fld id="{05FAB9E0-D248-4540-98F8-1B00225FAC6B}" type="slidenum">
              <a:rPr lang="en-US" smtClean="0"/>
              <a:t>14</a:t>
            </a:fld>
            <a:endParaRPr lang="en-US"/>
          </a:p>
        </p:txBody>
      </p:sp>
    </p:spTree>
    <p:extLst>
      <p:ext uri="{BB962C8B-B14F-4D97-AF65-F5344CB8AC3E}">
        <p14:creationId xmlns:p14="http://schemas.microsoft.com/office/powerpoint/2010/main" val="299950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 our own</a:t>
            </a:r>
            <a:r>
              <a:rPr lang="en-US" baseline="0" dirty="0"/>
              <a:t> environments might we have called a disruptive technology?</a:t>
            </a:r>
            <a:endParaRPr lang="en-US" dirty="0"/>
          </a:p>
        </p:txBody>
      </p:sp>
      <p:sp>
        <p:nvSpPr>
          <p:cNvPr id="4" name="Slide Number Placeholder 3"/>
          <p:cNvSpPr>
            <a:spLocks noGrp="1"/>
          </p:cNvSpPr>
          <p:nvPr>
            <p:ph type="sldNum" sz="quarter" idx="10"/>
          </p:nvPr>
        </p:nvSpPr>
        <p:spPr/>
        <p:txBody>
          <a:bodyPr/>
          <a:lstStyle/>
          <a:p>
            <a:fld id="{05FAB9E0-D248-4540-98F8-1B00225FAC6B}" type="slidenum">
              <a:rPr lang="en-US" smtClean="0"/>
              <a:t>15</a:t>
            </a:fld>
            <a:endParaRPr lang="en-US"/>
          </a:p>
        </p:txBody>
      </p:sp>
    </p:spTree>
    <p:extLst>
      <p:ext uri="{BB962C8B-B14F-4D97-AF65-F5344CB8AC3E}">
        <p14:creationId xmlns:p14="http://schemas.microsoft.com/office/powerpoint/2010/main" val="115147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Pivot</a:t>
            </a:r>
            <a:r>
              <a:rPr lang="en-US" baseline="0" dirty="0"/>
              <a:t> Points</a:t>
            </a:r>
          </a:p>
          <a:p>
            <a:r>
              <a:rPr lang="en-US" dirty="0"/>
              <a:t>Internet of Things</a:t>
            </a:r>
          </a:p>
        </p:txBody>
      </p:sp>
      <p:sp>
        <p:nvSpPr>
          <p:cNvPr id="4" name="Slide Number Placeholder 3"/>
          <p:cNvSpPr>
            <a:spLocks noGrp="1"/>
          </p:cNvSpPr>
          <p:nvPr>
            <p:ph type="sldNum" sz="quarter" idx="10"/>
          </p:nvPr>
        </p:nvSpPr>
        <p:spPr/>
        <p:txBody>
          <a:bodyPr/>
          <a:lstStyle/>
          <a:p>
            <a:fld id="{05FAB9E0-D248-4540-98F8-1B00225FAC6B}" type="slidenum">
              <a:rPr lang="en-US" smtClean="0"/>
              <a:t>17</a:t>
            </a:fld>
            <a:endParaRPr lang="en-US"/>
          </a:p>
        </p:txBody>
      </p:sp>
    </p:spTree>
    <p:extLst>
      <p:ext uri="{BB962C8B-B14F-4D97-AF65-F5344CB8AC3E}">
        <p14:creationId xmlns:p14="http://schemas.microsoft.com/office/powerpoint/2010/main" val="350315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23</a:t>
            </a:fld>
            <a:endParaRPr lang="en-US"/>
          </a:p>
        </p:txBody>
      </p:sp>
    </p:spTree>
    <p:extLst>
      <p:ext uri="{BB962C8B-B14F-4D97-AF65-F5344CB8AC3E}">
        <p14:creationId xmlns:p14="http://schemas.microsoft.com/office/powerpoint/2010/main" val="1531404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recent years, archivists have identified the need and desire to capture community archives materials—those that are not deposited at an institution, but rather remain in family or community collections.  The University of NE, Omaha project is exploring the use of a mobile maker space and digitization lab that allows the organization to reach out to rural communities and digitize their material, making such material widely available while keeping the archive in the community.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have received matching funds that doubled the project budget from the University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Their white paper will talk about how to apply this in other rural states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Mobile labs have been used before, but only in urban areas, and never with tribal members</a:t>
            </a:r>
          </a:p>
        </p:txBody>
      </p:sp>
      <p:sp>
        <p:nvSpPr>
          <p:cNvPr id="4" name="Slide Number Placeholder 3"/>
          <p:cNvSpPr>
            <a:spLocks noGrp="1"/>
          </p:cNvSpPr>
          <p:nvPr>
            <p:ph type="sldNum" sz="quarter" idx="10"/>
          </p:nvPr>
        </p:nvSpPr>
        <p:spPr/>
        <p:txBody>
          <a:bodyPr/>
          <a:lstStyle/>
          <a:p>
            <a:fld id="{D862B055-C49B-402C-99B8-06CAC164482A}" type="slidenum">
              <a:rPr lang="en-US" smtClean="0"/>
              <a:t>24</a:t>
            </a:fld>
            <a:endParaRPr lang="en-US"/>
          </a:p>
        </p:txBody>
      </p:sp>
    </p:spTree>
    <p:extLst>
      <p:ext uri="{BB962C8B-B14F-4D97-AF65-F5344CB8AC3E}">
        <p14:creationId xmlns:p14="http://schemas.microsoft.com/office/powerpoint/2010/main" val="411669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Catalyst fund was used to scope out the potential for a multi-partner approach to professional development education.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outcome of the LYRASIS grant clarified potential and a road forward. In addition, Columbia has already modeled another project that is unrelated on the same collaborative approach.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now moving to detailed business planning and then implementation</a:t>
            </a:r>
          </a:p>
          <a:p>
            <a:r>
              <a:rPr lang="en-US" sz="1200" kern="1200" dirty="0">
                <a:solidFill>
                  <a:schemeClr val="tx1"/>
                </a:solidFill>
                <a:effectLst/>
                <a:latin typeface="+mn-lt"/>
                <a:ea typeface="+mn-ea"/>
                <a:cs typeface="+mn-cs"/>
              </a:rPr>
              <a:t>Look for updated copyright education classes for the field coming next.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25</a:t>
            </a:fld>
            <a:endParaRPr lang="en-US"/>
          </a:p>
        </p:txBody>
      </p:sp>
    </p:spTree>
    <p:extLst>
      <p:ext uri="{BB962C8B-B14F-4D97-AF65-F5344CB8AC3E}">
        <p14:creationId xmlns:p14="http://schemas.microsoft.com/office/powerpoint/2010/main" val="361930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National* and international** surveys have been conducted regarding the use of 3D imaging and user requirements in cultural heritage institutions. Based on survey results, utilizing 3D technologies in libraries, museums and archives is in its infancy.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survey’s points towards usage possibilities (ability to remotely measure true size of objects) and desired user requirements (easy online viewing and navigation) yet there was no comprehensive understanding of what constitutes 3D image quality and description for exchange, preservation, and access of digital artifacts.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project will </a:t>
            </a:r>
            <a:r>
              <a:rPr lang="en-US" sz="1200" b="0" i="0" u="none" strike="noStrike" kern="1200" baseline="0" dirty="0" err="1">
                <a:solidFill>
                  <a:schemeClr val="tx1"/>
                </a:solidFill>
                <a:latin typeface="+mn-lt"/>
                <a:ea typeface="+mn-ea"/>
                <a:cs typeface="+mn-cs"/>
              </a:rPr>
              <a:t>vett</a:t>
            </a:r>
            <a:r>
              <a:rPr lang="en-US" sz="1200" b="0" i="0" u="none" strike="noStrike" kern="1200" baseline="0" dirty="0">
                <a:solidFill>
                  <a:schemeClr val="tx1"/>
                </a:solidFill>
                <a:latin typeface="+mn-lt"/>
                <a:ea typeface="+mn-ea"/>
                <a:cs typeface="+mn-cs"/>
              </a:rPr>
              <a:t> those standards nationally—and museums, archaeology and anthropology collections, galleries and others with 3D works will be able to implement these standards with their own collections…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*(Urban, 2015)</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**(Hess, 2015)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26</a:t>
            </a:fld>
            <a:endParaRPr lang="en-US"/>
          </a:p>
        </p:txBody>
      </p:sp>
    </p:spTree>
    <p:extLst>
      <p:ext uri="{BB962C8B-B14F-4D97-AF65-F5344CB8AC3E}">
        <p14:creationId xmlns:p14="http://schemas.microsoft.com/office/powerpoint/2010/main" val="840401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leverage IOT devices to aid our patrons in discovery and use of our library and its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few examples are as follows: </a:t>
            </a:r>
          </a:p>
          <a:p>
            <a:pPr marL="228600" indent="-228600">
              <a:buAutoNum type="arabicPeriod"/>
            </a:pPr>
            <a:r>
              <a:rPr lang="en-US" sz="1200" kern="1200" dirty="0">
                <a:solidFill>
                  <a:schemeClr val="tx1"/>
                </a:solidFill>
                <a:effectLst/>
                <a:latin typeface="+mn-lt"/>
                <a:ea typeface="+mn-ea"/>
                <a:cs typeface="+mn-cs"/>
              </a:rPr>
              <a:t>Amazon Alexa device to connect to library systems using voice (improve accessibility). They are now building the connectors to library technology that others could leverage. </a:t>
            </a:r>
          </a:p>
          <a:p>
            <a:pPr marL="228600" indent="-228600">
              <a:buAutoNum type="arabicPeriod"/>
            </a:pPr>
            <a:r>
              <a:rPr lang="en-US" sz="1200" kern="1200" dirty="0">
                <a:solidFill>
                  <a:schemeClr val="tx1"/>
                </a:solidFill>
                <a:effectLst/>
                <a:latin typeface="+mn-lt"/>
                <a:ea typeface="+mn-ea"/>
                <a:cs typeface="+mn-cs"/>
              </a:rPr>
              <a:t>And creation of IOT button technology to gain location based assistance</a:t>
            </a:r>
          </a:p>
          <a:p>
            <a:pPr marL="228600" indent="-228600">
              <a:buAutoNum type="arabicPeriod"/>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In October, the pilot had just started and already other areas on campus wanted to use the technology for other things such as, using it to book study rooms or appointments in the counseling and career centers…</a:t>
            </a:r>
          </a:p>
        </p:txBody>
      </p:sp>
      <p:sp>
        <p:nvSpPr>
          <p:cNvPr id="4" name="Slide Number Placeholder 3"/>
          <p:cNvSpPr>
            <a:spLocks noGrp="1"/>
          </p:cNvSpPr>
          <p:nvPr>
            <p:ph type="sldNum" sz="quarter" idx="10"/>
          </p:nvPr>
        </p:nvSpPr>
        <p:spPr/>
        <p:txBody>
          <a:bodyPr/>
          <a:lstStyle/>
          <a:p>
            <a:fld id="{D862B055-C49B-402C-99B8-06CAC164482A}" type="slidenum">
              <a:rPr lang="en-US" smtClean="0"/>
              <a:t>27</a:t>
            </a:fld>
            <a:endParaRPr lang="en-US"/>
          </a:p>
        </p:txBody>
      </p:sp>
    </p:spTree>
    <p:extLst>
      <p:ext uri="{BB962C8B-B14F-4D97-AF65-F5344CB8AC3E}">
        <p14:creationId xmlns:p14="http://schemas.microsoft.com/office/powerpoint/2010/main" val="106466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125 years…</a:t>
            </a:r>
          </a:p>
          <a:p>
            <a:r>
              <a:rPr lang="en-US" baseline="0" dirty="0" smtClean="0"/>
              <a:t>Industry wiped out – </a:t>
            </a:r>
            <a:r>
              <a:rPr lang="en-US" baseline="0" dirty="0" err="1" smtClean="0"/>
              <a:t>crt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a:t>
            </a:fld>
            <a:endParaRPr lang="en-US"/>
          </a:p>
        </p:txBody>
      </p:sp>
    </p:spTree>
    <p:extLst>
      <p:ext uri="{BB962C8B-B14F-4D97-AF65-F5344CB8AC3E}">
        <p14:creationId xmlns:p14="http://schemas.microsoft.com/office/powerpoint/2010/main" val="47144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James B. Duke Memorial Library is creating a web and mobile app framework for publishing location‐based content including historical photographs, documents, and oral histories that will populate a digital interactive map.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map </a:t>
            </a:r>
            <a:r>
              <a:rPr lang="en-US" sz="1200" b="1" i="0" u="none" strike="noStrike" kern="1200" baseline="0" dirty="0">
                <a:solidFill>
                  <a:schemeClr val="tx1"/>
                </a:solidFill>
                <a:latin typeface="+mn-lt"/>
                <a:ea typeface="+mn-ea"/>
                <a:cs typeface="+mn-cs"/>
              </a:rPr>
              <a:t>documents</a:t>
            </a:r>
            <a:r>
              <a:rPr lang="en-US" sz="1200" b="0" i="0" u="none" strike="noStrike" kern="1200" baseline="0" dirty="0">
                <a:solidFill>
                  <a:schemeClr val="tx1"/>
                </a:solidFill>
                <a:latin typeface="+mn-lt"/>
                <a:ea typeface="+mn-ea"/>
                <a:cs typeface="+mn-cs"/>
              </a:rPr>
              <a:t> the Historic West End, a vibrant 150 year old African American community that surrounds the university on the west side of Charlotte, North Carolina and is </a:t>
            </a:r>
            <a:r>
              <a:rPr lang="en-US" sz="1200" b="1" i="0" u="none" strike="noStrike" kern="1200" baseline="0" dirty="0">
                <a:solidFill>
                  <a:schemeClr val="tx1"/>
                </a:solidFill>
                <a:latin typeface="+mn-lt"/>
                <a:ea typeface="+mn-ea"/>
                <a:cs typeface="+mn-cs"/>
              </a:rPr>
              <a:t>currently faced with rising gentrification and social change.</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a model that can be used for others trying to engage the community with archives materials and to inject a historical perspective into the issue of redevelopment, rising housing costs, and gentrification happening across the nation</a:t>
            </a:r>
            <a:endParaRPr lang="en-US" b="0" dirty="0"/>
          </a:p>
        </p:txBody>
      </p:sp>
      <p:sp>
        <p:nvSpPr>
          <p:cNvPr id="4" name="Slide Number Placeholder 3"/>
          <p:cNvSpPr>
            <a:spLocks noGrp="1"/>
          </p:cNvSpPr>
          <p:nvPr>
            <p:ph type="sldNum" sz="quarter" idx="10"/>
          </p:nvPr>
        </p:nvSpPr>
        <p:spPr/>
        <p:txBody>
          <a:bodyPr/>
          <a:lstStyle/>
          <a:p>
            <a:fld id="{D862B055-C49B-402C-99B8-06CAC164482A}" type="slidenum">
              <a:rPr lang="en-US" smtClean="0"/>
              <a:t>28</a:t>
            </a:fld>
            <a:endParaRPr lang="en-US"/>
          </a:p>
        </p:txBody>
      </p:sp>
    </p:spTree>
    <p:extLst>
      <p:ext uri="{BB962C8B-B14F-4D97-AF65-F5344CB8AC3E}">
        <p14:creationId xmlns:p14="http://schemas.microsoft.com/office/powerpoint/2010/main" val="328196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Washburn is creating open source information literacy modules in both English and Spanish, for use by area middle and high school students....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Access to free online information literacy modules and an accompanying curriculum creates equity in education and will improve critical thinking skills for students at 20 schools in the Northeast Kansas target area.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project provides a model replicable on a national scale and open access resources created for the project will be adaptable to any classroom curriculum</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29</a:t>
            </a:fld>
            <a:endParaRPr lang="en-US"/>
          </a:p>
        </p:txBody>
      </p:sp>
    </p:spTree>
    <p:extLst>
      <p:ext uri="{BB962C8B-B14F-4D97-AF65-F5344CB8AC3E}">
        <p14:creationId xmlns:p14="http://schemas.microsoft.com/office/powerpoint/2010/main" val="1316034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we awarded 6 Member Organizations</a:t>
            </a:r>
          </a:p>
          <a:p>
            <a:r>
              <a:rPr lang="en-US" dirty="0"/>
              <a:t>These represent our first round of recipients and are examples of the variety of projects that came to us last year. You’ll see there is great geographic diversity, institutional size and content—all are quite different from one another and yet show creativity and leadership in many different ways.</a:t>
            </a:r>
          </a:p>
          <a:p>
            <a:endParaRPr lang="en-US" dirty="0"/>
          </a:p>
          <a:p>
            <a:r>
              <a:rPr lang="en-US" dirty="0"/>
              <a:t>The projects will be completed in June and all the models, code, and lessons learned will be available for your use then.</a:t>
            </a:r>
          </a:p>
          <a:p>
            <a:endParaRPr lang="en-US" dirty="0"/>
          </a:p>
          <a:p>
            <a:r>
              <a:rPr lang="en-US" dirty="0"/>
              <a:t>Let’s take a look…</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30</a:t>
            </a:fld>
            <a:endParaRPr lang="en-US"/>
          </a:p>
        </p:txBody>
      </p:sp>
    </p:spTree>
    <p:extLst>
      <p:ext uri="{BB962C8B-B14F-4D97-AF65-F5344CB8AC3E}">
        <p14:creationId xmlns:p14="http://schemas.microsoft.com/office/powerpoint/2010/main" val="3529707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ROBERT slide  – to replace with C$F take </a:t>
            </a:r>
            <a:r>
              <a:rPr lang="en-US" dirty="0" err="1">
                <a:cs typeface="Calibri"/>
              </a:rPr>
              <a:t>aways</a:t>
            </a:r>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31</a:t>
            </a:fld>
            <a:endParaRPr lang="en-US"/>
          </a:p>
        </p:txBody>
      </p:sp>
    </p:spTree>
    <p:extLst>
      <p:ext uri="{BB962C8B-B14F-4D97-AF65-F5344CB8AC3E}">
        <p14:creationId xmlns:p14="http://schemas.microsoft.com/office/powerpoint/2010/main" val="324449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tuck a picture on here somewhere</a:t>
            </a:r>
            <a:r>
              <a:rPr lang="en-US" baseline="0" dirty="0"/>
              <a:t> that has to do with impact or innovation</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32</a:t>
            </a:fld>
            <a:endParaRPr lang="en-US"/>
          </a:p>
        </p:txBody>
      </p:sp>
    </p:spTree>
    <p:extLst>
      <p:ext uri="{BB962C8B-B14F-4D97-AF65-F5344CB8AC3E}">
        <p14:creationId xmlns:p14="http://schemas.microsoft.com/office/powerpoint/2010/main" val="375362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 – picture,</a:t>
            </a:r>
            <a:r>
              <a:rPr lang="en-US" baseline="0" dirty="0">
                <a:cs typeface="Calibri"/>
              </a:rPr>
              <a:t> we can </a:t>
            </a:r>
            <a:r>
              <a:rPr lang="en-US" baseline="0" dirty="0" err="1">
                <a:cs typeface="Calibri"/>
              </a:rPr>
              <a:t>smoosh</a:t>
            </a:r>
            <a:r>
              <a:rPr lang="en-US" baseline="0" dirty="0">
                <a:cs typeface="Calibri"/>
              </a:rPr>
              <a:t> the text</a:t>
            </a:r>
            <a:endParaRPr lang="en-US" dirty="0">
              <a:cs typeface="Calibri"/>
            </a:endParaRPr>
          </a:p>
          <a:p>
            <a:endParaRPr lang="en-US" dirty="0">
              <a:cs typeface="Calibri"/>
            </a:endParaRPr>
          </a:p>
          <a:p>
            <a:r>
              <a:rPr lang="en-US" dirty="0">
                <a:cs typeface="Calibri"/>
              </a:rPr>
              <a:t>(LISA)  – work with </a:t>
            </a:r>
            <a:r>
              <a:rPr lang="en-US" dirty="0" err="1">
                <a:cs typeface="Calibri"/>
              </a:rPr>
              <a:t>jenn</a:t>
            </a:r>
            <a:r>
              <a:rPr lang="en-US" dirty="0">
                <a:cs typeface="Calibri"/>
              </a:rPr>
              <a:t> to add in questions for the panel discussion</a:t>
            </a:r>
          </a:p>
          <a:p>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33</a:t>
            </a:fld>
            <a:endParaRPr lang="en-US"/>
          </a:p>
        </p:txBody>
      </p:sp>
    </p:spTree>
    <p:extLst>
      <p:ext uri="{BB962C8B-B14F-4D97-AF65-F5344CB8AC3E}">
        <p14:creationId xmlns:p14="http://schemas.microsoft.com/office/powerpoint/2010/main" val="100488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a:t>
            </a:r>
            <a:r>
              <a:rPr lang="en-US" baseline="0" dirty="0" smtClean="0"/>
              <a:t> and Innovation – </a:t>
            </a:r>
          </a:p>
          <a:p>
            <a:r>
              <a:rPr lang="en-US" baseline="0" dirty="0" smtClean="0"/>
              <a:t>Why are we here?</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47144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a:t>
            </a:r>
            <a:r>
              <a:rPr lang="en-US" baseline="0" dirty="0" smtClean="0"/>
              <a:t> and Innovation – </a:t>
            </a:r>
          </a:p>
          <a:p>
            <a:r>
              <a:rPr lang="en-US" baseline="0" dirty="0" smtClean="0"/>
              <a:t>Why are we here?</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47144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5</a:t>
            </a:fld>
            <a:endParaRPr lang="en-US"/>
          </a:p>
        </p:txBody>
      </p:sp>
    </p:spTree>
    <p:extLst>
      <p:ext uri="{BB962C8B-B14F-4D97-AF65-F5344CB8AC3E}">
        <p14:creationId xmlns:p14="http://schemas.microsoft.com/office/powerpoint/2010/main" val="128594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foundation documents? </a:t>
            </a:r>
          </a:p>
          <a:p>
            <a:r>
              <a:rPr lang="en-US" dirty="0"/>
              <a:t>Mission, Vision</a:t>
            </a:r>
            <a:r>
              <a:rPr lang="en-US" baseline="0" dirty="0"/>
              <a:t> and Values</a:t>
            </a:r>
            <a:r>
              <a:rPr lang="en-US" baseline="0" dirty="0" smtClean="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LYRASIS supports enduring access to our shared academic, scientific and cultural heritage through leadership in open technologies, content ​services, digital solutions and collaboration with archives, libraries, museums and knowledge communities worldwide.</a:t>
            </a:r>
          </a:p>
          <a:p>
            <a:endParaRPr lang="en-US" dirty="0"/>
          </a:p>
          <a:p>
            <a:r>
              <a:rPr lang="en-US" dirty="0"/>
              <a:t>Goal – to be one</a:t>
            </a:r>
            <a:r>
              <a:rPr lang="en-US" baseline="0" dirty="0"/>
              <a:t> of the three organizations you rely on to remain relevant. This means we want to assist you to punch above your weight, participate in regional, superregional, national and international </a:t>
            </a:r>
            <a:r>
              <a:rPr lang="en-US" baseline="0" dirty="0" smtClean="0"/>
              <a:t>discussions, </a:t>
            </a:r>
            <a:r>
              <a:rPr lang="en-US" baseline="0" dirty="0"/>
              <a:t>and also show case your </a:t>
            </a:r>
            <a:r>
              <a:rPr lang="en-US" baseline="0" dirty="0" smtClean="0"/>
              <a:t>local success.</a:t>
            </a:r>
          </a:p>
          <a:p>
            <a:endParaRPr lang="en-US" baseline="0" dirty="0"/>
          </a:p>
          <a:p>
            <a:r>
              <a:rPr lang="en-US" baseline="0" dirty="0"/>
              <a:t>Objective </a:t>
            </a:r>
            <a:r>
              <a:rPr lang="en-US" baseline="0" dirty="0" smtClean="0"/>
              <a:t>– Create a methodology to have two way conversations with our key members.  that result in sustainable solutions that have broad impact.</a:t>
            </a:r>
          </a:p>
          <a:p>
            <a:endParaRPr lang="en-US" baseline="0" dirty="0" smtClean="0"/>
          </a:p>
          <a:p>
            <a:r>
              <a:rPr lang="en-US" baseline="0" dirty="0" smtClean="0"/>
              <a:t>Strategy – LC&gt;LF&gt;C$F</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6</a:t>
            </a:fld>
            <a:endParaRPr lang="en-US"/>
          </a:p>
        </p:txBody>
      </p:sp>
    </p:spTree>
    <p:extLst>
      <p:ext uri="{BB962C8B-B14F-4D97-AF65-F5344CB8AC3E}">
        <p14:creationId xmlns:p14="http://schemas.microsoft.com/office/powerpoint/2010/main" val="21383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t>ROBERT We’ve Achieved $1 in the Black ……  </a:t>
            </a:r>
          </a:p>
          <a:p>
            <a:pPr marL="274320" lvl="1">
              <a:spcBef>
                <a:spcPct val="20000"/>
              </a:spcBef>
            </a:pPr>
            <a:r>
              <a:rPr lang="en-US" dirty="0"/>
              <a:t>which of course is great; provides bandwidth and financial resources for growth</a:t>
            </a:r>
            <a:endParaRPr lang="en-US" dirty="0">
              <a:cs typeface="Calibri"/>
            </a:endParaRPr>
          </a:p>
          <a:p>
            <a:pPr marL="182880" indent="-182880">
              <a:spcBef>
                <a:spcPct val="20000"/>
              </a:spcBef>
              <a:spcAft>
                <a:spcPts val="900"/>
              </a:spcAft>
              <a:buChar char="•"/>
            </a:pPr>
            <a:r>
              <a:rPr lang="en-US" dirty="0"/>
              <a:t> </a:t>
            </a:r>
            <a:endParaRPr lang="en-US" dirty="0">
              <a:cs typeface="Calibri"/>
            </a:endParaRPr>
          </a:p>
          <a:p>
            <a:pPr>
              <a:spcBef>
                <a:spcPct val="20000"/>
              </a:spcBef>
            </a:pPr>
            <a:r>
              <a:rPr lang="en-US" dirty="0"/>
              <a:t>BUT ……</a:t>
            </a:r>
            <a:endParaRPr lang="en-US" dirty="0">
              <a:cs typeface="Calibri"/>
            </a:endParaRPr>
          </a:p>
          <a:p>
            <a:pPr marL="274320" lvl="1">
              <a:spcBef>
                <a:spcPct val="20000"/>
              </a:spcBef>
            </a:pPr>
            <a:r>
              <a:rPr lang="en-US" dirty="0"/>
              <a:t>Operational Effectiveness is NOT a strategy for getting to the next level</a:t>
            </a:r>
            <a:endParaRPr lang="en-US" dirty="0">
              <a:cs typeface="Calibri"/>
            </a:endParaRPr>
          </a:p>
          <a:p>
            <a:pPr marL="731520" lvl="2" indent="-182880">
              <a:spcBef>
                <a:spcPct val="20000"/>
              </a:spcBef>
              <a:buChar char="•"/>
            </a:pPr>
            <a:r>
              <a:rPr lang="en-US" dirty="0"/>
              <a:t>Internally focused</a:t>
            </a:r>
            <a:endParaRPr lang="en-US" dirty="0">
              <a:cs typeface="Calibri"/>
            </a:endParaRPr>
          </a:p>
          <a:p>
            <a:pPr marL="731520" lvl="2" indent="-182880">
              <a:spcBef>
                <a:spcPct val="20000"/>
              </a:spcBef>
              <a:buChar char="•"/>
            </a:pPr>
            <a:r>
              <a:rPr lang="en-US" dirty="0"/>
              <a:t>Doesn’t address market changes and shifting member needs</a:t>
            </a:r>
            <a:endParaRPr lang="en-US" dirty="0">
              <a:cs typeface="Calibri"/>
            </a:endParaRPr>
          </a:p>
          <a:p>
            <a:pPr marL="731520" lvl="2" indent="-182880">
              <a:spcBef>
                <a:spcPct val="20000"/>
              </a:spcBef>
              <a:buChar char="•"/>
            </a:pPr>
            <a:r>
              <a:rPr lang="en-US" dirty="0"/>
              <a:t>Not a significant market differentiator</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7</a:t>
            </a:fld>
            <a:endParaRPr lang="en-US"/>
          </a:p>
        </p:txBody>
      </p:sp>
    </p:spTree>
    <p:extLst>
      <p:ext uri="{BB962C8B-B14F-4D97-AF65-F5344CB8AC3E}">
        <p14:creationId xmlns:p14="http://schemas.microsoft.com/office/powerpoint/2010/main" val="251026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cs typeface="Calibri"/>
              </a:rPr>
              <a:t>LISA. Operational effectiveness means doing similar activities as similar organizations (consortia) better and with less defects. This is foundational: As Robert suggests, an organization cannot be strategic or innovative, if they haven't solved the riddle of being effective as an operation. But I suggest this is not strategic. STRATEGY requires trade offs, where Operational effectiveness does not. TRADE OFFS create need for CHOICE. The LYRASIS path to INNOVATION with a Big I is our structure for CHOOSING. If you try to be all things to all members, or customers or clients – the mission begins to lose clarity, value props are lost and we don't know who or what we are. </a:t>
            </a:r>
          </a:p>
        </p:txBody>
      </p:sp>
      <p:sp>
        <p:nvSpPr>
          <p:cNvPr id="4" name="Slide Number Placeholder 3"/>
          <p:cNvSpPr>
            <a:spLocks noGrp="1"/>
          </p:cNvSpPr>
          <p:nvPr>
            <p:ph type="sldNum" sz="quarter" idx="10"/>
          </p:nvPr>
        </p:nvSpPr>
        <p:spPr/>
        <p:txBody>
          <a:bodyPr/>
          <a:lstStyle/>
          <a:p>
            <a:fld id="{D862B055-C49B-402C-99B8-06CAC164482A}" type="slidenum">
              <a:rPr lang="en-US" smtClean="0"/>
              <a:t>8</a:t>
            </a:fld>
            <a:endParaRPr lang="en-US"/>
          </a:p>
        </p:txBody>
      </p:sp>
    </p:spTree>
    <p:extLst>
      <p:ext uri="{BB962C8B-B14F-4D97-AF65-F5344CB8AC3E}">
        <p14:creationId xmlns:p14="http://schemas.microsoft.com/office/powerpoint/2010/main" val="303766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 Does your organization operate in a risk averse culture? We'll get back to that, but think about that question. </a:t>
            </a:r>
          </a:p>
          <a:p>
            <a:endParaRPr lang="en-US" dirty="0">
              <a:cs typeface="Calibri"/>
            </a:endParaRPr>
          </a:p>
          <a:p>
            <a:r>
              <a:rPr lang="en-US" dirty="0">
                <a:cs typeface="Calibri"/>
              </a:rPr>
              <a:t>(to frame this in context with historical roles of consortia and to emphasize how we're different) At the Why LYRASIS bullet:</a:t>
            </a:r>
          </a:p>
          <a:p>
            <a:r>
              <a:rPr lang="en-US" dirty="0">
                <a:cs typeface="Calibri"/>
              </a:rPr>
              <a:t>The wave of consortia consolidation, through mergers was driven by performance measures, not strategic vision. There is a real danger of diminishing returns if an organization is focused solely on performance. If an organization strives for continuous improvement and benchmarking, it can unwittingly be drawn towards homogeneity with other organizations. The more similar they become (competitive convergence) DO YOU WANT TO STAND OUT? Let's get back to that.</a:t>
            </a:r>
          </a:p>
          <a:p>
            <a:endParaRPr lang="en-US" dirty="0">
              <a:cs typeface="Calibri"/>
            </a:endParaRPr>
          </a:p>
          <a:p>
            <a:r>
              <a:rPr lang="en-US" dirty="0">
                <a:cs typeface="Calibri"/>
              </a:rPr>
              <a:t>WHY LYRASIS? Lisa – quick story about why I'm here. Academic publishing was all short term financial and product distribution goals. Long term impact or achievement wasn't part of the picture. I wanted that. </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9</a:t>
            </a:fld>
            <a:endParaRPr lang="en-US"/>
          </a:p>
        </p:txBody>
      </p:sp>
    </p:spTree>
    <p:extLst>
      <p:ext uri="{BB962C8B-B14F-4D97-AF65-F5344CB8AC3E}">
        <p14:creationId xmlns:p14="http://schemas.microsoft.com/office/powerpoint/2010/main" val="2926126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71"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1927225"/>
          </a:xfrm>
        </p:spPr>
        <p:txBody>
          <a:bodyPr anchor="t" anchorCtr="0">
            <a:noAutofit/>
          </a:bodyPr>
          <a:lstStyle>
            <a:lvl1pPr>
              <a:defRPr sz="5400" cap="none" baseline="0">
                <a:solidFill>
                  <a:srgbClr val="FFFFFF"/>
                </a:solidFill>
              </a:defRPr>
            </a:lvl1pPr>
          </a:lstStyle>
          <a:p>
            <a:r>
              <a:rPr lang="en-US"/>
              <a:t>Main</a:t>
            </a:r>
            <a:br>
              <a:rPr lang="en-US"/>
            </a:br>
            <a:r>
              <a:rPr lang="en-US"/>
              <a:t>Presentation</a:t>
            </a:r>
            <a:br>
              <a:rPr lang="en-US"/>
            </a:br>
            <a:r>
              <a:rPr lang="en-US"/>
              <a:t>Title</a:t>
            </a:r>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6118" y="6185993"/>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714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935750"/>
            <a:ext cx="6019800" cy="5541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71"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959695"/>
          </a:xfrm>
        </p:spPr>
        <p:txBody>
          <a:bodyPr anchor="t" anchorCtr="0">
            <a:noAutofit/>
          </a:bodyPr>
          <a:lstStyle>
            <a:lvl1pPr>
              <a:defRPr sz="5400" cap="none" baseline="0">
                <a:solidFill>
                  <a:srgbClr val="E16D2E"/>
                </a:solidFill>
              </a:defRPr>
            </a:lvl1pPr>
          </a:lstStyle>
          <a:p>
            <a:r>
              <a:rPr lang="en-US"/>
              <a:t>Thank You!</a:t>
            </a:r>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6118" y="6185993"/>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3486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a:prstGeom prst="rect">
            <a:avLst/>
          </a:prstGeom>
        </p:spPr>
        <p:txBody>
          <a:bodyPr/>
          <a:lstStyle/>
          <a:p>
            <a:fld id="{AD162D65-5D0E-45B3-89BD-6F6FD3B3111D}" type="datetimeFigureOut">
              <a:rPr lang="en-US" smtClean="0"/>
              <a:t>3/29/2018</a:t>
            </a:fld>
            <a:endParaRPr lang="en-US"/>
          </a:p>
        </p:txBody>
      </p:sp>
      <p:sp>
        <p:nvSpPr>
          <p:cNvPr id="5" name="Footer Placeholder 4"/>
          <p:cNvSpPr>
            <a:spLocks noGrp="1"/>
          </p:cNvSpPr>
          <p:nvPr>
            <p:ph type="ftr" sz="quarter" idx="11"/>
          </p:nvPr>
        </p:nvSpPr>
        <p:spPr>
          <a:xfrm>
            <a:off x="1028700" y="4323846"/>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64DDB068-D48B-4D8B-8127-590A341989A1}" type="slidenum">
              <a:rPr lang="en-US" smtClean="0"/>
              <a:t>‹#›</a:t>
            </a:fld>
            <a:endParaRPr lang="en-US"/>
          </a:p>
        </p:txBody>
      </p:sp>
    </p:spTree>
    <p:extLst>
      <p:ext uri="{BB962C8B-B14F-4D97-AF65-F5344CB8AC3E}">
        <p14:creationId xmlns:p14="http://schemas.microsoft.com/office/powerpoint/2010/main" val="33227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userDrawn="1"/>
        </p:nvSpPr>
        <p:spPr bwMode="auto">
          <a:xfrm>
            <a:off x="244247"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err="1">
                <a:solidFill>
                  <a:srgbClr val="A6A6A6"/>
                </a:solidFill>
                <a:latin typeface="Arial" charset="0"/>
                <a:ea typeface="ＭＳ Ｐゴシック" charset="0"/>
                <a:cs typeface="ＭＳ Ｐゴシック" charset="0"/>
                <a:sym typeface="Roboto Regular" charset="0"/>
              </a:rPr>
              <a:t>lyrasis.org</a:t>
            </a:r>
            <a:endParaRPr lang="en-US" sz="1000" kern="120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266678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Thursday, March 29, 2018</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6"/>
            <a:ext cx="6692370" cy="455691"/>
          </a:xfrm>
          <a:prstGeom prst="rect">
            <a:avLst/>
          </a:prstGeom>
        </p:spPr>
        <p:txBody>
          <a:bodyPr vert="horz" lIns="91440" tIns="45720" rIns="91440" bIns="45720" rtlCol="0" anchor="t" anchorCtr="0">
            <a:normAutofit/>
          </a:bodyPr>
          <a:lstStyle/>
          <a:p>
            <a:r>
              <a:rPr lang="en-US"/>
              <a:t>Description</a:t>
            </a:r>
          </a:p>
        </p:txBody>
      </p:sp>
      <p:sp>
        <p:nvSpPr>
          <p:cNvPr id="3" name="Text Placeholder 2"/>
          <p:cNvSpPr>
            <a:spLocks noGrp="1"/>
          </p:cNvSpPr>
          <p:nvPr>
            <p:ph type="body" idx="1"/>
          </p:nvPr>
        </p:nvSpPr>
        <p:spPr>
          <a:xfrm>
            <a:off x="244247" y="891403"/>
            <a:ext cx="8658559" cy="5079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0CFEC368-1D7A-4F81-ABF6-AE0E36BAF64C}" type="slidenum">
              <a:rPr lang="en-US" smtClean="0"/>
              <a:pPr/>
              <a:t>‹#›</a:t>
            </a:fld>
            <a:endParaRPr lang="en-US"/>
          </a:p>
        </p:txBody>
      </p:sp>
      <p:cxnSp>
        <p:nvCxnSpPr>
          <p:cNvPr id="11" name="Straight Connector 10"/>
          <p:cNvCxnSpPr/>
          <p:nvPr userDrawn="1"/>
        </p:nvCxnSpPr>
        <p:spPr>
          <a:xfrm>
            <a:off x="244247"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217162" y="240650"/>
            <a:ext cx="1685644" cy="3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p:cNvSpPr>
          <p:nvPr/>
        </p:nvSpPr>
        <p:spPr bwMode="auto">
          <a:xfrm>
            <a:off x="244247"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err="1">
                <a:solidFill>
                  <a:srgbClr val="A6A6A6"/>
                </a:solidFill>
                <a:latin typeface="Arial" charset="0"/>
                <a:ea typeface="ＭＳ Ｐゴシック" charset="0"/>
                <a:cs typeface="ＭＳ Ｐゴシック" charset="0"/>
                <a:sym typeface="Roboto Regular" charset="0"/>
              </a:rPr>
              <a:t>lyrasis.org</a:t>
            </a:r>
            <a:endParaRPr lang="en-US" sz="1000" kern="1200">
              <a:solidFill>
                <a:srgbClr val="A6A6A6"/>
              </a:solidFill>
              <a:latin typeface="Arial" charset="0"/>
              <a:ea typeface="ＭＳ Ｐゴシック" charset="0"/>
              <a:cs typeface="ＭＳ Ｐゴシック" charset="0"/>
              <a:sym typeface="Roboto Regular"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62"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5" r:id="rId12"/>
    <p:sldLayoutId id="2147483976" r:id="rId13"/>
  </p:sldLayoutIdLst>
  <p:hf sldNum="0" hdr="0" ftr="0" dt="0"/>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qDrDUmuUBT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sloanreview.mit.edu/article/responses-to-disruptive-strategic-innovatio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646" y="1165823"/>
            <a:ext cx="7848600" cy="1927225"/>
          </a:xfrm>
        </p:spPr>
        <p:txBody>
          <a:bodyPr/>
          <a:lstStyle/>
          <a:p>
            <a:r>
              <a:rPr lang="en-US" b="1" dirty="0"/>
              <a:t>Experiments</a:t>
            </a:r>
            <a:r>
              <a:rPr lang="en-US" dirty="0"/>
              <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sp>
        <p:nvSpPr>
          <p:cNvPr id="3" name="Subtitle 2"/>
          <p:cNvSpPr>
            <a:spLocks noGrp="1"/>
          </p:cNvSpPr>
          <p:nvPr>
            <p:ph type="subTitle" idx="1"/>
          </p:nvPr>
        </p:nvSpPr>
        <p:spPr>
          <a:xfrm>
            <a:off x="714668" y="5320299"/>
            <a:ext cx="7848600" cy="408548"/>
          </a:xfrm>
        </p:spPr>
        <p:txBody>
          <a:bodyPr/>
          <a:lstStyle/>
          <a:p>
            <a:r>
              <a:rPr lang="en-US" dirty="0"/>
              <a:t>by Robert Miller and Lisa Larson</a:t>
            </a:r>
          </a:p>
          <a:p>
            <a:endParaRPr lang="en-US" dirty="0"/>
          </a:p>
        </p:txBody>
      </p:sp>
      <p:sp>
        <p:nvSpPr>
          <p:cNvPr id="4" name="TextBox 3"/>
          <p:cNvSpPr txBox="1"/>
          <p:nvPr/>
        </p:nvSpPr>
        <p:spPr>
          <a:xfrm>
            <a:off x="685799" y="4314515"/>
            <a:ext cx="5797193" cy="954107"/>
          </a:xfrm>
          <a:prstGeom prst="rect">
            <a:avLst/>
          </a:prstGeom>
          <a:noFill/>
        </p:spPr>
        <p:txBody>
          <a:bodyPr wrap="square" rtlCol="0">
            <a:spAutoFit/>
          </a:bodyPr>
          <a:lstStyle/>
          <a:p>
            <a:r>
              <a:rPr lang="en-US" sz="2800" dirty="0">
                <a:solidFill>
                  <a:srgbClr val="FFFFFF"/>
                </a:solidFill>
              </a:rPr>
              <a:t>LYRASIS Leaders Forum #21</a:t>
            </a:r>
          </a:p>
          <a:p>
            <a:r>
              <a:rPr lang="en-US" sz="2800" dirty="0">
                <a:solidFill>
                  <a:srgbClr val="FFFFFF"/>
                </a:solidFill>
              </a:rPr>
              <a:t>Richmond, VA – March 29, 2018</a:t>
            </a:r>
          </a:p>
        </p:txBody>
      </p:sp>
      <p:pic>
        <p:nvPicPr>
          <p:cNvPr id="5" name="Picture 4"/>
          <p:cNvPicPr>
            <a:picLocks noChangeAspect="1"/>
          </p:cNvPicPr>
          <p:nvPr/>
        </p:nvPicPr>
        <p:blipFill>
          <a:blip r:embed="rId3"/>
          <a:stretch>
            <a:fillRect/>
          </a:stretch>
        </p:blipFill>
        <p:spPr>
          <a:xfrm>
            <a:off x="4492615" y="1420738"/>
            <a:ext cx="3857607" cy="2557761"/>
          </a:xfrm>
          <a:prstGeom prst="rect">
            <a:avLst/>
          </a:prstGeom>
        </p:spPr>
      </p:pic>
    </p:spTree>
    <p:extLst>
      <p:ext uri="{BB962C8B-B14F-4D97-AF65-F5344CB8AC3E}">
        <p14:creationId xmlns:p14="http://schemas.microsoft.com/office/powerpoint/2010/main" val="210188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07218" y="1525071"/>
            <a:ext cx="6126480" cy="5166360"/>
          </a:xfrm>
          <a:prstGeom prst="rect">
            <a:avLst/>
          </a:prstGeom>
        </p:spPr>
      </p:pic>
      <p:sp>
        <p:nvSpPr>
          <p:cNvPr id="5" name="TextBox 4"/>
          <p:cNvSpPr txBox="1"/>
          <p:nvPr/>
        </p:nvSpPr>
        <p:spPr>
          <a:xfrm>
            <a:off x="1579631" y="974815"/>
            <a:ext cx="5981655" cy="415498"/>
          </a:xfrm>
          <a:prstGeom prst="rect">
            <a:avLst/>
          </a:prstGeom>
          <a:noFill/>
        </p:spPr>
        <p:txBody>
          <a:bodyPr wrap="square" rtlCol="0">
            <a:spAutoFit/>
          </a:bodyPr>
          <a:lstStyle/>
          <a:p>
            <a:pPr algn="ctr">
              <a:spcAft>
                <a:spcPts val="450"/>
              </a:spcAft>
            </a:pPr>
            <a:r>
              <a:rPr lang="en-US" sz="2100"/>
              <a:t>Knowledge of Technology and Market</a:t>
            </a:r>
          </a:p>
        </p:txBody>
      </p:sp>
      <p:sp>
        <p:nvSpPr>
          <p:cNvPr id="4" name="Title 1">
            <a:extLst>
              <a:ext uri="{FF2B5EF4-FFF2-40B4-BE49-F238E27FC236}">
                <a16:creationId xmlns="" xmlns:a16="http://schemas.microsoft.com/office/drawing/2014/main" id="{7BE26395-B211-4345-8B17-E22BC7BD2089}"/>
              </a:ext>
            </a:extLst>
          </p:cNvPr>
          <p:cNvSpPr>
            <a:spLocks noGrp="1"/>
          </p:cNvSpPr>
          <p:nvPr>
            <p:ph type="title"/>
          </p:nvPr>
        </p:nvSpPr>
        <p:spPr>
          <a:xfrm>
            <a:off x="244247" y="220786"/>
            <a:ext cx="6692370" cy="455691"/>
          </a:xfrm>
        </p:spPr>
        <p:txBody>
          <a:bodyPr/>
          <a:lstStyle/>
          <a:p>
            <a:r>
              <a:rPr lang="en-US" b="1">
                <a:solidFill>
                  <a:srgbClr val="002144"/>
                </a:solidFill>
              </a:rPr>
              <a:t>The 70/20/10 Rule</a:t>
            </a:r>
          </a:p>
        </p:txBody>
      </p:sp>
    </p:spTree>
    <p:extLst>
      <p:ext uri="{BB962C8B-B14F-4D97-AF65-F5344CB8AC3E}">
        <p14:creationId xmlns:p14="http://schemas.microsoft.com/office/powerpoint/2010/main" val="3308533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3C0136-BE27-4365-B204-6CFE393698FA}"/>
              </a:ext>
            </a:extLst>
          </p:cNvPr>
          <p:cNvSpPr>
            <a:spLocks noGrp="1"/>
          </p:cNvSpPr>
          <p:nvPr>
            <p:ph type="title"/>
          </p:nvPr>
        </p:nvSpPr>
        <p:spPr/>
        <p:txBody>
          <a:bodyPr/>
          <a:lstStyle/>
          <a:p>
            <a:r>
              <a:rPr lang="en-US" b="1" dirty="0"/>
              <a:t>Highlight of One ”Above the Line" Project</a:t>
            </a:r>
          </a:p>
        </p:txBody>
      </p:sp>
      <p:sp>
        <p:nvSpPr>
          <p:cNvPr id="3" name="Content Placeholder 2">
            <a:extLst>
              <a:ext uri="{FF2B5EF4-FFF2-40B4-BE49-F238E27FC236}">
                <a16:creationId xmlns="" xmlns:a16="http://schemas.microsoft.com/office/drawing/2014/main" id="{955BFDCC-8C9B-4D77-9520-3B7E457690DF}"/>
              </a:ext>
            </a:extLst>
          </p:cNvPr>
          <p:cNvSpPr>
            <a:spLocks noGrp="1"/>
          </p:cNvSpPr>
          <p:nvPr>
            <p:ph idx="1"/>
          </p:nvPr>
        </p:nvSpPr>
        <p:spPr/>
        <p:txBody>
          <a:bodyPr vert="horz" lIns="91440" tIns="45720" rIns="91440" bIns="45720" rtlCol="0" anchor="t">
            <a:normAutofit fontScale="92500"/>
          </a:bodyPr>
          <a:lstStyle/>
          <a:p>
            <a:r>
              <a:rPr lang="en-US">
                <a:cs typeface="Arial"/>
              </a:rPr>
              <a:t>LYRASIS Learning</a:t>
            </a:r>
          </a:p>
          <a:p>
            <a:r>
              <a:rPr lang="en-US">
                <a:cs typeface="Arial"/>
              </a:rPr>
              <a:t>PAST</a:t>
            </a:r>
          </a:p>
          <a:p>
            <a:pPr lvl="1"/>
            <a:r>
              <a:rPr lang="en-US">
                <a:cs typeface="Arial"/>
              </a:rPr>
              <a:t>Good reputation for professional development</a:t>
            </a:r>
          </a:p>
          <a:p>
            <a:pPr lvl="1"/>
            <a:r>
              <a:rPr lang="en-US">
                <a:cs typeface="Arial"/>
              </a:rPr>
              <a:t>A la carte model (competitive convergence)</a:t>
            </a:r>
          </a:p>
          <a:p>
            <a:pPr lvl="1"/>
            <a:r>
              <a:rPr lang="en-US">
                <a:cs typeface="Arial"/>
              </a:rPr>
              <a:t>Expensive to develop, grow and maintain: unpredictable revenue stream</a:t>
            </a:r>
          </a:p>
          <a:p>
            <a:r>
              <a:rPr lang="en-US">
                <a:cs typeface="Arial"/>
              </a:rPr>
              <a:t>NEW VALUE</a:t>
            </a:r>
          </a:p>
          <a:p>
            <a:pPr lvl="1"/>
            <a:r>
              <a:rPr lang="en-US">
                <a:cs typeface="Arial"/>
              </a:rPr>
              <a:t>Easier to budget and plan</a:t>
            </a:r>
          </a:p>
          <a:p>
            <a:pPr lvl="2"/>
            <a:r>
              <a:rPr lang="en-US">
                <a:cs typeface="Arial"/>
              </a:rPr>
              <a:t>Predictable for the library, predictable for LYRASIS</a:t>
            </a:r>
          </a:p>
          <a:p>
            <a:pPr lvl="1"/>
            <a:r>
              <a:rPr lang="en-US">
                <a:cs typeface="Arial"/>
              </a:rPr>
              <a:t>Expand access to classes to all staffers on demand</a:t>
            </a:r>
          </a:p>
          <a:p>
            <a:r>
              <a:rPr lang="en-US">
                <a:cs typeface="Arial"/>
              </a:rPr>
              <a:t>Strategic?</a:t>
            </a:r>
          </a:p>
          <a:p>
            <a:pPr lvl="1"/>
            <a:r>
              <a:rPr lang="en-US">
                <a:cs typeface="Arial"/>
              </a:rPr>
              <a:t>Differentiates from marketplace</a:t>
            </a:r>
          </a:p>
          <a:p>
            <a:pPr lvl="1"/>
            <a:r>
              <a:rPr lang="en-US">
                <a:cs typeface="Arial"/>
              </a:rPr>
              <a:t>Allows us to expand our relationships and partnerships for future growth</a:t>
            </a:r>
          </a:p>
          <a:p>
            <a:pPr lvl="1"/>
            <a:r>
              <a:rPr lang="en-US">
                <a:cs typeface="Arial"/>
              </a:rPr>
              <a:t>Allows test/try of other open source technologies (</a:t>
            </a:r>
            <a:r>
              <a:rPr lang="en-US" err="1">
                <a:cs typeface="Arial"/>
              </a:rPr>
              <a:t>avalon</a:t>
            </a:r>
            <a:r>
              <a:rPr lang="en-US">
                <a:cs typeface="Arial"/>
              </a:rPr>
              <a:t>, future open source LMS)</a:t>
            </a:r>
          </a:p>
          <a:p>
            <a:pPr lvl="1"/>
            <a:endParaRPr lang="en-US">
              <a:cs typeface="Arial"/>
            </a:endParaRPr>
          </a:p>
        </p:txBody>
      </p:sp>
    </p:spTree>
    <p:extLst>
      <p:ext uri="{BB962C8B-B14F-4D97-AF65-F5344CB8AC3E}">
        <p14:creationId xmlns:p14="http://schemas.microsoft.com/office/powerpoint/2010/main" val="146624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Pivots &amp; Innovation</a:t>
            </a:r>
          </a:p>
        </p:txBody>
      </p:sp>
      <p:sp>
        <p:nvSpPr>
          <p:cNvPr id="3" name="Subtitle 2"/>
          <p:cNvSpPr>
            <a:spLocks noGrp="1"/>
          </p:cNvSpPr>
          <p:nvPr>
            <p:ph type="subTitle" idx="1"/>
          </p:nvPr>
        </p:nvSpPr>
        <p:spPr/>
        <p:txBody>
          <a:bodyPr>
            <a:normAutofit fontScale="85000" lnSpcReduction="20000"/>
          </a:bodyPr>
          <a:lstStyle/>
          <a:p>
            <a:r>
              <a:rPr lang="en-US" dirty="0"/>
              <a:t>LYRASIS Leaders’ Forum, Richmond, VA</a:t>
            </a:r>
          </a:p>
          <a:p>
            <a:r>
              <a:rPr lang="en-US" dirty="0"/>
              <a:t>Elizabeth Gail McClenney</a:t>
            </a:r>
          </a:p>
          <a:p>
            <a:r>
              <a:rPr lang="en-US" dirty="0"/>
              <a:t>March 29, 2018</a:t>
            </a:r>
          </a:p>
        </p:txBody>
      </p:sp>
    </p:spTree>
    <p:extLst>
      <p:ext uri="{BB962C8B-B14F-4D97-AF65-F5344CB8AC3E}">
        <p14:creationId xmlns:p14="http://schemas.microsoft.com/office/powerpoint/2010/main" val="49119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An Odyssey </a:t>
            </a:r>
            <a:r>
              <a:rPr lang="en-US" dirty="0"/>
              <a:t>…</a:t>
            </a:r>
          </a:p>
        </p:txBody>
      </p:sp>
      <p:sp>
        <p:nvSpPr>
          <p:cNvPr id="3" name="Content Placeholder 2"/>
          <p:cNvSpPr>
            <a:spLocks noGrp="1"/>
          </p:cNvSpPr>
          <p:nvPr>
            <p:ph idx="1"/>
          </p:nvPr>
        </p:nvSpPr>
        <p:spPr/>
        <p:txBody>
          <a:bodyPr/>
          <a:lstStyle/>
          <a:p>
            <a:endParaRPr lang="en-US" dirty="0"/>
          </a:p>
        </p:txBody>
      </p:sp>
      <p:pic>
        <p:nvPicPr>
          <p:cNvPr id="4" name="Picture 3">
            <a:hlinkClick r:id="rId2"/>
          </p:cNvPr>
          <p:cNvPicPr>
            <a:picLocks noChangeAspect="1"/>
          </p:cNvPicPr>
          <p:nvPr/>
        </p:nvPicPr>
        <p:blipFill rotWithShape="1">
          <a:blip r:embed="rId3"/>
          <a:srcRect l="15416" t="15247" r="38710" b="35447"/>
          <a:stretch/>
        </p:blipFill>
        <p:spPr bwMode="auto">
          <a:xfrm>
            <a:off x="1745086" y="2198132"/>
            <a:ext cx="5653829" cy="3291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695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Our Context </a:t>
            </a:r>
            <a:r>
              <a:rPr lang="en-US" dirty="0"/>
              <a:t>…</a:t>
            </a:r>
          </a:p>
        </p:txBody>
      </p:sp>
      <p:sp>
        <p:nvSpPr>
          <p:cNvPr id="3" name="Content Placeholder 2"/>
          <p:cNvSpPr>
            <a:spLocks noGrp="1"/>
          </p:cNvSpPr>
          <p:nvPr>
            <p:ph idx="1"/>
          </p:nvPr>
        </p:nvSpPr>
        <p:spPr/>
        <p:txBody>
          <a:bodyPr/>
          <a:lstStyle/>
          <a:p>
            <a:r>
              <a:rPr lang="en-US" i="1" dirty="0"/>
              <a:t>Pivot</a:t>
            </a:r>
            <a:r>
              <a:rPr lang="en-US" dirty="0"/>
              <a:t> – “a person, thing, or factor having a major or central role, function, or effect”</a:t>
            </a:r>
          </a:p>
          <a:p>
            <a:pPr marL="0" indent="0">
              <a:buNone/>
            </a:pPr>
            <a:endParaRPr lang="en-US" dirty="0"/>
          </a:p>
          <a:p>
            <a:pPr marL="0" indent="0">
              <a:buNone/>
            </a:pPr>
            <a:endParaRPr lang="en-US" dirty="0"/>
          </a:p>
          <a:p>
            <a:r>
              <a:rPr lang="en-US" i="1" dirty="0"/>
              <a:t>Disruption</a:t>
            </a:r>
            <a:r>
              <a:rPr lang="en-US" dirty="0"/>
              <a:t> – “ to interrupt the normal course or unity of”</a:t>
            </a:r>
          </a:p>
          <a:p>
            <a:endParaRPr lang="en-US" dirty="0"/>
          </a:p>
          <a:p>
            <a:pPr marL="0" indent="0">
              <a:buNone/>
            </a:pPr>
            <a:endParaRPr lang="en-US" dirty="0"/>
          </a:p>
          <a:p>
            <a:r>
              <a:rPr lang="en-US" i="1" dirty="0"/>
              <a:t>Innovation</a:t>
            </a:r>
            <a:r>
              <a:rPr lang="en-US" dirty="0"/>
              <a:t> – “the introduction of something new”</a:t>
            </a:r>
          </a:p>
          <a:p>
            <a:endParaRPr lang="en-US" dirty="0"/>
          </a:p>
        </p:txBody>
      </p:sp>
    </p:spTree>
    <p:extLst>
      <p:ext uri="{BB962C8B-B14F-4D97-AF65-F5344CB8AC3E}">
        <p14:creationId xmlns:p14="http://schemas.microsoft.com/office/powerpoint/2010/main" val="181011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Disruptive Technology</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sz="4950" dirty="0"/>
              <a:t>“Sustaining technology relies on incremental improvements to an already established technology. Disruptive technology </a:t>
            </a:r>
            <a:r>
              <a:rPr lang="en-US" sz="4950" b="1" i="1" u="sng" dirty="0"/>
              <a:t>lacks refinement</a:t>
            </a:r>
            <a:r>
              <a:rPr lang="en-US" sz="4950" dirty="0"/>
              <a:t>, often </a:t>
            </a:r>
            <a:r>
              <a:rPr lang="en-US" sz="4950" b="1" i="1" u="sng" dirty="0"/>
              <a:t>has performance problems </a:t>
            </a:r>
            <a:r>
              <a:rPr lang="en-US" sz="4950" dirty="0"/>
              <a:t>because it is new, </a:t>
            </a:r>
            <a:r>
              <a:rPr lang="en-US" sz="4950" b="1" i="1" u="sng" dirty="0"/>
              <a:t>appeals to a limited audience</a:t>
            </a:r>
            <a:r>
              <a:rPr lang="en-US" sz="4950" dirty="0"/>
              <a:t> and </a:t>
            </a:r>
            <a:r>
              <a:rPr lang="en-US" sz="4950" b="1" i="1" u="sng" dirty="0"/>
              <a:t>may not yet have a proven practical application</a:t>
            </a:r>
            <a:r>
              <a:rPr lang="en-US" sz="4950" dirty="0"/>
              <a:t>.” (Christensen,1997)</a:t>
            </a:r>
          </a:p>
        </p:txBody>
      </p:sp>
    </p:spTree>
    <p:extLst>
      <p:ext uri="{BB962C8B-B14F-4D97-AF65-F5344CB8AC3E}">
        <p14:creationId xmlns:p14="http://schemas.microsoft.com/office/powerpoint/2010/main" val="213309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Disruptive Strategic Innovation</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r>
              <a:rPr lang="en-US" dirty="0"/>
              <a:t>“Strategic innovation means an innovation in one’s business model that leads to a new way of playing the game. </a:t>
            </a:r>
            <a:r>
              <a:rPr lang="en-US" b="1" i="1" u="sng" dirty="0"/>
              <a:t>Disruptive strategic innovation </a:t>
            </a:r>
            <a:r>
              <a:rPr lang="en-US" dirty="0"/>
              <a:t>is a specific type of strategic innovation —namely, </a:t>
            </a:r>
            <a:r>
              <a:rPr lang="en-US" b="1" i="1" u="sng" dirty="0"/>
              <a:t>a way of playing the game that is both different from and in conflict with the traditional way</a:t>
            </a:r>
            <a:r>
              <a:rPr lang="en-US" dirty="0"/>
              <a:t>. Examples include Internet banking, low-cost airlines, direct insurance, online brokerage trading, online distribution of news and home delivery of grocery services.”</a:t>
            </a:r>
          </a:p>
          <a:p>
            <a:endParaRPr lang="en-US" dirty="0"/>
          </a:p>
          <a:p>
            <a:pPr marL="0" indent="0">
              <a:buNone/>
            </a:pPr>
            <a:r>
              <a:rPr lang="en-US" sz="825" i="1" dirty="0"/>
              <a:t>MIT Sloan Management Review</a:t>
            </a:r>
            <a:r>
              <a:rPr lang="en-US" sz="825" dirty="0"/>
              <a:t>, Winter 2003: </a:t>
            </a:r>
            <a:r>
              <a:rPr lang="en-US" sz="825" dirty="0">
                <a:hlinkClick r:id="rId2"/>
              </a:rPr>
              <a:t>https://sloanreview.mit.edu/article/responses-to-disruptive-strategic-innovation/</a:t>
            </a:r>
            <a:r>
              <a:rPr lang="en-US" sz="825" dirty="0"/>
              <a:t> </a:t>
            </a:r>
          </a:p>
        </p:txBody>
      </p:sp>
    </p:spTree>
    <p:extLst>
      <p:ext uri="{BB962C8B-B14F-4D97-AF65-F5344CB8AC3E}">
        <p14:creationId xmlns:p14="http://schemas.microsoft.com/office/powerpoint/2010/main" val="194210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Familiar pivots…</a:t>
            </a:r>
            <a:endParaRPr lang="en-US" dirty="0"/>
          </a:p>
        </p:txBody>
      </p:sp>
      <p:sp>
        <p:nvSpPr>
          <p:cNvPr id="3" name="Content Placeholder 2"/>
          <p:cNvSpPr>
            <a:spLocks noGrp="1"/>
          </p:cNvSpPr>
          <p:nvPr>
            <p:ph idx="1"/>
          </p:nvPr>
        </p:nvSpPr>
        <p:spPr/>
        <p:txBody>
          <a:bodyPr>
            <a:normAutofit/>
          </a:bodyPr>
          <a:lstStyle/>
          <a:p>
            <a:r>
              <a:rPr lang="en-US" dirty="0"/>
              <a:t>Journal Prices / Big Deals</a:t>
            </a:r>
          </a:p>
          <a:p>
            <a:pPr marL="342900" lvl="1" indent="0">
              <a:buNone/>
            </a:pPr>
            <a:endParaRPr lang="en-US" dirty="0"/>
          </a:p>
          <a:p>
            <a:r>
              <a:rPr lang="en-US" dirty="0"/>
              <a:t>Wireless in Barnes &amp; Noble / Walmart</a:t>
            </a:r>
          </a:p>
          <a:p>
            <a:endParaRPr lang="en-US" dirty="0"/>
          </a:p>
          <a:p>
            <a:r>
              <a:rPr lang="en-US" dirty="0"/>
              <a:t>Textbook Costs</a:t>
            </a:r>
          </a:p>
          <a:p>
            <a:endParaRPr lang="en-US" dirty="0"/>
          </a:p>
          <a:p>
            <a:r>
              <a:rPr lang="en-US" dirty="0"/>
              <a:t>Unused  / Hidden Resources</a:t>
            </a:r>
          </a:p>
          <a:p>
            <a:endParaRPr lang="en-US" dirty="0"/>
          </a:p>
          <a:p>
            <a:r>
              <a:rPr lang="en-US"/>
              <a:t>Community Needs</a:t>
            </a:r>
            <a:endParaRPr lang="en-US" dirty="0"/>
          </a:p>
        </p:txBody>
      </p:sp>
    </p:spTree>
    <p:extLst>
      <p:ext uri="{BB962C8B-B14F-4D97-AF65-F5344CB8AC3E}">
        <p14:creationId xmlns:p14="http://schemas.microsoft.com/office/powerpoint/2010/main" val="214127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Familiar Disruptors</a:t>
            </a:r>
          </a:p>
        </p:txBody>
      </p:sp>
      <p:sp>
        <p:nvSpPr>
          <p:cNvPr id="3" name="Content Placeholder 2"/>
          <p:cNvSpPr>
            <a:spLocks noGrp="1"/>
          </p:cNvSpPr>
          <p:nvPr>
            <p:ph idx="1"/>
          </p:nvPr>
        </p:nvSpPr>
        <p:spPr/>
        <p:txBody>
          <a:bodyPr>
            <a:normAutofit/>
          </a:bodyPr>
          <a:lstStyle/>
          <a:p>
            <a:pPr lvl="1"/>
            <a:r>
              <a:rPr lang="en-US" dirty="0"/>
              <a:t>Scholarly Communication</a:t>
            </a:r>
          </a:p>
          <a:p>
            <a:pPr lvl="1"/>
            <a:r>
              <a:rPr lang="en-US" dirty="0"/>
              <a:t>Open Access</a:t>
            </a:r>
          </a:p>
          <a:p>
            <a:pPr lvl="1"/>
            <a:r>
              <a:rPr lang="en-US" dirty="0"/>
              <a:t>Open Source</a:t>
            </a:r>
          </a:p>
          <a:p>
            <a:pPr lvl="1"/>
            <a:r>
              <a:rPr lang="en-US" dirty="0"/>
              <a:t>Open Education Resources (Z-Degrees)</a:t>
            </a:r>
          </a:p>
          <a:p>
            <a:pPr lvl="1"/>
            <a:r>
              <a:rPr lang="en-US" dirty="0"/>
              <a:t>Library Cafés </a:t>
            </a:r>
          </a:p>
          <a:p>
            <a:pPr lvl="1"/>
            <a:r>
              <a:rPr lang="en-US" dirty="0"/>
              <a:t>Evidence Based Acquisitions</a:t>
            </a:r>
          </a:p>
          <a:p>
            <a:pPr lvl="1"/>
            <a:r>
              <a:rPr lang="en-US" dirty="0"/>
              <a:t>Digitization</a:t>
            </a:r>
          </a:p>
          <a:p>
            <a:pPr lvl="1"/>
            <a:r>
              <a:rPr lang="en-US" dirty="0"/>
              <a:t>Crowd-sourced transcription</a:t>
            </a:r>
          </a:p>
          <a:p>
            <a:pPr lvl="1"/>
            <a:r>
              <a:rPr lang="en-US" dirty="0"/>
              <a:t>Job Seeker Assistance (</a:t>
            </a:r>
            <a:r>
              <a:rPr lang="en-US" dirty="0" err="1"/>
              <a:t>RVALibraries</a:t>
            </a:r>
            <a:r>
              <a:rPr lang="en-US" dirty="0"/>
              <a:t>)</a:t>
            </a:r>
          </a:p>
          <a:p>
            <a:pPr lvl="1"/>
            <a:r>
              <a:rPr lang="en-US" dirty="0"/>
              <a:t>Homework Centers w/ </a:t>
            </a:r>
            <a:r>
              <a:rPr lang="en-US"/>
              <a:t>nutritional programs</a:t>
            </a:r>
            <a:endParaRPr lang="en-US" dirty="0"/>
          </a:p>
        </p:txBody>
      </p:sp>
    </p:spTree>
    <p:extLst>
      <p:ext uri="{BB962C8B-B14F-4D97-AF65-F5344CB8AC3E}">
        <p14:creationId xmlns:p14="http://schemas.microsoft.com/office/powerpoint/2010/main" val="296024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 SOLINET to LYRASIS</a:t>
            </a:r>
          </a:p>
        </p:txBody>
      </p:sp>
      <p:sp>
        <p:nvSpPr>
          <p:cNvPr id="3" name="Content Placeholder 2"/>
          <p:cNvSpPr>
            <a:spLocks noGrp="1"/>
          </p:cNvSpPr>
          <p:nvPr>
            <p:ph idx="1"/>
          </p:nvPr>
        </p:nvSpPr>
        <p:spPr/>
        <p:txBody>
          <a:bodyPr>
            <a:normAutofit fontScale="70000" lnSpcReduction="20000"/>
          </a:bodyPr>
          <a:lstStyle/>
          <a:p>
            <a:pPr lvl="0"/>
            <a:r>
              <a:rPr lang="en-US" dirty="0"/>
              <a:t>Historically LYRASIS (ne SOLINET) was (and still is) all about high touch</a:t>
            </a:r>
          </a:p>
          <a:p>
            <a:pPr lvl="1"/>
            <a:r>
              <a:rPr lang="en-US" dirty="0"/>
              <a:t>It was known as the comfortable partner.  Relationships were personal.  LYRASIS is still high touch; today however, the questions LYRASIS staff ask are not just only what LYRASIS can do for you, but how can it help your institution. What solutions do you need addressed?</a:t>
            </a:r>
          </a:p>
          <a:p>
            <a:pPr lvl="1"/>
            <a:r>
              <a:rPr lang="en-US" dirty="0"/>
              <a:t>Prior to my arrival on the board in 2013, LYRASIS had begun its pivot to deliberately address digital technology services and the needs that members had in finding solutions in this arena.</a:t>
            </a:r>
          </a:p>
          <a:p>
            <a:pPr lvl="1"/>
            <a:r>
              <a:rPr lang="en-US" dirty="0"/>
              <a:t>There was also a deliberate shift in its mission statement to ensure that all members saw themselves represented (libraries, museums, archives, and cultural heritage organizations).</a:t>
            </a:r>
          </a:p>
          <a:p>
            <a:pPr lvl="0"/>
            <a:r>
              <a:rPr lang="en-US" dirty="0"/>
              <a:t>LYRASIS now is the perfect place for innovation &amp; impact.</a:t>
            </a:r>
          </a:p>
          <a:p>
            <a:pPr lvl="1"/>
            <a:r>
              <a:rPr lang="en-US" dirty="0"/>
              <a:t>During the Leaders’ Circle meeting we consistently heard about</a:t>
            </a:r>
          </a:p>
          <a:p>
            <a:pPr lvl="2"/>
            <a:r>
              <a:rPr lang="en-US" dirty="0"/>
              <a:t>Community</a:t>
            </a:r>
          </a:p>
          <a:p>
            <a:pPr lvl="2"/>
            <a:r>
              <a:rPr lang="en-US" dirty="0"/>
              <a:t>Connections</a:t>
            </a:r>
          </a:p>
          <a:p>
            <a:pPr lvl="2"/>
            <a:r>
              <a:rPr lang="en-US" dirty="0"/>
              <a:t>Collaboration </a:t>
            </a:r>
          </a:p>
          <a:p>
            <a:pPr lvl="2"/>
            <a:r>
              <a:rPr lang="en-US" dirty="0"/>
              <a:t>Service</a:t>
            </a:r>
          </a:p>
          <a:p>
            <a:pPr lvl="1"/>
            <a:r>
              <a:rPr lang="en-US" dirty="0"/>
              <a:t>As I spoke with members they saw that LYRASIS was actively providing ROI through</a:t>
            </a:r>
          </a:p>
          <a:p>
            <a:pPr lvl="2"/>
            <a:r>
              <a:rPr lang="en-US" dirty="0"/>
              <a:t>Leaders Circle</a:t>
            </a:r>
          </a:p>
          <a:p>
            <a:pPr lvl="2"/>
            <a:r>
              <a:rPr lang="en-US" dirty="0"/>
              <a:t>Leaders Forum</a:t>
            </a:r>
          </a:p>
          <a:p>
            <a:pPr lvl="2"/>
            <a:r>
              <a:rPr lang="en-US" dirty="0"/>
              <a:t>Membership Summits</a:t>
            </a:r>
          </a:p>
          <a:p>
            <a:pPr lvl="2"/>
            <a:r>
              <a:rPr lang="en-US" dirty="0"/>
              <a:t>Catalyst Fund --  member ideas supported and funded and will eventually benefit the whole</a:t>
            </a:r>
          </a:p>
          <a:p>
            <a:pPr lvl="1"/>
            <a:r>
              <a:rPr lang="en-US" dirty="0"/>
              <a:t>Each of these aforementioned areas leads to Innovation &amp; Impact</a:t>
            </a:r>
          </a:p>
          <a:p>
            <a:endParaRPr lang="en-US" dirty="0"/>
          </a:p>
        </p:txBody>
      </p:sp>
    </p:spTree>
    <p:extLst>
      <p:ext uri="{BB962C8B-B14F-4D97-AF65-F5344CB8AC3E}">
        <p14:creationId xmlns:p14="http://schemas.microsoft.com/office/powerpoint/2010/main" val="3035668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r>
              <a:rPr lang="en-US" dirty="0"/>
              <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sp>
        <p:nvSpPr>
          <p:cNvPr id="3" name="Subtitle 2"/>
          <p:cNvSpPr>
            <a:spLocks noGrp="1"/>
          </p:cNvSpPr>
          <p:nvPr>
            <p:ph type="subTitle" idx="1"/>
          </p:nvPr>
        </p:nvSpPr>
        <p:spPr>
          <a:xfrm>
            <a:off x="714668" y="5320299"/>
            <a:ext cx="7848600" cy="408548"/>
          </a:xfrm>
        </p:spPr>
        <p:txBody>
          <a:bodyPr/>
          <a:lstStyle/>
          <a:p>
            <a:r>
              <a:rPr lang="en-US" dirty="0"/>
              <a:t>by Robert Miller and Lisa Larson</a:t>
            </a:r>
          </a:p>
          <a:p>
            <a:endParaRPr lang="en-US" dirty="0"/>
          </a:p>
        </p:txBody>
      </p:sp>
      <p:sp>
        <p:nvSpPr>
          <p:cNvPr id="4" name="TextBox 3"/>
          <p:cNvSpPr txBox="1"/>
          <p:nvPr/>
        </p:nvSpPr>
        <p:spPr>
          <a:xfrm>
            <a:off x="685799" y="4314515"/>
            <a:ext cx="5797193" cy="954107"/>
          </a:xfrm>
          <a:prstGeom prst="rect">
            <a:avLst/>
          </a:prstGeom>
          <a:noFill/>
        </p:spPr>
        <p:txBody>
          <a:bodyPr wrap="square" rtlCol="0">
            <a:spAutoFit/>
          </a:bodyPr>
          <a:lstStyle/>
          <a:p>
            <a:r>
              <a:rPr lang="en-US" sz="2800" dirty="0">
                <a:solidFill>
                  <a:srgbClr val="FFFFFF"/>
                </a:solidFill>
              </a:rPr>
              <a:t>LYRASIS Leaders Forum #21</a:t>
            </a:r>
          </a:p>
          <a:p>
            <a:r>
              <a:rPr lang="en-US" sz="2800" dirty="0">
                <a:solidFill>
                  <a:srgbClr val="FFFFFF"/>
                </a:solidFill>
              </a:rPr>
              <a:t>Richmond, VA – March 29, 2018</a:t>
            </a:r>
          </a:p>
        </p:txBody>
      </p:sp>
      <p:pic>
        <p:nvPicPr>
          <p:cNvPr id="7" name="Picture 6" descr="hendricks-miller linotype c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3729" y="1316924"/>
            <a:ext cx="4290271" cy="2727914"/>
          </a:xfrm>
          <a:prstGeom prst="rect">
            <a:avLst/>
          </a:prstGeom>
        </p:spPr>
      </p:pic>
    </p:spTree>
    <p:extLst>
      <p:ext uri="{BB962C8B-B14F-4D97-AF65-F5344CB8AC3E}">
        <p14:creationId xmlns:p14="http://schemas.microsoft.com/office/powerpoint/2010/main" val="3317046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Lyrasis</a:t>
            </a:r>
            <a:r>
              <a:rPr lang="en-US" dirty="0"/>
              <a:t>’ Pivot</a:t>
            </a:r>
          </a:p>
        </p:txBody>
      </p:sp>
      <p:sp>
        <p:nvSpPr>
          <p:cNvPr id="3" name="Content Placeholder 2"/>
          <p:cNvSpPr>
            <a:spLocks noGrp="1"/>
          </p:cNvSpPr>
          <p:nvPr>
            <p:ph idx="1"/>
          </p:nvPr>
        </p:nvSpPr>
        <p:spPr/>
        <p:txBody>
          <a:bodyPr>
            <a:normAutofit/>
          </a:bodyPr>
          <a:lstStyle/>
          <a:p>
            <a:r>
              <a:rPr lang="en-US" dirty="0"/>
              <a:t>Before 2013</a:t>
            </a:r>
          </a:p>
          <a:p>
            <a:pPr lvl="1"/>
            <a:r>
              <a:rPr lang="en-US" dirty="0"/>
              <a:t>Transaction-based</a:t>
            </a:r>
          </a:p>
          <a:p>
            <a:pPr lvl="1"/>
            <a:r>
              <a:rPr lang="en-US" dirty="0"/>
              <a:t>Personal relationships</a:t>
            </a:r>
          </a:p>
          <a:p>
            <a:pPr lvl="1"/>
            <a:r>
              <a:rPr lang="en-US" dirty="0"/>
              <a:t>Training &amp; consultation</a:t>
            </a:r>
          </a:p>
          <a:p>
            <a:r>
              <a:rPr lang="en-US" dirty="0"/>
              <a:t>2013</a:t>
            </a:r>
          </a:p>
          <a:p>
            <a:pPr lvl="1"/>
            <a:r>
              <a:rPr lang="en-US" dirty="0"/>
              <a:t>Digital technology services</a:t>
            </a:r>
          </a:p>
          <a:p>
            <a:pPr lvl="1"/>
            <a:r>
              <a:rPr lang="en-US" dirty="0"/>
              <a:t>Finding &amp; proposing solutions </a:t>
            </a:r>
          </a:p>
          <a:p>
            <a:pPr lvl="1"/>
            <a:r>
              <a:rPr lang="en-US" dirty="0"/>
              <a:t>Institutionalized value  </a:t>
            </a:r>
          </a:p>
          <a:p>
            <a:pPr lvl="1"/>
            <a:r>
              <a:rPr lang="en-US" dirty="0"/>
              <a:t>Purposeful inclusion </a:t>
            </a:r>
          </a:p>
          <a:p>
            <a:r>
              <a:rPr lang="en-US" dirty="0"/>
              <a:t>2018</a:t>
            </a:r>
          </a:p>
          <a:p>
            <a:pPr lvl="1"/>
            <a:r>
              <a:rPr lang="en-US" dirty="0"/>
              <a:t>Strategic relationships</a:t>
            </a:r>
          </a:p>
          <a:p>
            <a:pPr lvl="1"/>
            <a:r>
              <a:rPr lang="en-US" dirty="0"/>
              <a:t>Member ROI</a:t>
            </a:r>
          </a:p>
          <a:p>
            <a:pPr lvl="1"/>
            <a:r>
              <a:rPr lang="en-US" dirty="0"/>
              <a:t>Intersection of innovation &amp; impact</a:t>
            </a:r>
          </a:p>
        </p:txBody>
      </p:sp>
    </p:spTree>
    <p:extLst>
      <p:ext uri="{BB962C8B-B14F-4D97-AF65-F5344CB8AC3E}">
        <p14:creationId xmlns:p14="http://schemas.microsoft.com/office/powerpoint/2010/main" val="342914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2376" y="2186648"/>
            <a:ext cx="6457950" cy="2249951"/>
          </a:xfrm>
        </p:spPr>
        <p:txBody>
          <a:bodyPr/>
          <a:lstStyle/>
          <a:p>
            <a:pPr algn="l"/>
            <a:r>
              <a:rPr lang="en-US" dirty="0"/>
              <a:t>Disruption</a:t>
            </a:r>
            <a:br>
              <a:rPr lang="en-US" dirty="0"/>
            </a:br>
            <a:r>
              <a:rPr lang="en-US" dirty="0"/>
              <a:t> 	</a:t>
            </a:r>
            <a:br>
              <a:rPr lang="en-US" dirty="0"/>
            </a:br>
            <a:r>
              <a:rPr lang="en-US" dirty="0"/>
              <a:t/>
            </a:r>
            <a:br>
              <a:rPr lang="en-US" dirty="0"/>
            </a:br>
            <a:r>
              <a:rPr lang="en-US" dirty="0"/>
              <a:t/>
            </a:r>
            <a:br>
              <a:rPr lang="en-US" dirty="0"/>
            </a:br>
            <a:r>
              <a:rPr lang="en-US" dirty="0"/>
              <a:t>						Change</a:t>
            </a:r>
          </a:p>
        </p:txBody>
      </p:sp>
      <p:sp>
        <p:nvSpPr>
          <p:cNvPr id="4" name="Right Arrow 3"/>
          <p:cNvSpPr/>
          <p:nvPr/>
        </p:nvSpPr>
        <p:spPr>
          <a:xfrm>
            <a:off x="2435138" y="3429001"/>
            <a:ext cx="1947413" cy="362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3286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5638" y="2358408"/>
            <a:ext cx="6457950" cy="2803556"/>
          </a:xfrm>
        </p:spPr>
        <p:txBody>
          <a:bodyPr/>
          <a:lstStyle/>
          <a:p>
            <a:pPr algn="l"/>
            <a:r>
              <a:rPr lang="en-US" dirty="0"/>
              <a:t>Change</a:t>
            </a:r>
            <a:br>
              <a:rPr lang="en-US" dirty="0"/>
            </a:br>
            <a:r>
              <a:rPr lang="en-US" dirty="0"/>
              <a:t/>
            </a:r>
            <a:br>
              <a:rPr lang="en-US" dirty="0"/>
            </a:br>
            <a:r>
              <a:rPr lang="en-US" dirty="0"/>
              <a:t/>
            </a:r>
            <a:br>
              <a:rPr lang="en-US" dirty="0"/>
            </a:br>
            <a:r>
              <a:rPr lang="en-US" dirty="0"/>
              <a:t>					Innovation</a:t>
            </a:r>
          </a:p>
        </p:txBody>
      </p:sp>
      <p:sp>
        <p:nvSpPr>
          <p:cNvPr id="4" name="Right Arrow 3"/>
          <p:cNvSpPr/>
          <p:nvPr/>
        </p:nvSpPr>
        <p:spPr>
          <a:xfrm>
            <a:off x="2139252" y="3579031"/>
            <a:ext cx="1947413" cy="362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6660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3615"/>
            <a:ext cx="7848600" cy="1927225"/>
          </a:xfrm>
        </p:spPr>
        <p:txBody>
          <a:bodyPr/>
          <a:lstStyle/>
          <a:p>
            <a:pPr algn="ctr"/>
            <a:r>
              <a:rPr lang="en-US" dirty="0"/>
              <a:t>Catalyst Fund: Recipients and Next Steps</a:t>
            </a:r>
          </a:p>
        </p:txBody>
      </p:sp>
      <p:sp>
        <p:nvSpPr>
          <p:cNvPr id="3" name="Subtitle 2"/>
          <p:cNvSpPr>
            <a:spLocks noGrp="1"/>
          </p:cNvSpPr>
          <p:nvPr>
            <p:ph type="subTitle" idx="1"/>
          </p:nvPr>
        </p:nvSpPr>
        <p:spPr>
          <a:xfrm>
            <a:off x="685800" y="4341097"/>
            <a:ext cx="7848600" cy="1102459"/>
          </a:xfrm>
        </p:spPr>
        <p:txBody>
          <a:bodyPr>
            <a:normAutofit/>
          </a:bodyPr>
          <a:lstStyle/>
          <a:p>
            <a:pPr algn="ctr"/>
            <a:r>
              <a:rPr lang="en-US" sz="1200" dirty="0"/>
              <a:t>Meaningful Dialogue </a:t>
            </a:r>
            <a:r>
              <a:rPr lang="en-US" sz="1200" b="1" dirty="0">
                <a:solidFill>
                  <a:schemeClr val="tx1"/>
                </a:solidFill>
              </a:rPr>
              <a:t>|</a:t>
            </a:r>
            <a:r>
              <a:rPr lang="en-US" sz="1200" dirty="0"/>
              <a:t> Thought Leadership  </a:t>
            </a:r>
            <a:r>
              <a:rPr lang="en-US" sz="1200" b="1" dirty="0">
                <a:solidFill>
                  <a:schemeClr val="tx1"/>
                </a:solidFill>
              </a:rPr>
              <a:t>|</a:t>
            </a:r>
            <a:r>
              <a:rPr lang="en-US" sz="1200" dirty="0"/>
              <a:t> $100,000 to Fund New Ideas  </a:t>
            </a:r>
            <a:r>
              <a:rPr lang="en-US" sz="1200" b="1" dirty="0">
                <a:solidFill>
                  <a:schemeClr val="tx1"/>
                </a:solidFill>
              </a:rPr>
              <a:t>|</a:t>
            </a:r>
            <a:r>
              <a:rPr lang="en-US" sz="1200" dirty="0"/>
              <a:t>  Ideation Sandbox</a:t>
            </a:r>
          </a:p>
          <a:p>
            <a:endParaRPr lang="en-US" sz="1400" dirty="0"/>
          </a:p>
        </p:txBody>
      </p:sp>
      <p:sp>
        <p:nvSpPr>
          <p:cNvPr id="4" name="Rectangle 3"/>
          <p:cNvSpPr/>
          <p:nvPr/>
        </p:nvSpPr>
        <p:spPr>
          <a:xfrm>
            <a:off x="1466766" y="3598476"/>
            <a:ext cx="5848433" cy="369332"/>
          </a:xfrm>
          <a:prstGeom prst="rect">
            <a:avLst/>
          </a:prstGeom>
        </p:spPr>
        <p:txBody>
          <a:bodyPr wrap="square">
            <a:spAutoFit/>
          </a:bodyPr>
          <a:lstStyle/>
          <a:p>
            <a:pPr algn="ctr"/>
            <a:r>
              <a:rPr lang="en-US" dirty="0">
                <a:solidFill>
                  <a:schemeClr val="bg1"/>
                </a:solidFill>
              </a:rPr>
              <a:t>Tweet #</a:t>
            </a:r>
            <a:r>
              <a:rPr lang="en-US" dirty="0" err="1">
                <a:solidFill>
                  <a:schemeClr val="bg1"/>
                </a:solidFill>
              </a:rPr>
              <a:t>lyrasis</a:t>
            </a:r>
            <a:endParaRPr lang="en-US" dirty="0">
              <a:solidFill>
                <a:schemeClr val="bg1"/>
              </a:solidFill>
            </a:endParaRPr>
          </a:p>
        </p:txBody>
      </p:sp>
    </p:spTree>
    <p:extLst>
      <p:ext uri="{BB962C8B-B14F-4D97-AF65-F5344CB8AC3E}">
        <p14:creationId xmlns:p14="http://schemas.microsoft.com/office/powerpoint/2010/main" val="712039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0AC5587-BF25-49EE-8D14-709D8D5411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918" y="1036319"/>
            <a:ext cx="2593911" cy="1875875"/>
          </a:xfrm>
          <a:prstGeom prst="rect">
            <a:avLst/>
          </a:prstGeom>
        </p:spPr>
      </p:pic>
      <p:sp>
        <p:nvSpPr>
          <p:cNvPr id="7" name="Title 6">
            <a:extLst>
              <a:ext uri="{FF2B5EF4-FFF2-40B4-BE49-F238E27FC236}">
                <a16:creationId xmlns="" xmlns:a16="http://schemas.microsoft.com/office/drawing/2014/main" id="{85EF6C9B-C8DF-4364-B172-CA9BDEEDD712}"/>
              </a:ext>
            </a:extLst>
          </p:cNvPr>
          <p:cNvSpPr>
            <a:spLocks noGrp="1"/>
          </p:cNvSpPr>
          <p:nvPr>
            <p:ph type="title"/>
          </p:nvPr>
        </p:nvSpPr>
        <p:spPr/>
        <p:txBody>
          <a:bodyPr/>
          <a:lstStyle/>
          <a:p>
            <a:r>
              <a:rPr lang="en-US" dirty="0">
                <a:solidFill>
                  <a:srgbClr val="002144"/>
                </a:solidFill>
              </a:rPr>
              <a:t>Mobile Digitization for Rural Archives</a:t>
            </a:r>
          </a:p>
        </p:txBody>
      </p:sp>
      <p:sp>
        <p:nvSpPr>
          <p:cNvPr id="8" name="Content Placeholder 7">
            <a:extLst>
              <a:ext uri="{FF2B5EF4-FFF2-40B4-BE49-F238E27FC236}">
                <a16:creationId xmlns="" xmlns:a16="http://schemas.microsoft.com/office/drawing/2014/main" id="{20500366-F80D-4954-9827-D23937DF0809}"/>
              </a:ext>
            </a:extLst>
          </p:cNvPr>
          <p:cNvSpPr>
            <a:spLocks noGrp="1"/>
          </p:cNvSpPr>
          <p:nvPr>
            <p:ph idx="1"/>
          </p:nvPr>
        </p:nvSpPr>
        <p:spPr>
          <a:xfrm>
            <a:off x="244247" y="2438400"/>
            <a:ext cx="8658559" cy="3532776"/>
          </a:xfrm>
        </p:spPr>
        <p:txBody>
          <a:bodyPr/>
          <a:lstStyle/>
          <a:p>
            <a:r>
              <a:rPr lang="en-US" dirty="0">
                <a:solidFill>
                  <a:srgbClr val="002144"/>
                </a:solidFill>
              </a:rPr>
              <a:t>Working with tribal colleges and communities in Nebraska</a:t>
            </a:r>
          </a:p>
        </p:txBody>
      </p:sp>
      <p:pic>
        <p:nvPicPr>
          <p:cNvPr id="10" name="Picture 9">
            <a:extLst>
              <a:ext uri="{FF2B5EF4-FFF2-40B4-BE49-F238E27FC236}">
                <a16:creationId xmlns="" xmlns:a16="http://schemas.microsoft.com/office/drawing/2014/main" id="{18790640-8A1E-4C7E-8196-04DADC4F68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918" y="3230880"/>
            <a:ext cx="8622888" cy="3550692"/>
          </a:xfrm>
          <a:prstGeom prst="rect">
            <a:avLst/>
          </a:prstGeom>
        </p:spPr>
      </p:pic>
    </p:spTree>
    <p:extLst>
      <p:ext uri="{BB962C8B-B14F-4D97-AF65-F5344CB8AC3E}">
        <p14:creationId xmlns:p14="http://schemas.microsoft.com/office/powerpoint/2010/main" val="1141931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35897-A17F-44C6-A172-A4804E1723E2}"/>
              </a:ext>
            </a:extLst>
          </p:cNvPr>
          <p:cNvSpPr>
            <a:spLocks noGrp="1"/>
          </p:cNvSpPr>
          <p:nvPr>
            <p:ph type="title"/>
          </p:nvPr>
        </p:nvSpPr>
        <p:spPr/>
        <p:txBody>
          <a:bodyPr/>
          <a:lstStyle/>
          <a:p>
            <a:r>
              <a:rPr lang="en-US" dirty="0">
                <a:solidFill>
                  <a:srgbClr val="002144"/>
                </a:solidFill>
              </a:rPr>
              <a:t>Feasibility study for Copyright Education Center</a:t>
            </a:r>
          </a:p>
        </p:txBody>
      </p:sp>
      <p:pic>
        <p:nvPicPr>
          <p:cNvPr id="5" name="Content Placeholder 4">
            <a:extLst>
              <a:ext uri="{FF2B5EF4-FFF2-40B4-BE49-F238E27FC236}">
                <a16:creationId xmlns="" xmlns:a16="http://schemas.microsoft.com/office/drawing/2014/main" id="{6685029E-0C1E-4003-8E0D-5C3C6568D4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246" y="2269068"/>
            <a:ext cx="8628821" cy="4239946"/>
          </a:xfrm>
        </p:spPr>
      </p:pic>
      <p:pic>
        <p:nvPicPr>
          <p:cNvPr id="7" name="Picture 6">
            <a:extLst>
              <a:ext uri="{FF2B5EF4-FFF2-40B4-BE49-F238E27FC236}">
                <a16:creationId xmlns="" xmlns:a16="http://schemas.microsoft.com/office/drawing/2014/main" id="{7BB81200-BB5E-4B4C-AF5C-9A9AE8FF57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247" y="891540"/>
            <a:ext cx="6936617" cy="1377528"/>
          </a:xfrm>
          <a:prstGeom prst="rect">
            <a:avLst/>
          </a:prstGeom>
        </p:spPr>
      </p:pic>
    </p:spTree>
    <p:extLst>
      <p:ext uri="{BB962C8B-B14F-4D97-AF65-F5344CB8AC3E}">
        <p14:creationId xmlns:p14="http://schemas.microsoft.com/office/powerpoint/2010/main" val="158291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F30021-8314-4955-A407-BDED8DD1E502}"/>
              </a:ext>
            </a:extLst>
          </p:cNvPr>
          <p:cNvSpPr>
            <a:spLocks noGrp="1"/>
          </p:cNvSpPr>
          <p:nvPr>
            <p:ph type="title"/>
          </p:nvPr>
        </p:nvSpPr>
        <p:spPr/>
        <p:txBody>
          <a:bodyPr/>
          <a:lstStyle/>
          <a:p>
            <a:r>
              <a:rPr lang="en-US" dirty="0">
                <a:solidFill>
                  <a:srgbClr val="002144"/>
                </a:solidFill>
              </a:rPr>
              <a:t>Advancing 3D digitization and Metadata Conventions</a:t>
            </a:r>
          </a:p>
        </p:txBody>
      </p:sp>
      <p:pic>
        <p:nvPicPr>
          <p:cNvPr id="5" name="Content Placeholder 4">
            <a:extLst>
              <a:ext uri="{FF2B5EF4-FFF2-40B4-BE49-F238E27FC236}">
                <a16:creationId xmlns="" xmlns:a16="http://schemas.microsoft.com/office/drawing/2014/main" id="{53211848-4843-4391-972F-6ED6758E29C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4247" y="3829049"/>
            <a:ext cx="8614003" cy="2657475"/>
          </a:xfrm>
        </p:spPr>
      </p:pic>
      <p:pic>
        <p:nvPicPr>
          <p:cNvPr id="7" name="Picture 6">
            <a:extLst>
              <a:ext uri="{FF2B5EF4-FFF2-40B4-BE49-F238E27FC236}">
                <a16:creationId xmlns="" xmlns:a16="http://schemas.microsoft.com/office/drawing/2014/main" id="{B1DB861A-CB9D-4F91-B689-242F7E0721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247" y="1309606"/>
            <a:ext cx="3613378" cy="971551"/>
          </a:xfrm>
          <a:prstGeom prst="rect">
            <a:avLst/>
          </a:prstGeom>
        </p:spPr>
      </p:pic>
      <p:sp>
        <p:nvSpPr>
          <p:cNvPr id="8" name="TextBox 7">
            <a:extLst>
              <a:ext uri="{FF2B5EF4-FFF2-40B4-BE49-F238E27FC236}">
                <a16:creationId xmlns="" xmlns:a16="http://schemas.microsoft.com/office/drawing/2014/main" id="{AC28FE45-7593-4FB4-BA3C-364D322D131D}"/>
              </a:ext>
            </a:extLst>
          </p:cNvPr>
          <p:cNvSpPr txBox="1"/>
          <p:nvPr/>
        </p:nvSpPr>
        <p:spPr>
          <a:xfrm>
            <a:off x="244246" y="3028711"/>
            <a:ext cx="8614003" cy="800219"/>
          </a:xfrm>
          <a:prstGeom prst="rect">
            <a:avLst/>
          </a:prstGeom>
          <a:noFill/>
        </p:spPr>
        <p:txBody>
          <a:bodyPr wrap="square" rtlCol="0">
            <a:spAutoFit/>
          </a:bodyPr>
          <a:lstStyle/>
          <a:p>
            <a:r>
              <a:rPr lang="en-US" sz="2800" dirty="0">
                <a:solidFill>
                  <a:srgbClr val="002144"/>
                </a:solidFill>
              </a:rPr>
              <a:t>To move towards standards for scanned 3D artifacts</a:t>
            </a:r>
            <a:endParaRPr lang="en-US" dirty="0">
              <a:solidFill>
                <a:srgbClr val="002144"/>
              </a:solidFill>
            </a:endParaRPr>
          </a:p>
          <a:p>
            <a:endParaRPr lang="en-US" dirty="0"/>
          </a:p>
        </p:txBody>
      </p:sp>
    </p:spTree>
    <p:extLst>
      <p:ext uri="{BB962C8B-B14F-4D97-AF65-F5344CB8AC3E}">
        <p14:creationId xmlns:p14="http://schemas.microsoft.com/office/powerpoint/2010/main" val="2855826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ECEF61-EB5B-44C6-B46A-B5BA69A4081D}"/>
              </a:ext>
            </a:extLst>
          </p:cNvPr>
          <p:cNvSpPr>
            <a:spLocks noGrp="1"/>
          </p:cNvSpPr>
          <p:nvPr>
            <p:ph type="title"/>
          </p:nvPr>
        </p:nvSpPr>
        <p:spPr/>
        <p:txBody>
          <a:bodyPr/>
          <a:lstStyle/>
          <a:p>
            <a:r>
              <a:rPr lang="en-US" dirty="0">
                <a:solidFill>
                  <a:srgbClr val="002144"/>
                </a:solidFill>
              </a:rPr>
              <a:t>Leverage IOT Devices to discover Collections</a:t>
            </a:r>
          </a:p>
        </p:txBody>
      </p:sp>
      <p:pic>
        <p:nvPicPr>
          <p:cNvPr id="5" name="Content Placeholder 4">
            <a:extLst>
              <a:ext uri="{FF2B5EF4-FFF2-40B4-BE49-F238E27FC236}">
                <a16:creationId xmlns="" xmlns:a16="http://schemas.microsoft.com/office/drawing/2014/main" id="{0B29BF0A-A2BC-4058-9BC6-81016EB1906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96441" y="3242543"/>
            <a:ext cx="2986173" cy="2033016"/>
          </a:xfrm>
        </p:spPr>
      </p:pic>
      <p:pic>
        <p:nvPicPr>
          <p:cNvPr id="1026" name="Picture 2" descr="Image result for Alexa">
            <a:extLst>
              <a:ext uri="{FF2B5EF4-FFF2-40B4-BE49-F238E27FC236}">
                <a16:creationId xmlns="" xmlns:a16="http://schemas.microsoft.com/office/drawing/2014/main" id="{308AD2E8-7BC2-4751-9C89-631A1727C0F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90432" y="815252"/>
            <a:ext cx="5320145" cy="5320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47581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3EAA9C-0580-4392-880B-7320DB376F3F}"/>
              </a:ext>
            </a:extLst>
          </p:cNvPr>
          <p:cNvSpPr>
            <a:spLocks noGrp="1"/>
          </p:cNvSpPr>
          <p:nvPr>
            <p:ph type="title"/>
          </p:nvPr>
        </p:nvSpPr>
        <p:spPr/>
        <p:txBody>
          <a:bodyPr/>
          <a:lstStyle/>
          <a:p>
            <a:r>
              <a:rPr lang="en-US" dirty="0">
                <a:solidFill>
                  <a:srgbClr val="002144"/>
                </a:solidFill>
              </a:rPr>
              <a:t>A Digital Map of the Historic West End</a:t>
            </a:r>
          </a:p>
        </p:txBody>
      </p:sp>
      <p:pic>
        <p:nvPicPr>
          <p:cNvPr id="5" name="Content Placeholder 4">
            <a:extLst>
              <a:ext uri="{FF2B5EF4-FFF2-40B4-BE49-F238E27FC236}">
                <a16:creationId xmlns="" xmlns:a16="http://schemas.microsoft.com/office/drawing/2014/main" id="{CAD1ABA6-E3EA-4833-9D45-C678E150F6F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4247" y="914401"/>
            <a:ext cx="8588026" cy="5638080"/>
          </a:xfrm>
        </p:spPr>
      </p:pic>
      <p:pic>
        <p:nvPicPr>
          <p:cNvPr id="8" name="Picture 7">
            <a:extLst>
              <a:ext uri="{FF2B5EF4-FFF2-40B4-BE49-F238E27FC236}">
                <a16:creationId xmlns="" xmlns:a16="http://schemas.microsoft.com/office/drawing/2014/main" id="{1BA3324D-1694-44B7-A478-DC36184DA3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52655" y="1166014"/>
            <a:ext cx="2992582" cy="972280"/>
          </a:xfrm>
          <a:prstGeom prst="rect">
            <a:avLst/>
          </a:prstGeom>
        </p:spPr>
      </p:pic>
    </p:spTree>
    <p:extLst>
      <p:ext uri="{BB962C8B-B14F-4D97-AF65-F5344CB8AC3E}">
        <p14:creationId xmlns:p14="http://schemas.microsoft.com/office/powerpoint/2010/main" val="2105223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EC9F4A-9634-4880-9C2B-C6731FD5236E}"/>
              </a:ext>
            </a:extLst>
          </p:cNvPr>
          <p:cNvSpPr>
            <a:spLocks noGrp="1"/>
          </p:cNvSpPr>
          <p:nvPr>
            <p:ph type="title"/>
          </p:nvPr>
        </p:nvSpPr>
        <p:spPr/>
        <p:txBody>
          <a:bodyPr/>
          <a:lstStyle/>
          <a:p>
            <a:r>
              <a:rPr lang="en-US" dirty="0">
                <a:solidFill>
                  <a:srgbClr val="002144"/>
                </a:solidFill>
              </a:rPr>
              <a:t>Information Literate to Information Fluent</a:t>
            </a:r>
          </a:p>
        </p:txBody>
      </p:sp>
      <p:pic>
        <p:nvPicPr>
          <p:cNvPr id="5" name="Content Placeholder 4">
            <a:extLst>
              <a:ext uri="{FF2B5EF4-FFF2-40B4-BE49-F238E27FC236}">
                <a16:creationId xmlns="" xmlns:a16="http://schemas.microsoft.com/office/drawing/2014/main" id="{93528B38-682D-4AF3-A57A-8BB5E049C9A0}"/>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4247" y="2285999"/>
            <a:ext cx="8608808" cy="4239491"/>
          </a:xfrm>
        </p:spPr>
      </p:pic>
      <p:pic>
        <p:nvPicPr>
          <p:cNvPr id="7" name="Picture 6">
            <a:extLst>
              <a:ext uri="{FF2B5EF4-FFF2-40B4-BE49-F238E27FC236}">
                <a16:creationId xmlns="" xmlns:a16="http://schemas.microsoft.com/office/drawing/2014/main" id="{C09E5499-1E5C-49B8-8C8F-68FF080639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247" y="920129"/>
            <a:ext cx="5117462" cy="1122217"/>
          </a:xfrm>
          <a:prstGeom prst="rect">
            <a:avLst/>
          </a:prstGeom>
        </p:spPr>
      </p:pic>
    </p:spTree>
    <p:extLst>
      <p:ext uri="{BB962C8B-B14F-4D97-AF65-F5344CB8AC3E}">
        <p14:creationId xmlns:p14="http://schemas.microsoft.com/office/powerpoint/2010/main" val="293430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r>
              <a:rPr lang="en-US" dirty="0"/>
              <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sp>
        <p:nvSpPr>
          <p:cNvPr id="3" name="Subtitle 2"/>
          <p:cNvSpPr>
            <a:spLocks noGrp="1"/>
          </p:cNvSpPr>
          <p:nvPr>
            <p:ph type="subTitle" idx="1"/>
          </p:nvPr>
        </p:nvSpPr>
        <p:spPr>
          <a:xfrm>
            <a:off x="714668" y="5320299"/>
            <a:ext cx="7848600" cy="408548"/>
          </a:xfrm>
        </p:spPr>
        <p:txBody>
          <a:bodyPr/>
          <a:lstStyle/>
          <a:p>
            <a:r>
              <a:rPr lang="en-US" dirty="0"/>
              <a:t>by Robert Miller and Lisa Larson</a:t>
            </a:r>
          </a:p>
          <a:p>
            <a:endParaRPr lang="en-US" dirty="0"/>
          </a:p>
        </p:txBody>
      </p:sp>
      <p:sp>
        <p:nvSpPr>
          <p:cNvPr id="4" name="TextBox 3"/>
          <p:cNvSpPr txBox="1"/>
          <p:nvPr/>
        </p:nvSpPr>
        <p:spPr>
          <a:xfrm>
            <a:off x="685799" y="4314515"/>
            <a:ext cx="5797193" cy="954107"/>
          </a:xfrm>
          <a:prstGeom prst="rect">
            <a:avLst/>
          </a:prstGeom>
          <a:noFill/>
        </p:spPr>
        <p:txBody>
          <a:bodyPr wrap="square" rtlCol="0">
            <a:spAutoFit/>
          </a:bodyPr>
          <a:lstStyle/>
          <a:p>
            <a:r>
              <a:rPr lang="en-US" sz="2800" dirty="0">
                <a:solidFill>
                  <a:srgbClr val="FFFFFF"/>
                </a:solidFill>
              </a:rPr>
              <a:t>LYRASIS Leaders Forum #21</a:t>
            </a:r>
          </a:p>
          <a:p>
            <a:r>
              <a:rPr lang="en-US" sz="2800" dirty="0">
                <a:solidFill>
                  <a:srgbClr val="FFFFFF"/>
                </a:solidFill>
              </a:rPr>
              <a:t>Richmond, VA – March 29, 2018</a:t>
            </a:r>
          </a:p>
        </p:txBody>
      </p:sp>
      <p:pic>
        <p:nvPicPr>
          <p:cNvPr id="7" name="Picture 6"/>
          <p:cNvPicPr>
            <a:picLocks noChangeAspect="1"/>
          </p:cNvPicPr>
          <p:nvPr/>
        </p:nvPicPr>
        <p:blipFill>
          <a:blip r:embed="rId3"/>
          <a:stretch>
            <a:fillRect/>
          </a:stretch>
        </p:blipFill>
        <p:spPr>
          <a:xfrm>
            <a:off x="5246405" y="1128792"/>
            <a:ext cx="3897595" cy="3033628"/>
          </a:xfrm>
          <a:prstGeom prst="rect">
            <a:avLst/>
          </a:prstGeom>
        </p:spPr>
      </p:pic>
    </p:spTree>
    <p:extLst>
      <p:ext uri="{BB962C8B-B14F-4D97-AF65-F5344CB8AC3E}">
        <p14:creationId xmlns:p14="http://schemas.microsoft.com/office/powerpoint/2010/main" val="1416033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164" y="220663"/>
            <a:ext cx="6692900" cy="455612"/>
          </a:xfrm>
        </p:spPr>
        <p:txBody>
          <a:bodyPr/>
          <a:lstStyle/>
          <a:p>
            <a:r>
              <a:rPr lang="en-US" dirty="0">
                <a:solidFill>
                  <a:srgbClr val="002060"/>
                </a:solidFill>
              </a:rPr>
              <a:t>The Catalyst Fund recipients from the first round in 2017</a:t>
            </a:r>
          </a:p>
        </p:txBody>
      </p:sp>
      <p:pic>
        <p:nvPicPr>
          <p:cNvPr id="5" name="Picture 4"/>
          <p:cNvPicPr>
            <a:picLocks noChangeAspect="1"/>
          </p:cNvPicPr>
          <p:nvPr/>
        </p:nvPicPr>
        <p:blipFill>
          <a:blip r:embed="rId3"/>
          <a:stretch>
            <a:fillRect/>
          </a:stretch>
        </p:blipFill>
        <p:spPr>
          <a:xfrm>
            <a:off x="270164" y="1039091"/>
            <a:ext cx="8499763" cy="5320145"/>
          </a:xfrm>
          <a:prstGeom prst="rect">
            <a:avLst/>
          </a:prstGeom>
        </p:spPr>
      </p:pic>
    </p:spTree>
    <p:extLst>
      <p:ext uri="{BB962C8B-B14F-4D97-AF65-F5344CB8AC3E}">
        <p14:creationId xmlns:p14="http://schemas.microsoft.com/office/powerpoint/2010/main" val="1404010596"/>
      </p:ext>
    </p:extLst>
  </p:cSld>
  <p:clrMapOvr>
    <a:masterClrMapping/>
  </p:clrMapOvr>
  <mc:AlternateContent xmlns:mc="http://schemas.openxmlformats.org/markup-compatibility/2006" xmlns:p14="http://schemas.microsoft.com/office/powerpoint/2010/main">
    <mc:Choice Requires="p14">
      <p:transition spd="slow" p14:dur="2000" advTm="111"/>
    </mc:Choice>
    <mc:Fallback xmlns="">
      <p:transition spd="slow" advTm="11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31" y="1058238"/>
            <a:ext cx="4591538" cy="5683755"/>
          </a:xfrm>
        </p:spPr>
        <p:txBody>
          <a:bodyPr vert="horz" lIns="91440" tIns="45720" rIns="91440" bIns="45720" rtlCol="0" anchor="t">
            <a:normAutofit/>
          </a:bodyPr>
          <a:lstStyle/>
          <a:p>
            <a:pPr marL="0" indent="0" algn="ctr">
              <a:buNone/>
            </a:pPr>
            <a:r>
              <a:rPr lang="en-US" dirty="0" smtClean="0"/>
              <a:t>Product Development </a:t>
            </a:r>
            <a:r>
              <a:rPr lang="en-US" dirty="0"/>
              <a:t>Pipeline  </a:t>
            </a:r>
            <a:endParaRPr lang="en-US" dirty="0" smtClean="0"/>
          </a:p>
          <a:p>
            <a:pPr marL="0" indent="0">
              <a:buNone/>
            </a:pPr>
            <a:r>
              <a:rPr lang="en-US" sz="1500" dirty="0"/>
              <a:t> </a:t>
            </a:r>
            <a:r>
              <a:rPr lang="en-US" sz="1500" dirty="0" smtClean="0"/>
              <a:t>  </a:t>
            </a:r>
            <a:r>
              <a:rPr lang="en-US" sz="1500" u="sng" dirty="0" smtClean="0"/>
              <a:t>Above the green line…</a:t>
            </a:r>
            <a:endParaRPr lang="en-US" sz="1500" u="sng" dirty="0"/>
          </a:p>
          <a:p>
            <a:pPr lvl="1"/>
            <a:r>
              <a:rPr lang="en-US" sz="1600" dirty="0"/>
              <a:t>Disaster Readiness ready for </a:t>
            </a:r>
            <a:r>
              <a:rPr lang="en-US" sz="1600" dirty="0" smtClean="0"/>
              <a:t>market</a:t>
            </a:r>
          </a:p>
          <a:p>
            <a:pPr lvl="1"/>
            <a:r>
              <a:rPr lang="en-US" sz="1600" dirty="0"/>
              <a:t>ORCID  	    </a:t>
            </a:r>
            <a:r>
              <a:rPr lang="en-US" sz="1600" dirty="0" smtClean="0"/>
              <a:t>    </a:t>
            </a:r>
            <a:r>
              <a:rPr lang="en-US" sz="1600" dirty="0"/>
              <a:t>ready for </a:t>
            </a:r>
            <a:r>
              <a:rPr lang="en-US" sz="1600" dirty="0" smtClean="0"/>
              <a:t>market</a:t>
            </a:r>
            <a:endParaRPr lang="en-US" sz="1600" dirty="0">
              <a:cs typeface="Arial"/>
            </a:endParaRPr>
          </a:p>
          <a:p>
            <a:pPr lvl="1"/>
            <a:r>
              <a:rPr lang="en-US" sz="1600" dirty="0" smtClean="0"/>
              <a:t>LYR </a:t>
            </a:r>
            <a:r>
              <a:rPr lang="en-US" sz="1600" dirty="0"/>
              <a:t>Learning </a:t>
            </a:r>
            <a:r>
              <a:rPr lang="en-US" sz="1600" dirty="0" smtClean="0"/>
              <a:t>	        pilot done</a:t>
            </a:r>
            <a:endParaRPr lang="en-US" sz="1600" dirty="0">
              <a:cs typeface="Arial"/>
            </a:endParaRPr>
          </a:p>
          <a:p>
            <a:pPr lvl="1"/>
            <a:r>
              <a:rPr lang="en-US" sz="1600" dirty="0" err="1" smtClean="0"/>
              <a:t>SimplyE</a:t>
            </a:r>
            <a:r>
              <a:rPr lang="en-US" sz="1600" dirty="0" smtClean="0"/>
              <a:t>                   pilot done </a:t>
            </a:r>
          </a:p>
          <a:p>
            <a:pPr lvl="1"/>
            <a:r>
              <a:rPr lang="en-US" sz="1600" dirty="0" smtClean="0"/>
              <a:t>Publics </a:t>
            </a:r>
            <a:r>
              <a:rPr lang="en-US" sz="1600" dirty="0"/>
              <a:t>/ </a:t>
            </a:r>
            <a:r>
              <a:rPr lang="en-US" sz="1600" dirty="0" smtClean="0"/>
              <a:t>Academics</a:t>
            </a:r>
          </a:p>
          <a:p>
            <a:pPr marL="274320" lvl="1" indent="0">
              <a:buNone/>
            </a:pPr>
            <a:endParaRPr lang="en-US" sz="1600" dirty="0" smtClean="0"/>
          </a:p>
          <a:p>
            <a:pPr marL="274320" lvl="1" indent="0">
              <a:buNone/>
            </a:pPr>
            <a:r>
              <a:rPr lang="en-US" sz="1600" u="sng" dirty="0" smtClean="0"/>
              <a:t>Below </a:t>
            </a:r>
            <a:r>
              <a:rPr lang="en-US" sz="1600" u="sng" dirty="0"/>
              <a:t>the green line</a:t>
            </a:r>
            <a:r>
              <a:rPr lang="en-US" sz="1600" u="sng" dirty="0" smtClean="0"/>
              <a:t>…</a:t>
            </a:r>
            <a:endParaRPr lang="en-US" sz="1600" dirty="0">
              <a:cs typeface="Arial"/>
            </a:endParaRPr>
          </a:p>
          <a:p>
            <a:pPr lvl="1"/>
            <a:r>
              <a:rPr lang="en-US" sz="1600" dirty="0"/>
              <a:t>Museum </a:t>
            </a:r>
            <a:r>
              <a:rPr lang="en-US" sz="1600" dirty="0" smtClean="0"/>
              <a:t>Connect    pivot</a:t>
            </a:r>
            <a:endParaRPr lang="en-US" sz="1600" dirty="0">
              <a:cs typeface="Arial"/>
            </a:endParaRPr>
          </a:p>
          <a:p>
            <a:pPr lvl="1"/>
            <a:r>
              <a:rPr lang="en-US" sz="1600" dirty="0" smtClean="0"/>
              <a:t>End2End </a:t>
            </a:r>
            <a:r>
              <a:rPr lang="en-US" sz="1600" dirty="0" err="1" smtClean="0"/>
              <a:t>Soln</a:t>
            </a:r>
            <a:r>
              <a:rPr lang="en-US" sz="1600" dirty="0"/>
              <a:t> </a:t>
            </a:r>
            <a:r>
              <a:rPr lang="en-US" sz="1600" dirty="0" smtClean="0"/>
              <a:t>        concept</a:t>
            </a:r>
            <a:endParaRPr lang="en-US" sz="1600" dirty="0">
              <a:cs typeface="Arial"/>
            </a:endParaRPr>
          </a:p>
          <a:p>
            <a:pPr lvl="1"/>
            <a:r>
              <a:rPr lang="en-US" sz="1600" dirty="0" smtClean="0"/>
              <a:t>Fiscal Solutions       concept</a:t>
            </a:r>
            <a:endParaRPr lang="en-US" sz="1600" dirty="0">
              <a:cs typeface="Arial"/>
            </a:endParaRPr>
          </a:p>
          <a:p>
            <a:pPr lvl="1"/>
            <a:r>
              <a:rPr lang="en-US" sz="1600" dirty="0"/>
              <a:t>Future </a:t>
            </a:r>
            <a:r>
              <a:rPr lang="en-US" sz="1600" dirty="0" smtClean="0"/>
              <a:t>Proofing       testing</a:t>
            </a:r>
            <a:endParaRPr lang="en-US" sz="1400" dirty="0">
              <a:cs typeface="Arial"/>
            </a:endParaRPr>
          </a:p>
        </p:txBody>
      </p:sp>
      <p:sp>
        <p:nvSpPr>
          <p:cNvPr id="4" name="Title 1">
            <a:extLst>
              <a:ext uri="{FF2B5EF4-FFF2-40B4-BE49-F238E27FC236}">
                <a16:creationId xmlns="" xmlns:a16="http://schemas.microsoft.com/office/drawing/2014/main" id="{4D62ACD5-C8A3-2944-A3EC-32B674BA00D5}"/>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We Have a Pipeline of Projects Underway</a:t>
            </a:r>
          </a:p>
        </p:txBody>
      </p:sp>
      <p:sp>
        <p:nvSpPr>
          <p:cNvPr id="7" name="Line 4">
            <a:extLst>
              <a:ext uri="{FF2B5EF4-FFF2-40B4-BE49-F238E27FC236}">
                <a16:creationId xmlns="" xmlns:a16="http://schemas.microsoft.com/office/drawing/2014/main" id="{59112E94-46ED-714E-93C3-3FBEC36770BA}"/>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pic>
        <p:nvPicPr>
          <p:cNvPr id="8" name="Picture 7" descr="image.jpg">
            <a:extLst>
              <a:ext uri="{FF2B5EF4-FFF2-40B4-BE49-F238E27FC236}">
                <a16:creationId xmlns="" xmlns:a16="http://schemas.microsoft.com/office/drawing/2014/main" id="{79EEDBE3-9FD3-724B-B490-48DE4B33C8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0310" y="945295"/>
            <a:ext cx="3987800" cy="5378450"/>
          </a:xfrm>
          <a:prstGeom prst="rect">
            <a:avLst/>
          </a:prstGeom>
        </p:spPr>
      </p:pic>
      <p:pic>
        <p:nvPicPr>
          <p:cNvPr id="9" name="Picture 8" descr="star.eps">
            <a:extLst>
              <a:ext uri="{FF2B5EF4-FFF2-40B4-BE49-F238E27FC236}">
                <a16:creationId xmlns="" xmlns:a16="http://schemas.microsoft.com/office/drawing/2014/main" id="{49376EC5-23C2-0347-A8E8-8330A942BB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76747" y="1888953"/>
            <a:ext cx="470372" cy="470372"/>
          </a:xfrm>
          <a:prstGeom prst="rect">
            <a:avLst/>
          </a:prstGeom>
        </p:spPr>
      </p:pic>
    </p:spTree>
    <p:extLst>
      <p:ext uri="{BB962C8B-B14F-4D97-AF65-F5344CB8AC3E}">
        <p14:creationId xmlns:p14="http://schemas.microsoft.com/office/powerpoint/2010/main" val="2429996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A74B02-C2B3-49C8-A675-F822D6F3538C}"/>
              </a:ext>
            </a:extLst>
          </p:cNvPr>
          <p:cNvSpPr>
            <a:spLocks noGrp="1"/>
          </p:cNvSpPr>
          <p:nvPr>
            <p:ph type="title"/>
          </p:nvPr>
        </p:nvSpPr>
        <p:spPr/>
        <p:txBody>
          <a:bodyPr/>
          <a:lstStyle/>
          <a:p>
            <a:r>
              <a:rPr lang="en-US" b="1" dirty="0"/>
              <a:t>Robert C$F fund slide</a:t>
            </a:r>
          </a:p>
        </p:txBody>
      </p:sp>
      <p:pic>
        <p:nvPicPr>
          <p:cNvPr id="10" name="Content Placeholder 9">
            <a:extLst>
              <a:ext uri="{FF2B5EF4-FFF2-40B4-BE49-F238E27FC236}">
                <a16:creationId xmlns="" xmlns:a16="http://schemas.microsoft.com/office/drawing/2014/main" id="{21281E19-6128-ED4F-B729-D9399B1F2964}"/>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4475" y="3696143"/>
            <a:ext cx="8658225" cy="2742194"/>
          </a:xfrm>
        </p:spPr>
      </p:pic>
    </p:spTree>
    <p:extLst>
      <p:ext uri="{BB962C8B-B14F-4D97-AF65-F5344CB8AC3E}">
        <p14:creationId xmlns:p14="http://schemas.microsoft.com/office/powerpoint/2010/main" val="2527481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1CB50EA-10FA-D04C-9265-DE3D2348C6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0309" y="945295"/>
            <a:ext cx="3987800" cy="5372100"/>
          </a:xfrm>
          <a:prstGeom prst="rect">
            <a:avLst/>
          </a:prstGeom>
        </p:spPr>
      </p:pic>
      <p:sp>
        <p:nvSpPr>
          <p:cNvPr id="2" name="Title 1"/>
          <p:cNvSpPr>
            <a:spLocks noGrp="1"/>
          </p:cNvSpPr>
          <p:nvPr>
            <p:ph type="title"/>
          </p:nvPr>
        </p:nvSpPr>
        <p:spPr/>
        <p:txBody>
          <a:bodyPr/>
          <a:lstStyle/>
          <a:p>
            <a:r>
              <a:rPr lang="en-US" b="1"/>
              <a:t>Discussion or Panel Questions</a:t>
            </a:r>
          </a:p>
        </p:txBody>
      </p:sp>
      <p:sp>
        <p:nvSpPr>
          <p:cNvPr id="3" name="Content Placeholder 2"/>
          <p:cNvSpPr>
            <a:spLocks noGrp="1"/>
          </p:cNvSpPr>
          <p:nvPr>
            <p:ph idx="1"/>
          </p:nvPr>
        </p:nvSpPr>
        <p:spPr>
          <a:xfrm>
            <a:off x="244248" y="891403"/>
            <a:ext cx="4193310" cy="5079773"/>
          </a:xfrm>
        </p:spPr>
        <p:txBody>
          <a:bodyPr vert="horz" lIns="91440" tIns="45720" rIns="91440" bIns="45720" rtlCol="0" anchor="t">
            <a:normAutofit fontScale="77500" lnSpcReduction="20000"/>
          </a:bodyPr>
          <a:lstStyle/>
          <a:p>
            <a:r>
              <a:rPr lang="en-US" dirty="0"/>
              <a:t>Does your organization work in a risk averse environment?</a:t>
            </a:r>
            <a:endParaRPr lang="en-US" dirty="0">
              <a:cs typeface="Arial"/>
            </a:endParaRPr>
          </a:p>
          <a:p>
            <a:r>
              <a:rPr lang="en-US" dirty="0">
                <a:cs typeface="Arial"/>
              </a:rPr>
              <a:t>Do you have the bandwidth, the leverage and administrative buy in to be strategic?</a:t>
            </a:r>
            <a:endParaRPr lang="en-US" dirty="0"/>
          </a:p>
          <a:p>
            <a:r>
              <a:rPr lang="en-US" dirty="0"/>
              <a:t>Is LYRASIS’ commitment to Innovation more or less than what you’d expect?</a:t>
            </a:r>
            <a:endParaRPr lang="en-US" dirty="0">
              <a:cs typeface="Arial"/>
            </a:endParaRPr>
          </a:p>
          <a:p>
            <a:pPr lvl="1"/>
            <a:r>
              <a:rPr lang="en-US" dirty="0"/>
              <a:t>Are you aware of any other consortia who are engaging in this way with and on behalf of their members?</a:t>
            </a:r>
            <a:endParaRPr lang="en-US" dirty="0">
              <a:cs typeface="Arial"/>
            </a:endParaRPr>
          </a:p>
          <a:p>
            <a:pPr lvl="1"/>
            <a:r>
              <a:rPr lang="en-US" dirty="0"/>
              <a:t>Is this different, similar or better than what other membership orgs are doing?</a:t>
            </a:r>
            <a:endParaRPr lang="en-US" dirty="0">
              <a:cs typeface="Arial"/>
            </a:endParaRPr>
          </a:p>
          <a:p>
            <a:r>
              <a:rPr lang="en-US" dirty="0"/>
              <a:t>Do you have similar examples of strong innovation at your own institution?</a:t>
            </a:r>
            <a:endParaRPr lang="en-US" dirty="0">
              <a:cs typeface="Arial"/>
            </a:endParaRPr>
          </a:p>
          <a:p>
            <a:pPr lvl="1"/>
            <a:r>
              <a:rPr lang="en-US" dirty="0"/>
              <a:t>Or other initiatives too challenging to be addressed/tackled?</a:t>
            </a:r>
            <a:endParaRPr lang="en-US" dirty="0">
              <a:cs typeface="Arial"/>
            </a:endParaRPr>
          </a:p>
          <a:p>
            <a:r>
              <a:rPr lang="en-US" dirty="0"/>
              <a:t>Are we telling this story correctly? Does this resonate with you? </a:t>
            </a:r>
            <a:endParaRPr lang="en-US" dirty="0">
              <a:cs typeface="Arial"/>
            </a:endParaRPr>
          </a:p>
          <a:p>
            <a:endParaRPr lang="en-US" dirty="0"/>
          </a:p>
          <a:p>
            <a:endParaRPr lang="en-US" dirty="0"/>
          </a:p>
        </p:txBody>
      </p:sp>
      <p:sp>
        <p:nvSpPr>
          <p:cNvPr id="5" name="Line 4">
            <a:extLst>
              <a:ext uri="{FF2B5EF4-FFF2-40B4-BE49-F238E27FC236}">
                <a16:creationId xmlns="" xmlns:a16="http://schemas.microsoft.com/office/drawing/2014/main" id="{6B217EC7-FFDA-7F41-AA4C-BCF7A218E892}"/>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514552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a:t>By Robert Miller and Lisa Larson</a:t>
            </a:r>
          </a:p>
          <a:p>
            <a:endParaRPr lang="en-US" dirty="0"/>
          </a:p>
        </p:txBody>
      </p:sp>
      <p:sp>
        <p:nvSpPr>
          <p:cNvPr id="5" name="TextBox 4"/>
          <p:cNvSpPr txBox="1"/>
          <p:nvPr/>
        </p:nvSpPr>
        <p:spPr>
          <a:xfrm>
            <a:off x="685800" y="1776980"/>
            <a:ext cx="6346011" cy="2646878"/>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r>
              <a:rPr lang="en-US" dirty="0">
                <a:solidFill>
                  <a:srgbClr val="1A1A1A"/>
                </a:solidFill>
                <a:latin typeface="Arial" charset="0"/>
                <a:ea typeface="ＭＳ Ｐゴシック" charset="0"/>
                <a:cs typeface="ＭＳ Ｐゴシック" charset="0"/>
                <a:sym typeface="Roboto Light" charset="0"/>
              </a:rPr>
              <a:t>.</a:t>
            </a: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a:t>
            </a:r>
            <a:r>
              <a:rPr lang="en-US" sz="2800" dirty="0">
                <a:latin typeface="Arial" charset="0"/>
                <a:ea typeface="ＭＳ Ｐゴシック" charset="0"/>
                <a:cs typeface="ＭＳ Ｐゴシック" charset="0"/>
                <a:sym typeface="Roboto Medium" charset="0"/>
              </a:rPr>
              <a:t> </a:t>
            </a:r>
            <a:r>
              <a:rPr lang="en-US" sz="2800" b="1" dirty="0">
                <a:latin typeface="Arial"/>
                <a:ea typeface="ＭＳ Ｐゴシック" charset="0"/>
                <a:cs typeface="Arial"/>
                <a:sym typeface="Roboto Medium" charset="0"/>
              </a:rPr>
              <a:t>800.999.8558</a:t>
            </a:r>
          </a:p>
          <a:p>
            <a:r>
              <a:rPr lang="en-US" sz="2800" dirty="0">
                <a:latin typeface="Arial" charset="0"/>
                <a:ea typeface="ＭＳ Ｐゴシック" charset="0"/>
                <a:cs typeface="ＭＳ Ｐゴシック" charset="0"/>
                <a:sym typeface="Roboto Light" charset="0"/>
              </a:rPr>
              <a:t>Email   </a:t>
            </a:r>
            <a:r>
              <a:rPr lang="en-US" sz="2800" b="1" dirty="0" err="1">
                <a:ea typeface="ＭＳ Ｐゴシック" charset="0"/>
                <a:cs typeface="Arial"/>
                <a:sym typeface="Roboto Medium" charset="0"/>
              </a:rPr>
              <a:t>robert.miller@lyrasis.org</a:t>
            </a:r>
            <a:endParaRPr lang="en-US" sz="2800" b="1" dirty="0">
              <a:latin typeface="Arial"/>
              <a:ea typeface="ＭＳ Ｐゴシック" charset="0"/>
              <a:cs typeface="Arial"/>
              <a:sym typeface="Roboto Medium" charset="0"/>
            </a:endParaRPr>
          </a:p>
          <a:p>
            <a:r>
              <a:rPr lang="en-US" sz="2800" dirty="0">
                <a:latin typeface="Arial" charset="0"/>
                <a:ea typeface="ＭＳ Ｐゴシック" charset="0"/>
                <a:cs typeface="ＭＳ Ｐゴシック" charset="0"/>
                <a:sym typeface="Roboto Light" charset="0"/>
              </a:rPr>
              <a:t>Email   </a:t>
            </a:r>
            <a:r>
              <a:rPr lang="en-US" sz="2800" b="1" dirty="0" err="1">
                <a:ea typeface="ＭＳ Ｐゴシック" charset="0"/>
                <a:cs typeface="Arial"/>
                <a:sym typeface="Roboto Medium" charset="0"/>
              </a:rPr>
              <a:t>lisa.larson@lyrasis.org</a:t>
            </a:r>
            <a:endParaRPr lang="en-US" sz="2800" b="1" dirty="0">
              <a:ea typeface="ＭＳ Ｐゴシック" charset="0"/>
              <a:cs typeface="Arial"/>
              <a:sym typeface="Roboto Medium" charset="0"/>
            </a:endParaRPr>
          </a:p>
          <a:p>
            <a:endParaRPr lang="en-US" sz="2800" b="1" dirty="0">
              <a:latin typeface="Arial"/>
              <a:ea typeface="ＭＳ Ｐゴシック" charset="0"/>
              <a:cs typeface="Arial"/>
              <a:sym typeface="Roboto Medium" charset="0"/>
            </a:endParaRPr>
          </a:p>
          <a:p>
            <a:endParaRPr lang="en-US" b="1" dirty="0">
              <a:latin typeface="Arial"/>
              <a:cs typeface="Arial"/>
            </a:endParaRPr>
          </a:p>
        </p:txBody>
      </p:sp>
      <p:pic>
        <p:nvPicPr>
          <p:cNvPr id="6" name="Picture 5" descr="icons.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9096" y="3705920"/>
            <a:ext cx="1803400" cy="304800"/>
          </a:xfrm>
          <a:prstGeom prst="rect">
            <a:avLst/>
          </a:prstGeom>
        </p:spPr>
      </p:pic>
      <p:sp>
        <p:nvSpPr>
          <p:cNvPr id="7" name="TextBox 6"/>
          <p:cNvSpPr txBox="1"/>
          <p:nvPr/>
        </p:nvSpPr>
        <p:spPr>
          <a:xfrm>
            <a:off x="1090318" y="3705920"/>
            <a:ext cx="1216107" cy="307777"/>
          </a:xfrm>
          <a:prstGeom prst="rect">
            <a:avLst/>
          </a:prstGeom>
          <a:noFill/>
        </p:spPr>
        <p:txBody>
          <a:bodyPr wrap="square" rtlCol="0">
            <a:spAutoFit/>
          </a:bodyPr>
          <a:lstStyle/>
          <a:p>
            <a:r>
              <a:rPr lang="en-US" sz="1400" dirty="0" err="1"/>
              <a:t>wearelyrasis</a:t>
            </a:r>
            <a:endParaRPr lang="en-US" sz="1400" dirty="0"/>
          </a:p>
        </p:txBody>
      </p:sp>
      <p:sp>
        <p:nvSpPr>
          <p:cNvPr id="8" name="TextBox 7"/>
          <p:cNvSpPr txBox="1"/>
          <p:nvPr/>
        </p:nvSpPr>
        <p:spPr>
          <a:xfrm>
            <a:off x="2582496" y="3705920"/>
            <a:ext cx="1216107" cy="307777"/>
          </a:xfrm>
          <a:prstGeom prst="rect">
            <a:avLst/>
          </a:prstGeom>
          <a:noFill/>
        </p:spPr>
        <p:txBody>
          <a:bodyPr wrap="square" rtlCol="0">
            <a:spAutoFit/>
          </a:bodyPr>
          <a:lstStyle/>
          <a:p>
            <a:r>
              <a:rPr lang="en-US" sz="1400" dirty="0" err="1"/>
              <a:t>lyrasis</a:t>
            </a:r>
            <a:endParaRPr lang="en-US" sz="1400" dirty="0"/>
          </a:p>
        </p:txBody>
      </p:sp>
    </p:spTree>
    <p:extLst>
      <p:ext uri="{BB962C8B-B14F-4D97-AF65-F5344CB8AC3E}">
        <p14:creationId xmlns:p14="http://schemas.microsoft.com/office/powerpoint/2010/main" val="397257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r>
              <a:rPr lang="en-US" dirty="0"/>
              <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sp>
        <p:nvSpPr>
          <p:cNvPr id="3" name="Subtitle 2"/>
          <p:cNvSpPr>
            <a:spLocks noGrp="1"/>
          </p:cNvSpPr>
          <p:nvPr>
            <p:ph type="subTitle" idx="1"/>
          </p:nvPr>
        </p:nvSpPr>
        <p:spPr>
          <a:xfrm>
            <a:off x="714668" y="5320299"/>
            <a:ext cx="7848600" cy="408548"/>
          </a:xfrm>
        </p:spPr>
        <p:txBody>
          <a:bodyPr/>
          <a:lstStyle/>
          <a:p>
            <a:r>
              <a:rPr lang="en-US" dirty="0"/>
              <a:t>by Robert Miller and Lisa Larson</a:t>
            </a:r>
          </a:p>
          <a:p>
            <a:endParaRPr lang="en-US" dirty="0"/>
          </a:p>
        </p:txBody>
      </p:sp>
      <p:sp>
        <p:nvSpPr>
          <p:cNvPr id="4" name="TextBox 3"/>
          <p:cNvSpPr txBox="1"/>
          <p:nvPr/>
        </p:nvSpPr>
        <p:spPr>
          <a:xfrm>
            <a:off x="685799" y="4314515"/>
            <a:ext cx="5797193" cy="954107"/>
          </a:xfrm>
          <a:prstGeom prst="rect">
            <a:avLst/>
          </a:prstGeom>
          <a:noFill/>
        </p:spPr>
        <p:txBody>
          <a:bodyPr wrap="square" rtlCol="0">
            <a:spAutoFit/>
          </a:bodyPr>
          <a:lstStyle/>
          <a:p>
            <a:r>
              <a:rPr lang="en-US" sz="2800" dirty="0">
                <a:solidFill>
                  <a:srgbClr val="FFFFFF"/>
                </a:solidFill>
              </a:rPr>
              <a:t>LYRASIS Leaders Forum #21</a:t>
            </a:r>
          </a:p>
          <a:p>
            <a:r>
              <a:rPr lang="en-US" sz="2800" dirty="0">
                <a:solidFill>
                  <a:srgbClr val="FFFFFF"/>
                </a:solidFill>
              </a:rPr>
              <a:t>Richmond, VA – March 29, 2018</a:t>
            </a:r>
          </a:p>
        </p:txBody>
      </p:sp>
      <p:pic>
        <p:nvPicPr>
          <p:cNvPr id="6" name="Picture 5"/>
          <p:cNvPicPr>
            <a:picLocks noChangeAspect="1"/>
          </p:cNvPicPr>
          <p:nvPr/>
        </p:nvPicPr>
        <p:blipFill>
          <a:blip r:embed="rId3"/>
          <a:stretch>
            <a:fillRect/>
          </a:stretch>
        </p:blipFill>
        <p:spPr>
          <a:xfrm>
            <a:off x="4876800" y="1272386"/>
            <a:ext cx="4267200" cy="2870200"/>
          </a:xfrm>
          <a:prstGeom prst="rect">
            <a:avLst/>
          </a:prstGeom>
        </p:spPr>
      </p:pic>
    </p:spTree>
    <p:extLst>
      <p:ext uri="{BB962C8B-B14F-4D97-AF65-F5344CB8AC3E}">
        <p14:creationId xmlns:p14="http://schemas.microsoft.com/office/powerpoint/2010/main" val="269721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48" y="1000527"/>
            <a:ext cx="4340632" cy="5372099"/>
          </a:xfrm>
        </p:spPr>
        <p:txBody>
          <a:bodyPr vert="horz" lIns="91440" tIns="45720" rIns="91440" bIns="45720" rtlCol="0" anchor="t">
            <a:normAutofit fontScale="62500" lnSpcReduction="20000"/>
          </a:bodyPr>
          <a:lstStyle/>
          <a:p>
            <a:r>
              <a:rPr lang="en-US" dirty="0"/>
              <a:t>Culture change...</a:t>
            </a:r>
          </a:p>
          <a:p>
            <a:endParaRPr lang="en-US" dirty="0">
              <a:cs typeface="Arial"/>
            </a:endParaRPr>
          </a:p>
          <a:p>
            <a:r>
              <a:rPr lang="en-US" dirty="0"/>
              <a:t>What did we start with? Lots of project-level innovation last 2+ years</a:t>
            </a:r>
          </a:p>
          <a:p>
            <a:pPr marL="274320" lvl="1" indent="0">
              <a:buNone/>
            </a:pPr>
            <a:endParaRPr lang="en-US" dirty="0">
              <a:cs typeface="Arial"/>
            </a:endParaRPr>
          </a:p>
          <a:p>
            <a:r>
              <a:rPr lang="en-US" dirty="0"/>
              <a:t>Most were incremental, focused on Operational Effectiveness</a:t>
            </a:r>
          </a:p>
          <a:p>
            <a:pPr lvl="1"/>
            <a:r>
              <a:rPr lang="en-US" u="sng" dirty="0"/>
              <a:t>Intra-</a:t>
            </a:r>
            <a:r>
              <a:rPr lang="en-US" u="sng" dirty="0" smtClean="0"/>
              <a:t>departments </a:t>
            </a:r>
            <a:r>
              <a:rPr lang="en-US" dirty="0"/>
              <a:t>- re-align for better trained </a:t>
            </a:r>
            <a:r>
              <a:rPr lang="en-US" dirty="0" smtClean="0"/>
              <a:t>staff</a:t>
            </a:r>
            <a:endParaRPr lang="en-US" dirty="0">
              <a:cs typeface="Arial"/>
            </a:endParaRPr>
          </a:p>
          <a:p>
            <a:pPr lvl="1"/>
            <a:r>
              <a:rPr lang="en-US" u="sng" dirty="0"/>
              <a:t>Inter-departments </a:t>
            </a:r>
            <a:r>
              <a:rPr lang="en-US" dirty="0" smtClean="0"/>
              <a:t>- divisional </a:t>
            </a:r>
            <a:r>
              <a:rPr lang="en-US" dirty="0"/>
              <a:t>opportunities</a:t>
            </a:r>
            <a:endParaRPr lang="en-US" dirty="0">
              <a:cs typeface="Arial"/>
            </a:endParaRPr>
          </a:p>
          <a:p>
            <a:pPr lvl="1"/>
            <a:r>
              <a:rPr lang="en-US" u="sng" dirty="0" smtClean="0"/>
              <a:t>Services</a:t>
            </a:r>
            <a:r>
              <a:rPr lang="en-US" dirty="0" smtClean="0"/>
              <a:t> – cut prices, follow up</a:t>
            </a:r>
            <a:endParaRPr lang="en-US" dirty="0"/>
          </a:p>
          <a:p>
            <a:pPr lvl="1"/>
            <a:r>
              <a:rPr lang="en-US" u="sng" dirty="0" smtClean="0"/>
              <a:t>Response time</a:t>
            </a:r>
            <a:r>
              <a:rPr lang="en-US" dirty="0" smtClean="0"/>
              <a:t>– </a:t>
            </a:r>
            <a:r>
              <a:rPr lang="en-US" dirty="0"/>
              <a:t>automated transactions, new version, more capability </a:t>
            </a:r>
          </a:p>
          <a:p>
            <a:pPr lvl="1"/>
            <a:r>
              <a:rPr lang="en-US" u="sng" dirty="0" smtClean="0"/>
              <a:t>Value </a:t>
            </a:r>
            <a:r>
              <a:rPr lang="en-US" dirty="0" smtClean="0"/>
              <a:t>– began to think about what you needed</a:t>
            </a:r>
            <a:endParaRPr lang="en-US" dirty="0"/>
          </a:p>
          <a:p>
            <a:pPr marL="274320" lvl="1" indent="0">
              <a:buNone/>
            </a:pPr>
            <a:endParaRPr lang="en-US" dirty="0"/>
          </a:p>
          <a:p>
            <a:r>
              <a:rPr lang="en-US" dirty="0"/>
              <a:t>And some didn’t turn out exactly as planned  </a:t>
            </a:r>
            <a:r>
              <a:rPr lang="en-US" dirty="0">
                <a:sym typeface="Wingdings" panose="05000000000000000000" pitchFamily="2" charset="2"/>
              </a:rPr>
              <a:t></a:t>
            </a:r>
            <a:endParaRPr lang="en-US" dirty="0">
              <a:highlight>
                <a:srgbClr val="FFFF00"/>
              </a:highlight>
            </a:endParaRPr>
          </a:p>
          <a:p>
            <a:pPr lvl="1"/>
            <a:r>
              <a:rPr lang="en-US" u="sng" dirty="0" smtClean="0"/>
              <a:t>Hosted </a:t>
            </a:r>
            <a:r>
              <a:rPr lang="en-US" u="sng" dirty="0"/>
              <a:t>ILS service</a:t>
            </a:r>
            <a:r>
              <a:rPr lang="en-US" dirty="0"/>
              <a:t> - </a:t>
            </a:r>
            <a:r>
              <a:rPr lang="en-US" dirty="0" smtClean="0"/>
              <a:t>launched, </a:t>
            </a:r>
            <a:r>
              <a:rPr lang="en-US" dirty="0"/>
              <a:t>then </a:t>
            </a:r>
            <a:r>
              <a:rPr lang="en-US" dirty="0" smtClean="0"/>
              <a:t>discontinued Evergreen</a:t>
            </a:r>
          </a:p>
          <a:p>
            <a:pPr lvl="1"/>
            <a:r>
              <a:rPr lang="en-US" u="sng" dirty="0"/>
              <a:t>Member Snapshot</a:t>
            </a:r>
            <a:r>
              <a:rPr lang="en-US" dirty="0"/>
              <a:t> – </a:t>
            </a:r>
            <a:r>
              <a:rPr lang="en-US" dirty="0" smtClean="0"/>
              <a:t>struggled to get it out. Too </a:t>
            </a:r>
            <a:r>
              <a:rPr lang="en-US" dirty="0"/>
              <a:t>long to deliver</a:t>
            </a:r>
          </a:p>
          <a:p>
            <a:pPr marL="274320" lvl="1" indent="0">
              <a:buNone/>
            </a:pPr>
            <a:endParaRPr lang="en-US" dirty="0"/>
          </a:p>
          <a:p>
            <a:r>
              <a:rPr lang="en-US" dirty="0" smtClean="0"/>
              <a:t>Looked into the mirror</a:t>
            </a:r>
          </a:p>
          <a:p>
            <a:endParaRPr lang="en-US" dirty="0"/>
          </a:p>
          <a:p>
            <a:r>
              <a:rPr lang="en-US" b="1" dirty="0" smtClean="0"/>
              <a:t>Operational improvement is not a strategy for getting to the next level…</a:t>
            </a:r>
            <a:endParaRPr lang="en-US" b="1" dirty="0"/>
          </a:p>
        </p:txBody>
      </p:sp>
      <p:sp>
        <p:nvSpPr>
          <p:cNvPr id="4" name="Title 1">
            <a:extLst>
              <a:ext uri="{FF2B5EF4-FFF2-40B4-BE49-F238E27FC236}">
                <a16:creationId xmlns="" xmlns:a16="http://schemas.microsoft.com/office/drawing/2014/main" id="{B027E7AD-5D2C-8343-9A39-AB12ACE4F9D2}"/>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D2533C"/>
                </a:solidFill>
              </a:rPr>
              <a:t>I</a:t>
            </a:r>
            <a:r>
              <a:rPr lang="en-US" b="1" dirty="0" smtClean="0"/>
              <a:t>nnovat</a:t>
            </a:r>
            <a:r>
              <a:rPr lang="en-US" b="1" dirty="0" smtClean="0">
                <a:solidFill>
                  <a:schemeClr val="tx2"/>
                </a:solidFill>
              </a:rPr>
              <a:t>i</a:t>
            </a:r>
            <a:r>
              <a:rPr lang="en-US" b="1" dirty="0" smtClean="0"/>
              <a:t>on</a:t>
            </a:r>
            <a:r>
              <a:rPr lang="en-US" b="1" dirty="0" smtClean="0">
                <a:solidFill>
                  <a:srgbClr val="002144"/>
                </a:solidFill>
              </a:rPr>
              <a:t> </a:t>
            </a:r>
            <a:r>
              <a:rPr lang="en-US" b="1" dirty="0">
                <a:solidFill>
                  <a:srgbClr val="002144"/>
                </a:solidFill>
              </a:rPr>
              <a:t>with a small </a:t>
            </a:r>
            <a:r>
              <a:rPr lang="en-US" b="1" dirty="0" smtClean="0">
                <a:solidFill>
                  <a:srgbClr val="002144"/>
                </a:solidFill>
              </a:rPr>
              <a:t>”</a:t>
            </a:r>
            <a:r>
              <a:rPr lang="en-US" b="1" dirty="0" smtClean="0">
                <a:solidFill>
                  <a:srgbClr val="FF0000"/>
                </a:solidFill>
              </a:rPr>
              <a:t> </a:t>
            </a:r>
            <a:r>
              <a:rPr lang="en-US" b="1" dirty="0" err="1" smtClean="0">
                <a:solidFill>
                  <a:srgbClr val="FF0000"/>
                </a:solidFill>
              </a:rPr>
              <a:t>i</a:t>
            </a:r>
            <a:r>
              <a:rPr lang="en-US" b="1" dirty="0" smtClean="0">
                <a:solidFill>
                  <a:srgbClr val="FF0000"/>
                </a:solidFill>
              </a:rPr>
              <a:t> </a:t>
            </a:r>
            <a:r>
              <a:rPr lang="en-US" b="1" dirty="0" smtClean="0">
                <a:solidFill>
                  <a:srgbClr val="002144"/>
                </a:solidFill>
              </a:rPr>
              <a:t>“ …mostly transactional</a:t>
            </a:r>
            <a:r>
              <a:rPr lang="en-US" b="1" dirty="0">
                <a:solidFill>
                  <a:srgbClr val="002144"/>
                </a:solidFill>
              </a:rPr>
              <a:t> </a:t>
            </a:r>
          </a:p>
        </p:txBody>
      </p:sp>
      <p:pic>
        <p:nvPicPr>
          <p:cNvPr id="5" name="Picture 4">
            <a:extLst>
              <a:ext uri="{FF2B5EF4-FFF2-40B4-BE49-F238E27FC236}">
                <a16:creationId xmlns="" xmlns:a16="http://schemas.microsoft.com/office/drawing/2014/main" id="{2871EE25-CE1B-3141-9CA5-BF98A78585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0310" y="945295"/>
            <a:ext cx="3987800" cy="5372100"/>
          </a:xfrm>
          <a:prstGeom prst="rect">
            <a:avLst/>
          </a:prstGeom>
        </p:spPr>
      </p:pic>
      <p:sp>
        <p:nvSpPr>
          <p:cNvPr id="6" name="Line 4">
            <a:extLst>
              <a:ext uri="{FF2B5EF4-FFF2-40B4-BE49-F238E27FC236}">
                <a16:creationId xmlns="" xmlns:a16="http://schemas.microsoft.com/office/drawing/2014/main" id="{94530AD0-C8E0-D84A-B6F3-3802D93E3BCF}"/>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3744371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3F4225B-659D-4346-B9CB-D1F11C17AC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406" y="3696143"/>
            <a:ext cx="8661400" cy="2743200"/>
          </a:xfrm>
          <a:prstGeom prst="rect">
            <a:avLst/>
          </a:prstGeom>
        </p:spPr>
      </p:pic>
      <p:sp>
        <p:nvSpPr>
          <p:cNvPr id="2" name="Title 1"/>
          <p:cNvSpPr>
            <a:spLocks noGrp="1"/>
          </p:cNvSpPr>
          <p:nvPr>
            <p:ph type="title"/>
          </p:nvPr>
        </p:nvSpPr>
        <p:spPr/>
        <p:txBody>
          <a:bodyPr/>
          <a:lstStyle/>
          <a:p>
            <a:r>
              <a:rPr lang="en-US" b="1" dirty="0"/>
              <a:t>Mission &gt; Goal &gt; Objective &gt; </a:t>
            </a:r>
            <a:r>
              <a:rPr lang="en-US" b="1" dirty="0" smtClean="0"/>
              <a:t>Strategy&gt;tactics</a:t>
            </a:r>
            <a:endParaRPr lang="en-US" b="1" dirty="0"/>
          </a:p>
        </p:txBody>
      </p:sp>
      <p:sp>
        <p:nvSpPr>
          <p:cNvPr id="3" name="Content Placeholder 2"/>
          <p:cNvSpPr>
            <a:spLocks noGrp="1"/>
          </p:cNvSpPr>
          <p:nvPr>
            <p:ph idx="1"/>
          </p:nvPr>
        </p:nvSpPr>
        <p:spPr/>
        <p:txBody>
          <a:bodyPr/>
          <a:lstStyle/>
          <a:p>
            <a:r>
              <a:rPr lang="en-US" dirty="0"/>
              <a:t>Mission – </a:t>
            </a:r>
            <a:r>
              <a:rPr lang="en-US" u="sng" dirty="0"/>
              <a:t>Why</a:t>
            </a:r>
            <a:r>
              <a:rPr lang="en-US" dirty="0"/>
              <a:t> do our members want us to exist?</a:t>
            </a:r>
          </a:p>
          <a:p>
            <a:r>
              <a:rPr lang="en-US" dirty="0"/>
              <a:t>Goal – </a:t>
            </a:r>
            <a:r>
              <a:rPr lang="en-US" u="sng" dirty="0"/>
              <a:t>What</a:t>
            </a:r>
            <a:r>
              <a:rPr lang="en-US" dirty="0"/>
              <a:t> do </a:t>
            </a:r>
            <a:r>
              <a:rPr lang="en-US" dirty="0" smtClean="0"/>
              <a:t>you want </a:t>
            </a:r>
            <a:r>
              <a:rPr lang="en-US" dirty="0"/>
              <a:t>us to be?</a:t>
            </a:r>
          </a:p>
          <a:p>
            <a:r>
              <a:rPr lang="en-US" dirty="0"/>
              <a:t>Objective – </a:t>
            </a:r>
            <a:r>
              <a:rPr lang="en-US" u="sng" dirty="0"/>
              <a:t>Where</a:t>
            </a:r>
            <a:r>
              <a:rPr lang="en-US" dirty="0"/>
              <a:t> do </a:t>
            </a:r>
            <a:r>
              <a:rPr lang="en-US" dirty="0" smtClean="0"/>
              <a:t>we need </a:t>
            </a:r>
            <a:r>
              <a:rPr lang="en-US" dirty="0"/>
              <a:t>to get to?</a:t>
            </a:r>
          </a:p>
          <a:p>
            <a:r>
              <a:rPr lang="en-US" dirty="0"/>
              <a:t>Strategy – </a:t>
            </a:r>
            <a:r>
              <a:rPr lang="en-US" u="sng" dirty="0"/>
              <a:t>How?</a:t>
            </a:r>
            <a:r>
              <a:rPr lang="en-US" dirty="0"/>
              <a:t> Through Innovation and Impact</a:t>
            </a:r>
          </a:p>
          <a:p>
            <a:r>
              <a:rPr lang="en-US" dirty="0"/>
              <a:t>Tactics – </a:t>
            </a:r>
            <a:r>
              <a:rPr lang="en-US" u="sng" dirty="0"/>
              <a:t>What’s</a:t>
            </a:r>
            <a:r>
              <a:rPr lang="en-US" dirty="0"/>
              <a:t> of the Strategy</a:t>
            </a:r>
          </a:p>
        </p:txBody>
      </p:sp>
    </p:spTree>
    <p:extLst>
      <p:ext uri="{BB962C8B-B14F-4D97-AF65-F5344CB8AC3E}">
        <p14:creationId xmlns:p14="http://schemas.microsoft.com/office/powerpoint/2010/main" val="34356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09E38A3-63F8-D345-B9B3-3E2DD4EC9E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0310" y="945295"/>
            <a:ext cx="3987800" cy="5372100"/>
          </a:xfrm>
          <a:prstGeom prst="rect">
            <a:avLst/>
          </a:prstGeom>
        </p:spPr>
      </p:pic>
      <p:sp>
        <p:nvSpPr>
          <p:cNvPr id="3" name="Content Placeholder 2"/>
          <p:cNvSpPr>
            <a:spLocks noGrp="1"/>
          </p:cNvSpPr>
          <p:nvPr>
            <p:ph idx="1"/>
          </p:nvPr>
        </p:nvSpPr>
        <p:spPr>
          <a:xfrm>
            <a:off x="332683" y="957034"/>
            <a:ext cx="4104874" cy="5371911"/>
          </a:xfrm>
        </p:spPr>
        <p:txBody>
          <a:bodyPr>
            <a:normAutofit fontScale="70000" lnSpcReduction="20000"/>
          </a:bodyPr>
          <a:lstStyle/>
          <a:p>
            <a:pPr marL="0" indent="0">
              <a:buNone/>
            </a:pPr>
            <a:r>
              <a:rPr lang="en-US" sz="2625" dirty="0"/>
              <a:t>Pivot toward </a:t>
            </a:r>
            <a:r>
              <a:rPr lang="en-US" sz="2000" b="1" dirty="0">
                <a:solidFill>
                  <a:srgbClr val="D2533C"/>
                </a:solidFill>
              </a:rPr>
              <a:t>I</a:t>
            </a:r>
            <a:r>
              <a:rPr lang="en-US" sz="2000" b="1" dirty="0">
                <a:solidFill>
                  <a:srgbClr val="002144"/>
                </a:solidFill>
              </a:rPr>
              <a:t>nnovat</a:t>
            </a:r>
            <a:r>
              <a:rPr lang="en-US" sz="2000" b="1" dirty="0">
                <a:solidFill>
                  <a:srgbClr val="D2533C"/>
                </a:solidFill>
              </a:rPr>
              <a:t>i</a:t>
            </a:r>
            <a:r>
              <a:rPr lang="en-US" sz="2000" b="1" dirty="0">
                <a:solidFill>
                  <a:srgbClr val="002144"/>
                </a:solidFill>
              </a:rPr>
              <a:t>on</a:t>
            </a:r>
            <a:r>
              <a:rPr lang="en-US" sz="2625" dirty="0" smtClean="0"/>
              <a:t> </a:t>
            </a:r>
            <a:r>
              <a:rPr lang="en-US" sz="2625" dirty="0"/>
              <a:t>as a Strategy</a:t>
            </a:r>
          </a:p>
          <a:p>
            <a:pPr marL="0" indent="0">
              <a:buNone/>
            </a:pPr>
            <a:endParaRPr lang="en-US" sz="2625" dirty="0"/>
          </a:p>
          <a:p>
            <a:r>
              <a:rPr lang="en-US" dirty="0"/>
              <a:t>Innovation (with a capital “I”)</a:t>
            </a:r>
          </a:p>
          <a:p>
            <a:r>
              <a:rPr lang="en-US" dirty="0"/>
              <a:t>External – </a:t>
            </a:r>
          </a:p>
          <a:p>
            <a:pPr lvl="1"/>
            <a:r>
              <a:rPr lang="en-US" dirty="0"/>
              <a:t>Establish an </a:t>
            </a:r>
            <a:r>
              <a:rPr lang="en-US" b="1" dirty="0">
                <a:solidFill>
                  <a:srgbClr val="D2533C"/>
                </a:solidFill>
              </a:rPr>
              <a:t>I</a:t>
            </a:r>
            <a:r>
              <a:rPr lang="en-US" b="1" dirty="0">
                <a:solidFill>
                  <a:srgbClr val="002144"/>
                </a:solidFill>
              </a:rPr>
              <a:t>nnovat</a:t>
            </a:r>
            <a:r>
              <a:rPr lang="en-US" b="1" dirty="0">
                <a:solidFill>
                  <a:srgbClr val="D2533C"/>
                </a:solidFill>
              </a:rPr>
              <a:t>i</a:t>
            </a:r>
            <a:r>
              <a:rPr lang="en-US" b="1" dirty="0">
                <a:solidFill>
                  <a:srgbClr val="002144"/>
                </a:solidFill>
              </a:rPr>
              <a:t>on</a:t>
            </a:r>
            <a:r>
              <a:rPr lang="en-US" dirty="0" smtClean="0"/>
              <a:t> </a:t>
            </a:r>
            <a:r>
              <a:rPr lang="en-US" dirty="0"/>
              <a:t>Process to create a membership advantage … LC&gt;LF&gt;C$F</a:t>
            </a:r>
          </a:p>
          <a:p>
            <a:pPr lvl="1"/>
            <a:r>
              <a:rPr lang="en-US" dirty="0"/>
              <a:t>Separate ourselves from marketplace/competitive convergence</a:t>
            </a:r>
          </a:p>
          <a:p>
            <a:pPr lvl="1"/>
            <a:r>
              <a:rPr lang="en-US" dirty="0"/>
              <a:t>We believe we are VERY different from other “similar” consortia</a:t>
            </a:r>
          </a:p>
          <a:p>
            <a:r>
              <a:rPr lang="en-US" dirty="0"/>
              <a:t>Internal – </a:t>
            </a:r>
          </a:p>
          <a:p>
            <a:pPr lvl="1"/>
            <a:r>
              <a:rPr lang="en-US" dirty="0"/>
              <a:t>Team work, not work teams – front line staff paired with mentors (</a:t>
            </a:r>
            <a:r>
              <a:rPr lang="en-US" dirty="0" err="1"/>
              <a:t>mgt</a:t>
            </a:r>
            <a:r>
              <a:rPr lang="en-US" dirty="0"/>
              <a:t>)</a:t>
            </a:r>
          </a:p>
          <a:p>
            <a:pPr lvl="1"/>
            <a:r>
              <a:rPr lang="en-US" dirty="0"/>
              <a:t>Act/Launch instead of React/Crawl </a:t>
            </a:r>
          </a:p>
          <a:p>
            <a:pPr lvl="1"/>
            <a:r>
              <a:rPr lang="en-US" dirty="0"/>
              <a:t>Darwinian improvement, not just replication</a:t>
            </a:r>
          </a:p>
          <a:p>
            <a:pPr lvl="1"/>
            <a:r>
              <a:rPr lang="en-US" dirty="0"/>
              <a:t>Integrated funding strategies – seed&gt; milestone driven&gt; foundation&gt;sustainability</a:t>
            </a:r>
          </a:p>
          <a:p>
            <a:pPr lvl="1"/>
            <a:r>
              <a:rPr lang="en-US" dirty="0"/>
              <a:t>Accountability – when to act like a missionary, when to act like an entrepreneur</a:t>
            </a:r>
          </a:p>
        </p:txBody>
      </p:sp>
      <p:sp>
        <p:nvSpPr>
          <p:cNvPr id="4" name="Title 1">
            <a:extLst>
              <a:ext uri="{FF2B5EF4-FFF2-40B4-BE49-F238E27FC236}">
                <a16:creationId xmlns="" xmlns:a16="http://schemas.microsoft.com/office/drawing/2014/main" id="{533D9E69-EC0C-FA4F-AB25-11920890BBC3}"/>
              </a:ext>
            </a:extLst>
          </p:cNvPr>
          <p:cNvSpPr>
            <a:spLocks noGrp="1"/>
          </p:cNvSpPr>
          <p:nvPr>
            <p:ph type="title"/>
          </p:nvPr>
        </p:nvSpPr>
        <p:spPr>
          <a:xfrm>
            <a:off x="244247" y="220786"/>
            <a:ext cx="6692370" cy="455691"/>
          </a:xfrm>
        </p:spPr>
        <p:txBody>
          <a:bodyPr>
            <a:normAutofit/>
          </a:bodyPr>
          <a:lstStyle/>
          <a:p>
            <a:r>
              <a:rPr lang="en-US" b="1" dirty="0">
                <a:solidFill>
                  <a:srgbClr val="002144"/>
                </a:solidFill>
              </a:rPr>
              <a:t>Expanding Our View – </a:t>
            </a:r>
            <a:r>
              <a:rPr lang="en-US" b="1" dirty="0" smtClean="0">
                <a:solidFill>
                  <a:srgbClr val="D2533C"/>
                </a:solidFill>
              </a:rPr>
              <a:t>I</a:t>
            </a:r>
            <a:r>
              <a:rPr lang="en-US" b="1" dirty="0" smtClean="0">
                <a:solidFill>
                  <a:srgbClr val="002144"/>
                </a:solidFill>
              </a:rPr>
              <a:t>nnovat</a:t>
            </a:r>
            <a:r>
              <a:rPr lang="en-US" b="1" dirty="0" smtClean="0">
                <a:solidFill>
                  <a:srgbClr val="D2533C"/>
                </a:solidFill>
              </a:rPr>
              <a:t>i</a:t>
            </a:r>
            <a:r>
              <a:rPr lang="en-US" b="1" dirty="0" smtClean="0">
                <a:solidFill>
                  <a:srgbClr val="002144"/>
                </a:solidFill>
              </a:rPr>
              <a:t>on </a:t>
            </a:r>
            <a:r>
              <a:rPr lang="en-US" b="1" dirty="0">
                <a:solidFill>
                  <a:srgbClr val="002144"/>
                </a:solidFill>
              </a:rPr>
              <a:t>with a capital </a:t>
            </a:r>
            <a:r>
              <a:rPr lang="en-US" b="1" dirty="0" smtClean="0">
                <a:solidFill>
                  <a:srgbClr val="002144"/>
                </a:solidFill>
              </a:rPr>
              <a:t>“ </a:t>
            </a:r>
            <a:r>
              <a:rPr lang="en-US" b="1" dirty="0" smtClean="0">
                <a:solidFill>
                  <a:srgbClr val="D2533C"/>
                </a:solidFill>
              </a:rPr>
              <a:t>I</a:t>
            </a:r>
            <a:r>
              <a:rPr lang="en-US" b="1" dirty="0" smtClean="0">
                <a:solidFill>
                  <a:srgbClr val="002144"/>
                </a:solidFill>
              </a:rPr>
              <a:t> ”</a:t>
            </a:r>
            <a:endParaRPr lang="en-US" b="1" dirty="0">
              <a:solidFill>
                <a:srgbClr val="002144"/>
              </a:solidFill>
            </a:endParaRPr>
          </a:p>
        </p:txBody>
      </p:sp>
      <p:sp>
        <p:nvSpPr>
          <p:cNvPr id="6" name="Line 4">
            <a:extLst>
              <a:ext uri="{FF2B5EF4-FFF2-40B4-BE49-F238E27FC236}">
                <a16:creationId xmlns="" xmlns:a16="http://schemas.microsoft.com/office/drawing/2014/main" id="{ACC248FF-BCAC-6841-BA37-A249A3518285}"/>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277249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47" y="2678698"/>
            <a:ext cx="7886700" cy="2884975"/>
          </a:xfrm>
        </p:spPr>
        <p:txBody>
          <a:bodyPr vert="horz" lIns="91440" tIns="45720" rIns="91440" bIns="45720" rtlCol="0" anchor="t">
            <a:normAutofit/>
          </a:bodyPr>
          <a:lstStyle/>
          <a:p>
            <a:pPr marL="0" indent="0" algn="ctr">
              <a:spcBef>
                <a:spcPts val="0"/>
              </a:spcBef>
              <a:buNone/>
            </a:pPr>
            <a:r>
              <a:rPr lang="en-US" b="1" dirty="0"/>
              <a:t>How does a non-profit, member-based organization launch </a:t>
            </a:r>
            <a:r>
              <a:rPr lang="en-US" b="1" dirty="0" smtClean="0"/>
              <a:t>“</a:t>
            </a:r>
            <a:r>
              <a:rPr lang="en-US" b="1" dirty="0">
                <a:solidFill>
                  <a:srgbClr val="D2533C"/>
                </a:solidFill>
              </a:rPr>
              <a:t>I</a:t>
            </a:r>
            <a:r>
              <a:rPr lang="en-US" b="1" dirty="0">
                <a:solidFill>
                  <a:srgbClr val="002144"/>
                </a:solidFill>
              </a:rPr>
              <a:t>nnovat</a:t>
            </a:r>
            <a:r>
              <a:rPr lang="en-US" b="1" dirty="0">
                <a:solidFill>
                  <a:srgbClr val="D2533C"/>
                </a:solidFill>
              </a:rPr>
              <a:t>i</a:t>
            </a:r>
            <a:r>
              <a:rPr lang="en-US" b="1" dirty="0">
                <a:solidFill>
                  <a:srgbClr val="002144"/>
                </a:solidFill>
              </a:rPr>
              <a:t>on</a:t>
            </a:r>
            <a:r>
              <a:rPr lang="en-US" b="1" dirty="0" smtClean="0"/>
              <a:t>” </a:t>
            </a:r>
            <a:r>
              <a:rPr lang="en-US" b="1" dirty="0"/>
              <a:t>as a strategic business initiative, assuming its inherent risks, </a:t>
            </a:r>
          </a:p>
          <a:p>
            <a:pPr marL="0" indent="0" algn="ctr">
              <a:spcBef>
                <a:spcPts val="0"/>
              </a:spcBef>
              <a:buNone/>
            </a:pPr>
            <a:r>
              <a:rPr lang="en-US" b="1" dirty="0"/>
              <a:t>to sustain and grow as an organization, </a:t>
            </a:r>
            <a:endParaRPr lang="en-US" b="1" dirty="0">
              <a:cs typeface="Arial"/>
            </a:endParaRPr>
          </a:p>
          <a:p>
            <a:pPr marL="0" indent="0" algn="ctr">
              <a:spcBef>
                <a:spcPts val="0"/>
              </a:spcBef>
              <a:buNone/>
            </a:pPr>
            <a:r>
              <a:rPr lang="en-US" b="1" dirty="0"/>
              <a:t>on behalf of its members?</a:t>
            </a:r>
            <a:endParaRPr lang="en-US" b="1" dirty="0">
              <a:cs typeface="Arial"/>
            </a:endParaRPr>
          </a:p>
        </p:txBody>
      </p:sp>
      <p:sp>
        <p:nvSpPr>
          <p:cNvPr id="4" name="Title 1">
            <a:extLst>
              <a:ext uri="{FF2B5EF4-FFF2-40B4-BE49-F238E27FC236}">
                <a16:creationId xmlns="" xmlns:a16="http://schemas.microsoft.com/office/drawing/2014/main" id="{BDF901CD-B448-DF40-A3D3-DD5237746AD1}"/>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a:solidFill>
                  <a:srgbClr val="002144"/>
                </a:solidFill>
              </a:rPr>
              <a:t>The Innovation Question</a:t>
            </a:r>
          </a:p>
        </p:txBody>
      </p:sp>
      <p:sp>
        <p:nvSpPr>
          <p:cNvPr id="8" name="Oval 8">
            <a:extLst>
              <a:ext uri="{FF2B5EF4-FFF2-40B4-BE49-F238E27FC236}">
                <a16:creationId xmlns="" xmlns:a16="http://schemas.microsoft.com/office/drawing/2014/main" id="{F3712AC0-285A-6C40-ABF8-20B65ED92B1C}"/>
              </a:ext>
            </a:extLst>
          </p:cNvPr>
          <p:cNvSpPr>
            <a:spLocks/>
          </p:cNvSpPr>
          <p:nvPr/>
        </p:nvSpPr>
        <p:spPr bwMode="auto">
          <a:xfrm>
            <a:off x="4164999" y="1375213"/>
            <a:ext cx="893100" cy="893100"/>
          </a:xfrm>
          <a:prstGeom prst="ellipse">
            <a:avLst/>
          </a:prstGeom>
          <a:solidFill>
            <a:srgbClr val="E16D2E"/>
          </a:solidFill>
          <a:ln w="25400">
            <a:solidFill>
              <a:schemeClr val="tx1">
                <a:alpha val="0"/>
              </a:schemeClr>
            </a:solidFill>
            <a:miter lim="800000"/>
            <a:headEnd/>
            <a:tailEnd/>
          </a:ln>
        </p:spPr>
        <p:txBody>
          <a:bodyPr lIns="0" tIns="0" rIns="0" bIns="0"/>
          <a:lstStyle/>
          <a:p>
            <a:pPr algn="ctr"/>
            <a:endParaRPr lang="en-US"/>
          </a:p>
        </p:txBody>
      </p:sp>
      <p:sp>
        <p:nvSpPr>
          <p:cNvPr id="12" name="TextBox 11">
            <a:extLst>
              <a:ext uri="{FF2B5EF4-FFF2-40B4-BE49-F238E27FC236}">
                <a16:creationId xmlns="" xmlns:a16="http://schemas.microsoft.com/office/drawing/2014/main" id="{00A4C839-C610-1540-AFF0-36D14DF921D8}"/>
              </a:ext>
            </a:extLst>
          </p:cNvPr>
          <p:cNvSpPr txBox="1"/>
          <p:nvPr/>
        </p:nvSpPr>
        <p:spPr>
          <a:xfrm>
            <a:off x="4094498" y="1437042"/>
            <a:ext cx="1034101" cy="769441"/>
          </a:xfrm>
          <a:prstGeom prst="rect">
            <a:avLst/>
          </a:prstGeom>
          <a:noFill/>
        </p:spPr>
        <p:txBody>
          <a:bodyPr wrap="square" rtlCol="0">
            <a:spAutoFit/>
          </a:bodyPr>
          <a:lstStyle/>
          <a:p>
            <a:pPr algn="ctr"/>
            <a:r>
              <a:rPr lang="en-US" sz="4400" b="1">
                <a:solidFill>
                  <a:schemeClr val="bg1"/>
                </a:solidFill>
              </a:rPr>
              <a:t>?</a:t>
            </a:r>
          </a:p>
        </p:txBody>
      </p:sp>
    </p:spTree>
    <p:extLst>
      <p:ext uri="{BB962C8B-B14F-4D97-AF65-F5344CB8AC3E}">
        <p14:creationId xmlns:p14="http://schemas.microsoft.com/office/powerpoint/2010/main" val="587679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47" y="1212826"/>
            <a:ext cx="8240280" cy="5231086"/>
          </a:xfrm>
        </p:spPr>
        <p:txBody>
          <a:bodyPr vert="horz" lIns="91440" tIns="45720" rIns="91440" bIns="45720" rtlCol="0" anchor="t">
            <a:normAutofit fontScale="85000" lnSpcReduction="20000"/>
          </a:bodyPr>
          <a:lstStyle/>
          <a:p>
            <a:r>
              <a:rPr lang="en-US" sz="2000" dirty="0"/>
              <a:t>The Market</a:t>
            </a:r>
            <a:endParaRPr lang="en-US" sz="2000" dirty="0">
              <a:cs typeface="Arial"/>
            </a:endParaRPr>
          </a:p>
          <a:p>
            <a:pPr lvl="1"/>
            <a:r>
              <a:rPr lang="en-US" dirty="0"/>
              <a:t>Environment and opportunity is constantly evolving</a:t>
            </a:r>
            <a:r>
              <a:rPr lang="en-US" dirty="0">
                <a:cs typeface="Arial"/>
              </a:rPr>
              <a:t> </a:t>
            </a:r>
          </a:p>
          <a:p>
            <a:pPr lvl="1"/>
            <a:r>
              <a:rPr lang="en-US" dirty="0">
                <a:cs typeface="Arial"/>
              </a:rPr>
              <a:t>Limited resources to explore, test, fail, succeed</a:t>
            </a:r>
            <a:endParaRPr lang="en-US" dirty="0"/>
          </a:p>
          <a:p>
            <a:pPr lvl="1"/>
            <a:r>
              <a:rPr lang="en-US" dirty="0">
                <a:cs typeface="Arial"/>
              </a:rPr>
              <a:t>Consortia approaching competitive convergence: danger</a:t>
            </a:r>
          </a:p>
          <a:p>
            <a:pPr marL="274320" lvl="1" indent="0">
              <a:buNone/>
            </a:pPr>
            <a:endParaRPr lang="en-US" dirty="0">
              <a:cs typeface="Arial"/>
            </a:endParaRPr>
          </a:p>
          <a:p>
            <a:r>
              <a:rPr lang="en-US" sz="2000" dirty="0">
                <a:cs typeface="Arial"/>
              </a:rPr>
              <a:t>Why LYRASIS?</a:t>
            </a:r>
          </a:p>
          <a:p>
            <a:pPr lvl="1"/>
            <a:r>
              <a:rPr lang="en-US" dirty="0">
                <a:cs typeface="Arial"/>
              </a:rPr>
              <a:t>We've achieved a repeatable operational effectiveness</a:t>
            </a:r>
          </a:p>
          <a:p>
            <a:pPr lvl="2"/>
            <a:r>
              <a:rPr lang="en-US" sz="2000" dirty="0">
                <a:cs typeface="Arial"/>
              </a:rPr>
              <a:t>Allows us to think along the frontier – go to the edge</a:t>
            </a:r>
          </a:p>
          <a:p>
            <a:pPr lvl="1"/>
            <a:r>
              <a:rPr lang="en-US" dirty="0">
                <a:cs typeface="Arial"/>
              </a:rPr>
              <a:t>We are prepared to Lead "from the front"</a:t>
            </a:r>
          </a:p>
          <a:p>
            <a:pPr lvl="2"/>
            <a:r>
              <a:rPr lang="en-US" sz="2000" dirty="0">
                <a:cs typeface="Arial"/>
              </a:rPr>
              <a:t>We have the platform and distribution channels</a:t>
            </a:r>
          </a:p>
          <a:p>
            <a:pPr lvl="2"/>
            <a:r>
              <a:rPr lang="en-US" sz="2000" dirty="0">
                <a:cs typeface="Arial"/>
              </a:rPr>
              <a:t>We have the up and downstream relationships</a:t>
            </a:r>
          </a:p>
          <a:p>
            <a:pPr lvl="2"/>
            <a:r>
              <a:rPr lang="en-US" sz="2000" dirty="0">
                <a:cs typeface="Arial"/>
              </a:rPr>
              <a:t>We have a nationwide multi-type membership compelling us to think about unique needs that may impact all</a:t>
            </a:r>
          </a:p>
          <a:p>
            <a:pPr lvl="1"/>
            <a:r>
              <a:rPr lang="en-US" dirty="0">
                <a:cs typeface="Arial"/>
              </a:rPr>
              <a:t>We are financial stable</a:t>
            </a:r>
          </a:p>
          <a:p>
            <a:pPr lvl="2"/>
            <a:r>
              <a:rPr lang="en-US" sz="2000" dirty="0">
                <a:cs typeface="Arial"/>
              </a:rPr>
              <a:t>Has allowed us to enter into a culture of risk taking on behalf of membership</a:t>
            </a:r>
          </a:p>
          <a:p>
            <a:pPr lvl="1"/>
            <a:r>
              <a:rPr lang="en-US" dirty="0">
                <a:cs typeface="Arial"/>
              </a:rPr>
              <a:t>We are strong and diverse in our employee and member base</a:t>
            </a:r>
          </a:p>
          <a:p>
            <a:pPr lvl="2"/>
            <a:r>
              <a:rPr lang="en-US" sz="2000" dirty="0">
                <a:cs typeface="Arial"/>
              </a:rPr>
              <a:t>A member in every State</a:t>
            </a:r>
          </a:p>
          <a:p>
            <a:pPr lvl="2"/>
            <a:r>
              <a:rPr lang="en-US" sz="2000" dirty="0">
                <a:cs typeface="Arial"/>
              </a:rPr>
              <a:t>Employees based across the country</a:t>
            </a:r>
          </a:p>
          <a:p>
            <a:pPr lvl="2"/>
            <a:endParaRPr lang="en-US" sz="2000" dirty="0">
              <a:cs typeface="Arial"/>
            </a:endParaRPr>
          </a:p>
          <a:p>
            <a:r>
              <a:rPr lang="en-US" sz="2000" dirty="0">
                <a:cs typeface="Arial"/>
              </a:rPr>
              <a:t>How to balance Operational Effectiveness and </a:t>
            </a:r>
            <a:r>
              <a:rPr lang="en-US" sz="1800" b="1" dirty="0">
                <a:solidFill>
                  <a:srgbClr val="D2533C"/>
                </a:solidFill>
              </a:rPr>
              <a:t>I</a:t>
            </a:r>
            <a:r>
              <a:rPr lang="en-US" sz="1800" b="1" dirty="0">
                <a:solidFill>
                  <a:srgbClr val="002144"/>
                </a:solidFill>
              </a:rPr>
              <a:t>nnovat</a:t>
            </a:r>
            <a:r>
              <a:rPr lang="en-US" sz="1800" b="1" dirty="0">
                <a:solidFill>
                  <a:srgbClr val="D2533C"/>
                </a:solidFill>
              </a:rPr>
              <a:t>i</a:t>
            </a:r>
            <a:r>
              <a:rPr lang="en-US" sz="1800" b="1" dirty="0">
                <a:solidFill>
                  <a:srgbClr val="002144"/>
                </a:solidFill>
              </a:rPr>
              <a:t>on</a:t>
            </a:r>
            <a:r>
              <a:rPr lang="en-US" sz="2000" dirty="0" smtClean="0">
                <a:cs typeface="Arial"/>
              </a:rPr>
              <a:t> </a:t>
            </a:r>
            <a:r>
              <a:rPr lang="en-US" sz="2000" dirty="0">
                <a:cs typeface="Arial"/>
              </a:rPr>
              <a:t>as a Strategy?</a:t>
            </a:r>
          </a:p>
          <a:p>
            <a:pPr lvl="1"/>
            <a:endParaRPr lang="en-US" dirty="0">
              <a:cs typeface="Arial"/>
            </a:endParaRPr>
          </a:p>
          <a:p>
            <a:pPr lvl="2"/>
            <a:endParaRPr lang="en-US" dirty="0">
              <a:cs typeface="Arial"/>
            </a:endParaRPr>
          </a:p>
          <a:p>
            <a:endParaRPr lang="en-US" dirty="0">
              <a:cs typeface="Arial"/>
            </a:endParaRPr>
          </a:p>
          <a:p>
            <a:endParaRPr lang="en-US" dirty="0">
              <a:cs typeface="Arial"/>
            </a:endParaRPr>
          </a:p>
        </p:txBody>
      </p:sp>
      <p:sp>
        <p:nvSpPr>
          <p:cNvPr id="4" name="Title 1">
            <a:extLst>
              <a:ext uri="{FF2B5EF4-FFF2-40B4-BE49-F238E27FC236}">
                <a16:creationId xmlns="" xmlns:a16="http://schemas.microsoft.com/office/drawing/2014/main" id="{2C8A307D-2C3B-9D46-BB86-EF607AC18037}"/>
              </a:ext>
            </a:extLst>
          </p:cNvPr>
          <p:cNvSpPr txBox="1">
            <a:spLocks/>
          </p:cNvSpPr>
          <p:nvPr/>
        </p:nvSpPr>
        <p:spPr>
          <a:xfrm>
            <a:off x="244247" y="220786"/>
            <a:ext cx="6692370" cy="455691"/>
          </a:xfrm>
          <a:prstGeom prst="rect">
            <a:avLst/>
          </a:prstGeom>
        </p:spPr>
        <p:txBody>
          <a:bodyPr vert="horz" lIns="91440" tIns="45720" rIns="91440" bIns="45720" rtlCol="0" anchor="t" anchorCtr="0">
            <a:normAutofit fontScale="85000" lnSpcReduction="10000"/>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Why LYRASIS? Why the Need? How do we Manage </a:t>
            </a:r>
            <a:r>
              <a:rPr lang="en-US" b="1" dirty="0">
                <a:solidFill>
                  <a:srgbClr val="D2533C"/>
                </a:solidFill>
              </a:rPr>
              <a:t>I</a:t>
            </a:r>
            <a:r>
              <a:rPr lang="en-US" b="1" dirty="0">
                <a:solidFill>
                  <a:srgbClr val="002144"/>
                </a:solidFill>
              </a:rPr>
              <a:t>nnovat</a:t>
            </a:r>
            <a:r>
              <a:rPr lang="en-US" b="1" dirty="0">
                <a:solidFill>
                  <a:srgbClr val="D2533C"/>
                </a:solidFill>
              </a:rPr>
              <a:t>i</a:t>
            </a:r>
            <a:r>
              <a:rPr lang="en-US" b="1" dirty="0">
                <a:solidFill>
                  <a:srgbClr val="002144"/>
                </a:solidFill>
              </a:rPr>
              <a:t>on?</a:t>
            </a:r>
          </a:p>
        </p:txBody>
      </p:sp>
      <p:pic>
        <p:nvPicPr>
          <p:cNvPr id="5" name="Picture 4">
            <a:extLst>
              <a:ext uri="{FF2B5EF4-FFF2-40B4-BE49-F238E27FC236}">
                <a16:creationId xmlns="" xmlns:a16="http://schemas.microsoft.com/office/drawing/2014/main" id="{4BDDF572-E8AC-B54B-9122-885C24D3BD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2648" y="878984"/>
            <a:ext cx="2190213" cy="2920284"/>
          </a:xfrm>
          <a:prstGeom prst="rect">
            <a:avLst/>
          </a:prstGeom>
        </p:spPr>
      </p:pic>
    </p:spTree>
    <p:extLst>
      <p:ext uri="{BB962C8B-B14F-4D97-AF65-F5344CB8AC3E}">
        <p14:creationId xmlns:p14="http://schemas.microsoft.com/office/powerpoint/2010/main" val="4031809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2198</Words>
  <Application>Microsoft Office PowerPoint</Application>
  <PresentationFormat>On-screen Show (4:3)</PresentationFormat>
  <Paragraphs>334</Paragraphs>
  <Slides>34</Slides>
  <Notes>25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Roboto Light</vt:lpstr>
      <vt:lpstr>Roboto Medium</vt:lpstr>
      <vt:lpstr>Roboto Regular</vt:lpstr>
      <vt:lpstr>Wingdings</vt:lpstr>
      <vt:lpstr>Clarity</vt:lpstr>
      <vt:lpstr>Experiments in Innovation</vt:lpstr>
      <vt:lpstr>Experiments in Innovation</vt:lpstr>
      <vt:lpstr>Experiments in Innovation</vt:lpstr>
      <vt:lpstr>Experiments in Innovation</vt:lpstr>
      <vt:lpstr>PowerPoint Presentation</vt:lpstr>
      <vt:lpstr>Mission &gt; Goal &gt; Objective &gt; Strategy&gt;tactics</vt:lpstr>
      <vt:lpstr>Expanding Our View – Innovation with a capital “ I ”</vt:lpstr>
      <vt:lpstr>PowerPoint Presentation</vt:lpstr>
      <vt:lpstr>PowerPoint Presentation</vt:lpstr>
      <vt:lpstr>The 70/20/10 Rule</vt:lpstr>
      <vt:lpstr>Highlight of One ”Above the Line" Project</vt:lpstr>
      <vt:lpstr>Pivots &amp; Innovation</vt:lpstr>
      <vt:lpstr>An Odyssey …</vt:lpstr>
      <vt:lpstr>Our Context …</vt:lpstr>
      <vt:lpstr>Disruptive Technology</vt:lpstr>
      <vt:lpstr>Disruptive Strategic Innovation</vt:lpstr>
      <vt:lpstr>Familiar pivots…</vt:lpstr>
      <vt:lpstr>Familiar Disruptors</vt:lpstr>
      <vt:lpstr>PIVOT SOLINET to LYRASIS</vt:lpstr>
      <vt:lpstr>Lyrasis’ Pivot</vt:lpstr>
      <vt:lpstr>Disruption            Change</vt:lpstr>
      <vt:lpstr>Change        Innovation</vt:lpstr>
      <vt:lpstr>Catalyst Fund: Recipients and Next Steps</vt:lpstr>
      <vt:lpstr>Mobile Digitization for Rural Archives</vt:lpstr>
      <vt:lpstr>Feasibility study for Copyright Education Center</vt:lpstr>
      <vt:lpstr>Advancing 3D digitization and Metadata Conventions</vt:lpstr>
      <vt:lpstr>Leverage IOT Devices to discover Collections</vt:lpstr>
      <vt:lpstr>A Digital Map of the Historic West End</vt:lpstr>
      <vt:lpstr>Information Literate to Information Fluent</vt:lpstr>
      <vt:lpstr>The Catalyst Fund recipients from the first round in 2017</vt:lpstr>
      <vt:lpstr>PowerPoint Presentation</vt:lpstr>
      <vt:lpstr>Robert C$F fund slide</vt:lpstr>
      <vt:lpstr>Discussion or Panel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LYRASIS -  Leaders Forum # 21 Richmond Va. March 29 2018</dc:title>
  <dc:creator>lyrasis</dc:creator>
  <cp:lastModifiedBy>lyrasis</cp:lastModifiedBy>
  <cp:revision>27</cp:revision>
  <dcterms:modified xsi:type="dcterms:W3CDTF">2018-03-29T15:00:48Z</dcterms:modified>
</cp:coreProperties>
</file>