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0"/>
  </p:notesMasterIdLst>
  <p:handoutMasterIdLst>
    <p:handoutMasterId r:id="rId21"/>
  </p:handoutMasterIdLst>
  <p:sldIdLst>
    <p:sldId id="260" r:id="rId2"/>
    <p:sldId id="334" r:id="rId3"/>
    <p:sldId id="315" r:id="rId4"/>
    <p:sldId id="258" r:id="rId5"/>
    <p:sldId id="328" r:id="rId6"/>
    <p:sldId id="326" r:id="rId7"/>
    <p:sldId id="327" r:id="rId8"/>
    <p:sldId id="311" r:id="rId9"/>
    <p:sldId id="261" r:id="rId10"/>
    <p:sldId id="312" r:id="rId11"/>
    <p:sldId id="263" r:id="rId12"/>
    <p:sldId id="330" r:id="rId13"/>
    <p:sldId id="331" r:id="rId14"/>
    <p:sldId id="332" r:id="rId15"/>
    <p:sldId id="333" r:id="rId16"/>
    <p:sldId id="329" r:id="rId17"/>
    <p:sldId id="268" r:id="rId18"/>
    <p:sldId id="262" r:id="rId19"/>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955A"/>
    <a:srgbClr val="6D7B7B"/>
    <a:srgbClr val="7A6569"/>
    <a:srgbClr val="406CA9"/>
    <a:srgbClr val="2D75B5"/>
    <a:srgbClr val="567AB4"/>
    <a:srgbClr val="E88831"/>
    <a:srgbClr val="76988D"/>
    <a:srgbClr val="BF9000"/>
    <a:srgbClr val="D2533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7"/>
    <p:restoredTop sz="70664" autoAdjust="0"/>
  </p:normalViewPr>
  <p:slideViewPr>
    <p:cSldViewPr snapToGrid="0" snapToObjects="1">
      <p:cViewPr varScale="1">
        <p:scale>
          <a:sx n="51" d="100"/>
          <a:sy n="51" d="100"/>
        </p:scale>
        <p:origin x="18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F3AF67-32AC-4579-9C92-09DA10479339}"/>
              </a:ext>
            </a:extLst>
          </p:cNvPr>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a:extLst>
              <a:ext uri="{FF2B5EF4-FFF2-40B4-BE49-F238E27FC236}">
                <a16:creationId xmlns:a16="http://schemas.microsoft.com/office/drawing/2014/main" id="{8DF7594B-1032-4CE0-AE43-F79746BCEEA8}"/>
              </a:ext>
            </a:extLst>
          </p:cNvPr>
          <p:cNvSpPr>
            <a:spLocks noGrp="1"/>
          </p:cNvSpPr>
          <p:nvPr>
            <p:ph type="dt" sz="quarter" idx="1"/>
          </p:nvPr>
        </p:nvSpPr>
        <p:spPr>
          <a:xfrm>
            <a:off x="4008705" y="0"/>
            <a:ext cx="3066733" cy="470098"/>
          </a:xfrm>
          <a:prstGeom prst="rect">
            <a:avLst/>
          </a:prstGeom>
        </p:spPr>
        <p:txBody>
          <a:bodyPr vert="horz" lIns="93973" tIns="46986" rIns="93973" bIns="46986" rtlCol="0"/>
          <a:lstStyle>
            <a:lvl1pPr algn="r">
              <a:defRPr sz="1200"/>
            </a:lvl1pPr>
          </a:lstStyle>
          <a:p>
            <a:fld id="{02C4F025-DD93-4A8B-9E48-9335A088D3DE}" type="datetimeFigureOut">
              <a:rPr lang="en-US" smtClean="0"/>
              <a:t>3/28/2018</a:t>
            </a:fld>
            <a:endParaRPr lang="en-US"/>
          </a:p>
        </p:txBody>
      </p:sp>
      <p:sp>
        <p:nvSpPr>
          <p:cNvPr id="4" name="Footer Placeholder 3">
            <a:extLst>
              <a:ext uri="{FF2B5EF4-FFF2-40B4-BE49-F238E27FC236}">
                <a16:creationId xmlns:a16="http://schemas.microsoft.com/office/drawing/2014/main" id="{4E79578B-9321-4192-863A-D1956842AB7B}"/>
              </a:ext>
            </a:extLst>
          </p:cNvPr>
          <p:cNvSpPr>
            <a:spLocks noGrp="1"/>
          </p:cNvSpPr>
          <p:nvPr>
            <p:ph type="ftr" sz="quarter" idx="2"/>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BD609C-A165-49C6-991C-606E1D4D5001}"/>
              </a:ext>
            </a:extLst>
          </p:cNvPr>
          <p:cNvSpPr>
            <a:spLocks noGrp="1"/>
          </p:cNvSpPr>
          <p:nvPr>
            <p:ph type="sldNum" sz="quarter" idx="3"/>
          </p:nvPr>
        </p:nvSpPr>
        <p:spPr>
          <a:xfrm>
            <a:off x="4008705" y="8899328"/>
            <a:ext cx="3066733" cy="470097"/>
          </a:xfrm>
          <a:prstGeom prst="rect">
            <a:avLst/>
          </a:prstGeom>
        </p:spPr>
        <p:txBody>
          <a:bodyPr vert="horz" lIns="93973" tIns="46986" rIns="93973" bIns="46986" rtlCol="0" anchor="b"/>
          <a:lstStyle>
            <a:lvl1pPr algn="r">
              <a:defRPr sz="1200"/>
            </a:lvl1pPr>
          </a:lstStyle>
          <a:p>
            <a:fld id="{2C6D1F0B-8B7B-4815-A83D-0ABE6104C636}" type="slidenum">
              <a:rPr lang="en-US" smtClean="0"/>
              <a:t>‹#›</a:t>
            </a:fld>
            <a:endParaRPr lang="en-US"/>
          </a:p>
        </p:txBody>
      </p:sp>
    </p:spTree>
    <p:extLst>
      <p:ext uri="{BB962C8B-B14F-4D97-AF65-F5344CB8AC3E}">
        <p14:creationId xmlns:p14="http://schemas.microsoft.com/office/powerpoint/2010/main" val="191377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92583395-1770-4CCD-99B9-0101FA293E3C}" type="datetimeFigureOut">
              <a:rPr lang="en-US" smtClean="0"/>
              <a:t>3/28/2018</a:t>
            </a:fld>
            <a:endParaRPr lang="en-US"/>
          </a:p>
        </p:txBody>
      </p:sp>
      <p:sp>
        <p:nvSpPr>
          <p:cNvPr id="4" name="Slide Image Placeholder 3"/>
          <p:cNvSpPr>
            <a:spLocks noGrp="1" noRot="1" noChangeAspect="1"/>
          </p:cNvSpPr>
          <p:nvPr>
            <p:ph type="sldImg" idx="2"/>
          </p:nvPr>
        </p:nvSpPr>
        <p:spPr>
          <a:xfrm>
            <a:off x="1430338" y="1171575"/>
            <a:ext cx="4216400" cy="3162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D862B055-C49B-402C-99B8-06CAC164482A}" type="slidenum">
              <a:rPr lang="en-US" smtClean="0"/>
              <a:t>‹#›</a:t>
            </a:fld>
            <a:endParaRPr lang="en-US"/>
          </a:p>
        </p:txBody>
      </p:sp>
    </p:spTree>
    <p:extLst>
      <p:ext uri="{BB962C8B-B14F-4D97-AF65-F5344CB8AC3E}">
        <p14:creationId xmlns:p14="http://schemas.microsoft.com/office/powerpoint/2010/main" val="234696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1</a:t>
            </a:fld>
            <a:endParaRPr lang="en-US"/>
          </a:p>
        </p:txBody>
      </p:sp>
    </p:spTree>
    <p:extLst>
      <p:ext uri="{BB962C8B-B14F-4D97-AF65-F5344CB8AC3E}">
        <p14:creationId xmlns:p14="http://schemas.microsoft.com/office/powerpoint/2010/main" val="3357350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96975" y="703263"/>
            <a:ext cx="4683125" cy="351313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707708" y="4450477"/>
            <a:ext cx="5661660" cy="4216241"/>
          </a:xfrm>
          <a:prstGeom prst="rect">
            <a:avLst/>
          </a:prstGeom>
        </p:spPr>
        <p:txBody>
          <a:bodyPr spcFirstLastPara="1" wrap="square" lIns="93957" tIns="93957" rIns="93957" bIns="93957" anchor="t" anchorCtr="0">
            <a:noAutofit/>
          </a:bodyPr>
          <a:lstStyle/>
          <a:p>
            <a:pPr marL="469864" indent="-371976">
              <a:spcBef>
                <a:spcPts val="822"/>
              </a:spcBef>
              <a:buSzPts val="2100"/>
              <a:buChar char="●"/>
            </a:pPr>
            <a:endParaRPr dirty="0"/>
          </a:p>
        </p:txBody>
      </p:sp>
    </p:spTree>
    <p:extLst>
      <p:ext uri="{BB962C8B-B14F-4D97-AF65-F5344CB8AC3E}">
        <p14:creationId xmlns:p14="http://schemas.microsoft.com/office/powerpoint/2010/main" val="89388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707708" y="4450477"/>
            <a:ext cx="5661660" cy="4216241"/>
          </a:xfrm>
          <a:prstGeom prst="rect">
            <a:avLst/>
          </a:prstGeom>
          <a:noFill/>
          <a:ln>
            <a:noFill/>
          </a:ln>
        </p:spPr>
        <p:txBody>
          <a:bodyPr spcFirstLastPara="1" wrap="square" lIns="93957" tIns="93957" rIns="93957" bIns="93957" anchor="ctr" anchorCtr="0">
            <a:noAutofit/>
          </a:bodyPr>
          <a:lstStyle/>
          <a:p>
            <a:endParaRPr/>
          </a:p>
        </p:txBody>
      </p:sp>
      <p:sp>
        <p:nvSpPr>
          <p:cNvPr id="172" name="Shape 172"/>
          <p:cNvSpPr>
            <a:spLocks noGrp="1" noRot="1" noChangeAspect="1"/>
          </p:cNvSpPr>
          <p:nvPr>
            <p:ph type="sldImg" idx="2"/>
          </p:nvPr>
        </p:nvSpPr>
        <p:spPr>
          <a:xfrm>
            <a:off x="1196975" y="703263"/>
            <a:ext cx="4683125" cy="35131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787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050" b="0" dirty="0"/>
              <a:t>Overall, I think of governance as how decisions get made.</a:t>
            </a:r>
          </a:p>
          <a:p>
            <a:pPr rtl="0"/>
            <a:br>
              <a:rPr lang="en-US" sz="1050" dirty="0"/>
            </a:br>
            <a:r>
              <a:rPr lang="en-US" sz="1050" dirty="0"/>
              <a:t>Governance describes the roles that participants take on, and the process for strategic and tactical decision making.  It also describes the ground rules for participation in the project.</a:t>
            </a:r>
          </a:p>
          <a:p>
            <a:pPr rtl="0"/>
            <a:br>
              <a:rPr lang="en-US" sz="1050" dirty="0"/>
            </a:br>
            <a:r>
              <a:rPr lang="en-US" sz="1050" dirty="0"/>
              <a:t>Phase I programs are establishing governance - they are often working with the original software engineers, project staff, or founding organization. The core goal - to plan and implement the governance model that best reflects the values of the program and community.</a:t>
            </a:r>
          </a:p>
          <a:p>
            <a:pPr rtl="0"/>
            <a:br>
              <a:rPr lang="en-US" sz="1050" dirty="0"/>
            </a:br>
            <a:r>
              <a:rPr lang="en-US" sz="1050" dirty="0"/>
              <a:t>Phase II programs are stabilizing governance. A governance structure exists, but it may be limited in one or more aspects. The core goal -is evaluate existing governance structures to identify strengths and weaknesses, and determine whether the program’s growing needs are supported.</a:t>
            </a:r>
          </a:p>
          <a:p>
            <a:pPr rtl="0"/>
            <a:br>
              <a:rPr lang="en-US" sz="1050" dirty="0"/>
            </a:br>
            <a:r>
              <a:rPr lang="en-US" sz="1050" dirty="0"/>
              <a:t>Phase III programs are evolving governance. Strong management structures are in place, but there is “just enough” governance in place to keep the program on a steady path.  </a:t>
            </a:r>
          </a:p>
          <a:p>
            <a:pPr rtl="0" fontAlgn="base"/>
            <a:br>
              <a:rPr lang="en-US" sz="1050" dirty="0"/>
            </a:br>
            <a:r>
              <a:rPr lang="en-US" sz="1050" dirty="0"/>
              <a:t>Evaluate?</a:t>
            </a:r>
          </a:p>
          <a:p>
            <a:pPr rtl="0" fontAlgn="base"/>
            <a:r>
              <a:rPr lang="en-US" sz="1050" b="1" dirty="0"/>
              <a:t> Seed</a:t>
            </a:r>
            <a:r>
              <a:rPr lang="en-US" sz="1050" dirty="0"/>
              <a:t> suggestions: Clearly define the needs, evaluate different models, evaluate and evolve.</a:t>
            </a:r>
          </a:p>
          <a:p>
            <a:pPr rtl="0" fontAlgn="base"/>
            <a:r>
              <a:rPr lang="en-US" sz="1050" dirty="0"/>
              <a:t> </a:t>
            </a:r>
          </a:p>
          <a:p>
            <a:pPr rtl="0" fontAlgn="base"/>
            <a:r>
              <a:rPr lang="en-US" sz="1050" dirty="0"/>
              <a:t>Questions:</a:t>
            </a:r>
          </a:p>
          <a:p>
            <a:pPr rtl="0" fontAlgn="base"/>
            <a:r>
              <a:rPr lang="en-US" sz="1050" b="1" dirty="0"/>
              <a:t>Seed</a:t>
            </a:r>
            <a:r>
              <a:rPr lang="en-US" sz="1050" dirty="0"/>
              <a:t> questions: Is there enough, too much, are the roles/responsibilities clear? Do we understand how to communicate, contribute, join the community?</a:t>
            </a:r>
          </a:p>
          <a:p>
            <a:endParaRPr lang="en-US" dirty="0"/>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12</a:t>
            </a:fld>
            <a:endParaRPr lang="en-US"/>
          </a:p>
        </p:txBody>
      </p:sp>
    </p:spTree>
    <p:extLst>
      <p:ext uri="{BB962C8B-B14F-4D97-AF65-F5344CB8AC3E}">
        <p14:creationId xmlns:p14="http://schemas.microsoft.com/office/powerpoint/2010/main" val="1176372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000" b="0" dirty="0"/>
              <a:t>Technology may or may not be core to the program.</a:t>
            </a:r>
            <a:endParaRPr lang="en-US" sz="1000" b="0" dirty="0">
              <a:effectLst/>
            </a:endParaRPr>
          </a:p>
          <a:p>
            <a:pPr rtl="0"/>
            <a:br>
              <a:rPr lang="en-US" sz="1000" dirty="0"/>
            </a:br>
            <a:r>
              <a:rPr lang="en-US" sz="1000" dirty="0"/>
              <a:t>Phase I - in design, pre-release, or the early beta testing phase. They may have no implementations, or a small set. The core goal  -turn an idea into a viable product that serves the needs of the community.</a:t>
            </a:r>
            <a:endParaRPr lang="en-US" sz="1000" dirty="0">
              <a:effectLst/>
            </a:endParaRPr>
          </a:p>
          <a:p>
            <a:pPr rtl="0"/>
            <a:br>
              <a:rPr lang="en-US" sz="1000" dirty="0"/>
            </a:br>
            <a:r>
              <a:rPr lang="en-US" sz="1000" dirty="0"/>
              <a:t>Phase II - more than one public release, formal release process, generally adding new features and functionality to the application. The core goal - refine application by amplifying things that are working well and phase out less successful.</a:t>
            </a:r>
            <a:endParaRPr lang="en-US" sz="1000" dirty="0">
              <a:effectLst/>
            </a:endParaRPr>
          </a:p>
          <a:p>
            <a:pPr rtl="0"/>
            <a:br>
              <a:rPr lang="en-US" sz="1000" dirty="0"/>
            </a:br>
            <a:r>
              <a:rPr lang="en-US" sz="1000" dirty="0"/>
              <a:t>Phase III - in production, well-adopted and supported. The technology stack stable, and programs may be looking to update to next generation technologies. The core goal - determine how the technology stack will serve the future needs, and plan ahead for expansion, integration, or re-architecture.</a:t>
            </a:r>
            <a:endParaRPr lang="en-US" sz="1000" dirty="0">
              <a:effectLst/>
            </a:endParaRPr>
          </a:p>
          <a:p>
            <a:endParaRPr lang="en-US" sz="1000" dirty="0"/>
          </a:p>
          <a:p>
            <a:pPr rtl="0" fontAlgn="base"/>
            <a:r>
              <a:rPr lang="en-US" sz="1050" dirty="0"/>
              <a:t>Evaluate</a:t>
            </a:r>
            <a:r>
              <a:rPr lang="en-US" sz="1050" b="0" dirty="0"/>
              <a:t>: </a:t>
            </a:r>
          </a:p>
          <a:p>
            <a:pPr rtl="0" fontAlgn="base"/>
            <a:r>
              <a:rPr lang="en-US" sz="1050" b="1" dirty="0"/>
              <a:t>Seed</a:t>
            </a:r>
            <a:r>
              <a:rPr lang="en-US" sz="1050" dirty="0"/>
              <a:t> suggestions: Focus on core needs - small, solid releases. Grow thoughtfully –don’t be afraid to prune. Think about integration. Plan for evolution.</a:t>
            </a:r>
          </a:p>
          <a:p>
            <a:pPr rtl="0" fontAlgn="base"/>
            <a:endParaRPr lang="en-US" sz="1050" dirty="0"/>
          </a:p>
          <a:p>
            <a:pPr rtl="0" fontAlgn="base"/>
            <a:r>
              <a:rPr lang="en-US" sz="1050" dirty="0"/>
              <a:t>Questions: </a:t>
            </a:r>
          </a:p>
          <a:p>
            <a:pPr rtl="0" fontAlgn="base"/>
            <a:r>
              <a:rPr lang="en-US" sz="1050" b="1" dirty="0"/>
              <a:t>Seed</a:t>
            </a:r>
            <a:r>
              <a:rPr lang="en-US" sz="1050" dirty="0"/>
              <a:t> questions: Is there a tech roadmap? how often updated? Who’s making decisions about new functionality? Is all development done by the program? Infrastructure to support members contributing code? Are integrations being considered? Is there a long term plan for changes?</a:t>
            </a:r>
          </a:p>
          <a:p>
            <a:endParaRPr lang="en-US" sz="1200" b="0" dirty="0"/>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13</a:t>
            </a:fld>
            <a:endParaRPr lang="en-US"/>
          </a:p>
        </p:txBody>
      </p:sp>
    </p:spTree>
    <p:extLst>
      <p:ext uri="{BB962C8B-B14F-4D97-AF65-F5344CB8AC3E}">
        <p14:creationId xmlns:p14="http://schemas.microsoft.com/office/powerpoint/2010/main" val="3438611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000" dirty="0"/>
              <a:t>In order to launch, grow, and thrive, programs need resources both human and fiscal. Human resources encompass engineers writing code, community members providing use cases, or organ homes with fiscal stewardship. Financial resources come in and go out in a wide variety of ways – in via contributions, grants, dues, sponsorships, etc., and out via salaries, and overhead.</a:t>
            </a:r>
            <a:endParaRPr lang="en-US" sz="1000" dirty="0">
              <a:effectLst/>
            </a:endParaRPr>
          </a:p>
          <a:p>
            <a:pPr rtl="0"/>
            <a:br>
              <a:rPr lang="en-US" sz="1000" dirty="0"/>
            </a:br>
            <a:r>
              <a:rPr lang="en-US" sz="1000" dirty="0"/>
              <a:t>Phase I-usually funded by a single organization, grant-funded, or volunteer operated. The core goal -create a sustainability plan that will provide a consistent and sustained level of resources.</a:t>
            </a:r>
            <a:endParaRPr lang="en-US" sz="1000" dirty="0">
              <a:effectLst/>
            </a:endParaRPr>
          </a:p>
          <a:p>
            <a:pPr rtl="0"/>
            <a:br>
              <a:rPr lang="en-US" sz="1000" dirty="0"/>
            </a:br>
            <a:r>
              <a:rPr lang="en-US" sz="1000" dirty="0"/>
              <a:t>Phase II - more distributed resourcing, but have a small number of revenue streams. The core goal -diversify income streams and talent pools to mitigate reliance on 1 source of income or member.</a:t>
            </a:r>
            <a:endParaRPr lang="en-US" sz="1000" dirty="0">
              <a:effectLst/>
            </a:endParaRPr>
          </a:p>
          <a:p>
            <a:pPr rtl="0"/>
            <a:br>
              <a:rPr lang="en-US" sz="1000" dirty="0"/>
            </a:br>
            <a:r>
              <a:rPr lang="en-US" sz="1000" dirty="0"/>
              <a:t>Phase III - diverse staff support/income streams -more focused on long-range strategy. The core goal - resilience, ensuring that they can continue to evolve to meet the community’s needs.</a:t>
            </a:r>
            <a:endParaRPr lang="en-US" sz="1000" dirty="0">
              <a:effectLst/>
            </a:endParaRPr>
          </a:p>
          <a:p>
            <a:endParaRPr lang="en-US" sz="1000" dirty="0"/>
          </a:p>
          <a:p>
            <a:pPr rtl="0" fontAlgn="base"/>
            <a:r>
              <a:rPr lang="en-US" sz="1000" dirty="0"/>
              <a:t>Evaluate  </a:t>
            </a:r>
          </a:p>
          <a:p>
            <a:pPr lvl="1" rtl="0" fontAlgn="base"/>
            <a:r>
              <a:rPr lang="en-US" sz="1000" b="1" dirty="0"/>
              <a:t>Seed</a:t>
            </a:r>
            <a:r>
              <a:rPr lang="en-US" sz="1000" dirty="0"/>
              <a:t> suggestions: Planning, planning, planning – sustainability doesn’t happen by magic. Understand options for obtaining sustainable resources, e.g. earned income, members, etc. Don’t underestimate human resources needed– community engagement, program management, tech leadership. Think about partners and collaborators – can be vendors, too.</a:t>
            </a:r>
          </a:p>
          <a:p>
            <a:pPr rtl="0" fontAlgn="base"/>
            <a:r>
              <a:rPr lang="en-US" sz="1000" dirty="0"/>
              <a:t>Questions  </a:t>
            </a:r>
          </a:p>
          <a:p>
            <a:pPr lvl="1" rtl="0" fontAlgn="base"/>
            <a:r>
              <a:rPr lang="en-US" sz="1000" b="1" dirty="0"/>
              <a:t>Seed</a:t>
            </a:r>
            <a:r>
              <a:rPr lang="en-US" sz="1000" dirty="0"/>
              <a:t> questions: Is there a strategy to get beyond grant funding. Are more than core stakeholders contributing? succession plan? Where they are housed – e.g. university, home org, etc. Is that a long-term solution?</a:t>
            </a:r>
          </a:p>
        </p:txBody>
      </p:sp>
      <p:sp>
        <p:nvSpPr>
          <p:cNvPr id="4" name="Slide Number Placeholder 3"/>
          <p:cNvSpPr>
            <a:spLocks noGrp="1"/>
          </p:cNvSpPr>
          <p:nvPr>
            <p:ph type="sldNum" sz="quarter" idx="10"/>
          </p:nvPr>
        </p:nvSpPr>
        <p:spPr/>
        <p:txBody>
          <a:bodyPr/>
          <a:lstStyle/>
          <a:p>
            <a:fld id="{D862B055-C49B-402C-99B8-06CAC164482A}" type="slidenum">
              <a:rPr lang="en-US" smtClean="0"/>
              <a:t>14</a:t>
            </a:fld>
            <a:endParaRPr lang="en-US"/>
          </a:p>
        </p:txBody>
      </p:sp>
    </p:spTree>
    <p:extLst>
      <p:ext uri="{BB962C8B-B14F-4D97-AF65-F5344CB8AC3E}">
        <p14:creationId xmlns:p14="http://schemas.microsoft.com/office/powerpoint/2010/main" val="2431289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000" dirty="0"/>
              <a:t>The CE facet </a:t>
            </a:r>
            <a:r>
              <a:rPr lang="en-US" sz="1000" b="0" dirty="0"/>
              <a:t>reflects efforts to facilitate and foster involvement within a community. It is focused on encouraging users to become stakeholders. Those who have a sense of investment and ownership become champions who want the program to grow and succeed.  </a:t>
            </a:r>
            <a:endParaRPr lang="en-US" sz="1000" b="0" dirty="0">
              <a:effectLst/>
            </a:endParaRPr>
          </a:p>
          <a:p>
            <a:pPr rtl="0"/>
            <a:br>
              <a:rPr lang="en-US" sz="1000" dirty="0"/>
            </a:br>
            <a:r>
              <a:rPr lang="en-US" sz="1000" dirty="0"/>
              <a:t>Phase I - focused on their primary stakeholders, and often have a lack of engagement with the broader community. The core goal - is to identify and involve a wider group of stakeholders.</a:t>
            </a:r>
            <a:endParaRPr lang="en-US" sz="1000" dirty="0">
              <a:effectLst/>
            </a:endParaRPr>
          </a:p>
          <a:p>
            <a:pPr rtl="0"/>
            <a:br>
              <a:rPr lang="en-US" sz="1000" dirty="0"/>
            </a:br>
            <a:r>
              <a:rPr lang="en-US" sz="1000" dirty="0"/>
              <a:t>Phase II - working to determine how to facilitate engagement that works best for their community. The core goal - to bring more community members into the folder, turning users into stakeholders.</a:t>
            </a:r>
            <a:endParaRPr lang="en-US" sz="1000" dirty="0">
              <a:effectLst/>
            </a:endParaRPr>
          </a:p>
          <a:p>
            <a:pPr rtl="0"/>
            <a:br>
              <a:rPr lang="en-US" sz="1000" dirty="0"/>
            </a:br>
            <a:r>
              <a:rPr lang="en-US" sz="1000" dirty="0"/>
              <a:t>Phase III - have an established infrastructure to enable engagement. The core goal - continue to evaluate and evolve the engagement model to keep up with new technologies, communities, and collaborators.</a:t>
            </a:r>
            <a:endParaRPr lang="en-US" sz="1000" dirty="0">
              <a:effectLst/>
            </a:endParaRPr>
          </a:p>
          <a:p>
            <a:endParaRPr lang="en-US" sz="1000" dirty="0"/>
          </a:p>
          <a:p>
            <a:pPr rtl="0" fontAlgn="base"/>
            <a:r>
              <a:rPr lang="en-US" sz="1000" dirty="0"/>
              <a:t>Evaluate</a:t>
            </a:r>
          </a:p>
          <a:p>
            <a:pPr lvl="1" rtl="0" fontAlgn="base"/>
            <a:r>
              <a:rPr lang="en-US" sz="1000" b="1" dirty="0"/>
              <a:t>Seed</a:t>
            </a:r>
            <a:r>
              <a:rPr lang="en-US" sz="1000" dirty="0"/>
              <a:t> suggestions: Are you working to engage the community? Is community engagement the responsibility of someone on the program team? Do you have a plan/strategy? Do you have a infrastructure?</a:t>
            </a:r>
          </a:p>
          <a:p>
            <a:pPr rtl="0" fontAlgn="base"/>
            <a:r>
              <a:rPr lang="en-US" sz="1000" dirty="0"/>
              <a:t>Questions?</a:t>
            </a:r>
          </a:p>
          <a:p>
            <a:pPr lvl="1" rtl="0" fontAlgn="base"/>
            <a:r>
              <a:rPr lang="en-US" sz="1000" b="1" dirty="0"/>
              <a:t>Seed</a:t>
            </a:r>
            <a:r>
              <a:rPr lang="en-US" sz="1000" dirty="0"/>
              <a:t> questions: Is the program regularly communicating out? Is it easy to find information, updates, users, program team members? Do community members encouraged to contribute to communications – write blog posts, make presentations? Diversity of engaged participants or do they all “look” the same – e.g. all R1. </a:t>
            </a: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15</a:t>
            </a:fld>
            <a:endParaRPr lang="en-US"/>
          </a:p>
        </p:txBody>
      </p:sp>
    </p:spTree>
    <p:extLst>
      <p:ext uri="{BB962C8B-B14F-4D97-AF65-F5344CB8AC3E}">
        <p14:creationId xmlns:p14="http://schemas.microsoft.com/office/powerpoint/2010/main" val="1363994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mention as tool to help</a:t>
            </a:r>
          </a:p>
        </p:txBody>
      </p:sp>
      <p:sp>
        <p:nvSpPr>
          <p:cNvPr id="4" name="Slide Number Placeholder 3"/>
          <p:cNvSpPr>
            <a:spLocks noGrp="1"/>
          </p:cNvSpPr>
          <p:nvPr>
            <p:ph type="sldNum" sz="quarter" idx="10"/>
          </p:nvPr>
        </p:nvSpPr>
        <p:spPr/>
        <p:txBody>
          <a:bodyPr/>
          <a:lstStyle/>
          <a:p>
            <a:fld id="{D862B055-C49B-402C-99B8-06CAC164482A}" type="slidenum">
              <a:rPr lang="en-US" smtClean="0"/>
              <a:t>16</a:t>
            </a:fld>
            <a:endParaRPr lang="en-US"/>
          </a:p>
        </p:txBody>
      </p:sp>
    </p:spTree>
    <p:extLst>
      <p:ext uri="{BB962C8B-B14F-4D97-AF65-F5344CB8AC3E}">
        <p14:creationId xmlns:p14="http://schemas.microsoft.com/office/powerpoint/2010/main" val="3322795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707708" y="4450477"/>
            <a:ext cx="5661660" cy="4216241"/>
          </a:xfrm>
          <a:prstGeom prst="rect">
            <a:avLst/>
          </a:prstGeom>
          <a:noFill/>
          <a:ln>
            <a:noFill/>
          </a:ln>
        </p:spPr>
        <p:txBody>
          <a:bodyPr spcFirstLastPara="1" wrap="square" lIns="93957" tIns="93957" rIns="93957" bIns="93957" anchor="ctr" anchorCtr="0">
            <a:noAutofit/>
          </a:bodyPr>
          <a:lstStyle/>
          <a:p>
            <a:pPr rtl="0"/>
            <a:r>
              <a:rPr lang="en-US" dirty="0"/>
              <a:t> </a:t>
            </a:r>
            <a:endParaRPr lang="en-US" dirty="0">
              <a:effectLst/>
            </a:endParaRPr>
          </a:p>
          <a:p>
            <a:pPr rtl="0" fontAlgn="base"/>
            <a:br>
              <a:rPr lang="en-US" dirty="0"/>
            </a:br>
            <a:r>
              <a:rPr lang="en-US" dirty="0"/>
              <a:t> </a:t>
            </a:r>
            <a:endParaRPr lang="en-US" dirty="0">
              <a:effectLst/>
            </a:endParaRPr>
          </a:p>
          <a:p>
            <a:endParaRPr dirty="0"/>
          </a:p>
        </p:txBody>
      </p:sp>
      <p:sp>
        <p:nvSpPr>
          <p:cNvPr id="207" name="Shape 207"/>
          <p:cNvSpPr>
            <a:spLocks noGrp="1" noRot="1" noChangeAspect="1"/>
          </p:cNvSpPr>
          <p:nvPr>
            <p:ph type="sldImg" idx="2"/>
          </p:nvPr>
        </p:nvSpPr>
        <p:spPr>
          <a:xfrm>
            <a:off x="1196975" y="703263"/>
            <a:ext cx="4683125" cy="35131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5234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18</a:t>
            </a:fld>
            <a:endParaRPr lang="en-US"/>
          </a:p>
        </p:txBody>
      </p:sp>
    </p:spTree>
    <p:extLst>
      <p:ext uri="{BB962C8B-B14F-4D97-AF65-F5344CB8AC3E}">
        <p14:creationId xmlns:p14="http://schemas.microsoft.com/office/powerpoint/2010/main" val="424550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62B055-C49B-402C-99B8-06CAC164482A}" type="slidenum">
              <a:rPr lang="en-US" smtClean="0"/>
              <a:t>2</a:t>
            </a:fld>
            <a:endParaRPr lang="en-US"/>
          </a:p>
        </p:txBody>
      </p:sp>
    </p:spTree>
    <p:extLst>
      <p:ext uri="{BB962C8B-B14F-4D97-AF65-F5344CB8AC3E}">
        <p14:creationId xmlns:p14="http://schemas.microsoft.com/office/powerpoint/2010/main" val="2421701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707708" y="4450477"/>
            <a:ext cx="5661660" cy="4216241"/>
          </a:xfrm>
          <a:prstGeom prst="rect">
            <a:avLst/>
          </a:prstGeom>
          <a:noFill/>
          <a:ln>
            <a:noFill/>
          </a:ln>
        </p:spPr>
        <p:txBody>
          <a:bodyPr spcFirstLastPara="1" wrap="square" lIns="93957" tIns="93957" rIns="93957" bIns="93957" anchor="ctr" anchorCtr="0">
            <a:noAutofit/>
          </a:bodyPr>
          <a:lstStyle/>
          <a:p>
            <a:endParaRPr/>
          </a:p>
        </p:txBody>
      </p:sp>
      <p:sp>
        <p:nvSpPr>
          <p:cNvPr id="133" name="Shape 133"/>
          <p:cNvSpPr>
            <a:spLocks noGrp="1" noRot="1" noChangeAspect="1"/>
          </p:cNvSpPr>
          <p:nvPr>
            <p:ph type="sldImg" idx="2"/>
          </p:nvPr>
        </p:nvSpPr>
        <p:spPr>
          <a:xfrm>
            <a:off x="1196975" y="703263"/>
            <a:ext cx="4683125" cy="35131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1972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707708" y="4450477"/>
            <a:ext cx="5661660" cy="4216241"/>
          </a:xfrm>
          <a:prstGeom prst="rect">
            <a:avLst/>
          </a:prstGeom>
          <a:noFill/>
          <a:ln>
            <a:noFill/>
          </a:ln>
        </p:spPr>
        <p:txBody>
          <a:bodyPr spcFirstLastPara="1" wrap="square" lIns="93957" tIns="93957" rIns="93957" bIns="93957" anchor="ctr" anchorCtr="0">
            <a:noAutofit/>
          </a:bodyPr>
          <a:lstStyle/>
          <a:p>
            <a:pPr rtl="0"/>
            <a:r>
              <a:rPr lang="en-US" dirty="0"/>
              <a:t>The </a:t>
            </a:r>
            <a:r>
              <a:rPr lang="en-US" i="1" dirty="0"/>
              <a:t>It Takes a Village</a:t>
            </a:r>
            <a:r>
              <a:rPr lang="en-US" dirty="0"/>
              <a:t> project was funded in 2017 by the Institute of Museum and Library Services (IMLS) to bring together open source programs serving cultural and scientific heritage to develop shared sustainability strategies, and to provide our communities with the information needed to assess and contribute to the sustainability of the programs they depend on.</a:t>
            </a:r>
            <a:endParaRPr lang="en-US" dirty="0">
              <a:effectLst/>
            </a:endParaRPr>
          </a:p>
          <a:p>
            <a:pPr rtl="0"/>
            <a:br>
              <a:rPr lang="en-US" dirty="0"/>
            </a:br>
            <a:r>
              <a:rPr lang="en-US" dirty="0"/>
              <a:t>The intended outcomes of the grant were to:</a:t>
            </a:r>
            <a:endParaRPr lang="en-US" dirty="0">
              <a:effectLst/>
            </a:endParaRPr>
          </a:p>
          <a:p>
            <a:pPr marL="176199" indent="-176199" fontAlgn="base">
              <a:buFont typeface="Arial" panose="020B0604020202020204" pitchFamily="34" charset="0"/>
              <a:buChar char="•"/>
            </a:pPr>
            <a:r>
              <a:rPr lang="en-US" dirty="0"/>
              <a:t>Develop and distribute a survey to a number of OSS programs serving cultural and scientific heritage in order to provide us with a baseline of information about each program’s size, financial health, technology roadmap, and governance;</a:t>
            </a:r>
          </a:p>
          <a:p>
            <a:pPr marL="176199" indent="-176199" fontAlgn="base">
              <a:buFont typeface="Arial" panose="020B0604020202020204" pitchFamily="34" charset="0"/>
              <a:buChar char="•"/>
            </a:pPr>
            <a:r>
              <a:rPr lang="en-US" dirty="0"/>
              <a:t>Hold an in-person forum at which OSS program staff would meet to discuss characteristics and forms of sustainability and factors affecting sustainability; </a:t>
            </a:r>
          </a:p>
          <a:p>
            <a:pPr marL="176199" indent="-176199" fontAlgn="base">
              <a:buFont typeface="Arial" panose="020B0604020202020204" pitchFamily="34" charset="0"/>
              <a:buChar char="•"/>
            </a:pPr>
            <a:r>
              <a:rPr lang="en-US" dirty="0"/>
              <a:t>Create a roadmap that would provide resource and allocation guidelines for each phase of an OSS program’s life cycle.</a:t>
            </a:r>
          </a:p>
          <a:p>
            <a:pPr>
              <a:lnSpc>
                <a:spcPct val="115000"/>
              </a:lnSpc>
            </a:pPr>
            <a:endParaRPr dirty="0">
              <a:solidFill>
                <a:srgbClr val="0000FF"/>
              </a:solidFill>
            </a:endParaRPr>
          </a:p>
        </p:txBody>
      </p:sp>
      <p:sp>
        <p:nvSpPr>
          <p:cNvPr id="140" name="Shape 140"/>
          <p:cNvSpPr>
            <a:spLocks noGrp="1" noRot="1" noChangeAspect="1"/>
          </p:cNvSpPr>
          <p:nvPr>
            <p:ph type="sldImg" idx="2"/>
          </p:nvPr>
        </p:nvSpPr>
        <p:spPr>
          <a:xfrm>
            <a:off x="1196975" y="703263"/>
            <a:ext cx="4683125" cy="35131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05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62B055-C49B-402C-99B8-06CAC164482A}" type="slidenum">
              <a:rPr lang="en-US" smtClean="0"/>
              <a:t>5</a:t>
            </a:fld>
            <a:endParaRPr lang="en-US"/>
          </a:p>
        </p:txBody>
      </p:sp>
    </p:spTree>
    <p:extLst>
      <p:ext uri="{BB962C8B-B14F-4D97-AF65-F5344CB8AC3E}">
        <p14:creationId xmlns:p14="http://schemas.microsoft.com/office/powerpoint/2010/main" val="371159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707708" y="4450477"/>
            <a:ext cx="5661660" cy="4216241"/>
          </a:xfrm>
          <a:prstGeom prst="rect">
            <a:avLst/>
          </a:prstGeom>
          <a:noFill/>
          <a:ln>
            <a:noFill/>
          </a:ln>
        </p:spPr>
        <p:txBody>
          <a:bodyPr spcFirstLastPara="1" wrap="square" lIns="93957" tIns="93957" rIns="93957" bIns="93957" anchor="ctr" anchorCtr="0">
            <a:noAutofit/>
          </a:bodyPr>
          <a:lstStyle/>
          <a:p>
            <a:pPr>
              <a:lnSpc>
                <a:spcPct val="115000"/>
              </a:lnSpc>
              <a:buClr>
                <a:schemeClr val="dk1"/>
              </a:buClr>
              <a:buSzPts val="1100"/>
            </a:pPr>
            <a:r>
              <a:rPr lang="en-US" dirty="0"/>
              <a:t>Diverse mix of programs and representation</a:t>
            </a:r>
          </a:p>
          <a:p>
            <a:pPr>
              <a:lnSpc>
                <a:spcPct val="115000"/>
              </a:lnSpc>
              <a:buClr>
                <a:schemeClr val="dk1"/>
              </a:buClr>
              <a:buSzPts val="1100"/>
            </a:pPr>
            <a:endParaRPr lang="en-US" dirty="0"/>
          </a:p>
        </p:txBody>
      </p:sp>
      <p:sp>
        <p:nvSpPr>
          <p:cNvPr id="147" name="Shape 147"/>
          <p:cNvSpPr>
            <a:spLocks noGrp="1" noRot="1" noChangeAspect="1"/>
          </p:cNvSpPr>
          <p:nvPr>
            <p:ph type="sldImg" idx="2"/>
          </p:nvPr>
        </p:nvSpPr>
        <p:spPr>
          <a:xfrm>
            <a:off x="1196975" y="703263"/>
            <a:ext cx="4683125" cy="35131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090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707708" y="4450477"/>
            <a:ext cx="5661660" cy="4216241"/>
          </a:xfrm>
          <a:prstGeom prst="rect">
            <a:avLst/>
          </a:prstGeom>
          <a:noFill/>
          <a:ln>
            <a:noFill/>
          </a:ln>
        </p:spPr>
        <p:txBody>
          <a:bodyPr spcFirstLastPara="1" wrap="square" lIns="93957" tIns="93957" rIns="93957" bIns="93957" anchor="ctr" anchorCtr="0">
            <a:noAutofit/>
          </a:bodyPr>
          <a:lstStyle/>
          <a:p>
            <a:pPr>
              <a:lnSpc>
                <a:spcPct val="115000"/>
              </a:lnSpc>
              <a:buClr>
                <a:schemeClr val="dk1"/>
              </a:buClr>
              <a:buSzPts val="1100"/>
            </a:pPr>
            <a:endParaRPr/>
          </a:p>
        </p:txBody>
      </p:sp>
      <p:sp>
        <p:nvSpPr>
          <p:cNvPr id="147" name="Shape 147"/>
          <p:cNvSpPr>
            <a:spLocks noGrp="1" noRot="1" noChangeAspect="1"/>
          </p:cNvSpPr>
          <p:nvPr>
            <p:ph type="sldImg" idx="2"/>
          </p:nvPr>
        </p:nvSpPr>
        <p:spPr>
          <a:xfrm>
            <a:off x="1196975" y="703263"/>
            <a:ext cx="4683125" cy="35131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91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707708" y="4450477"/>
            <a:ext cx="5661660" cy="4216241"/>
          </a:xfrm>
          <a:prstGeom prst="rect">
            <a:avLst/>
          </a:prstGeom>
          <a:noFill/>
          <a:ln>
            <a:noFill/>
          </a:ln>
        </p:spPr>
        <p:txBody>
          <a:bodyPr spcFirstLastPara="1" wrap="square" lIns="93957" tIns="93957" rIns="93957" bIns="93957" anchor="ctr" anchorCtr="0">
            <a:noAutofit/>
          </a:bodyPr>
          <a:lstStyle/>
          <a:p>
            <a:pPr rtl="0"/>
            <a:r>
              <a:rPr lang="en-US" sz="1100" dirty="0"/>
              <a:t>There were a number of surprises in the survey answers, things we thought we knew about projects - such as, Fedora is a big, successful project that has been around for a long time - contrasted with how they answered questions about themselves - again, Fedora feeling like they are in the early stages of adoption. Ole was similar.</a:t>
            </a:r>
          </a:p>
          <a:p>
            <a:pPr rtl="0"/>
            <a:br>
              <a:rPr lang="en-US" sz="1100" dirty="0"/>
            </a:br>
            <a:r>
              <a:rPr lang="en-US" sz="1100" dirty="0"/>
              <a:t>We had included a trial framework of different phases in the survey and these responded flagged for us an issue that we needed to discuss in the forum and provided an important core discussion focus.</a:t>
            </a:r>
          </a:p>
          <a:p>
            <a:pPr rtl="0"/>
            <a:br>
              <a:rPr lang="en-US" sz="1100" dirty="0"/>
            </a:br>
            <a:r>
              <a:rPr lang="en-US" sz="1100" dirty="0"/>
              <a:t>We quickly realized that coming up with one roadmap with one set of recommendations would neither be possible nor useful for our community. The survey was still useful though, as it gave us a common language to discuss things, and provided us with a snapshot in time for a wide set of projects.</a:t>
            </a:r>
          </a:p>
          <a:p>
            <a:br>
              <a:rPr lang="en-US" sz="1100" dirty="0"/>
            </a:br>
            <a:endParaRPr sz="1100" dirty="0"/>
          </a:p>
        </p:txBody>
      </p:sp>
      <p:sp>
        <p:nvSpPr>
          <p:cNvPr id="153" name="Shape 153"/>
          <p:cNvSpPr>
            <a:spLocks noGrp="1" noRot="1" noChangeAspect="1"/>
          </p:cNvSpPr>
          <p:nvPr>
            <p:ph type="sldImg" idx="2"/>
          </p:nvPr>
        </p:nvSpPr>
        <p:spPr>
          <a:xfrm>
            <a:off x="1196975" y="703263"/>
            <a:ext cx="4683125" cy="35131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0893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07708" y="4450477"/>
            <a:ext cx="5661660" cy="4216241"/>
          </a:xfrm>
          <a:prstGeom prst="rect">
            <a:avLst/>
          </a:prstGeom>
          <a:noFill/>
          <a:ln>
            <a:noFill/>
          </a:ln>
        </p:spPr>
        <p:txBody>
          <a:bodyPr spcFirstLastPara="1" wrap="square" lIns="93957" tIns="93957" rIns="93957" bIns="93957" anchor="ctr" anchorCtr="0">
            <a:noAutofit/>
          </a:bodyPr>
          <a:lstStyle/>
          <a:p>
            <a:pPr rtl="0"/>
            <a:r>
              <a:rPr lang="en-US" dirty="0"/>
              <a:t> </a:t>
            </a:r>
            <a:endParaRPr lang="en-US" dirty="0">
              <a:effectLst/>
            </a:endParaRPr>
          </a:p>
          <a:p>
            <a:endParaRPr dirty="0"/>
          </a:p>
        </p:txBody>
      </p:sp>
      <p:sp>
        <p:nvSpPr>
          <p:cNvPr id="159" name="Shape 159"/>
          <p:cNvSpPr>
            <a:spLocks noGrp="1" noRot="1" noChangeAspect="1"/>
          </p:cNvSpPr>
          <p:nvPr>
            <p:ph type="sldImg" idx="2"/>
          </p:nvPr>
        </p:nvSpPr>
        <p:spPr>
          <a:xfrm>
            <a:off x="1196975" y="703263"/>
            <a:ext cx="4683125" cy="35131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8940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 name="Picture 1" descr="books.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108550" y="-114024"/>
            <a:ext cx="9357030" cy="6035920"/>
          </a:xfrm>
          <a:prstGeom prst="rect">
            <a:avLst/>
          </a:prstGeom>
          <a:solidFill>
            <a:srgbClr val="567AB4"/>
          </a:solidFill>
          <a:ln w="25400">
            <a:solidFill>
              <a:schemeClr val="tx1">
                <a:alpha val="0"/>
              </a:schemeClr>
            </a:solidFill>
            <a:miter lim="800000"/>
            <a:headEnd/>
            <a:tailEnd/>
          </a:ln>
        </p:spPr>
        <p:txBody>
          <a:bodyPr lIns="0" tIns="0" rIns="0" bIns="0"/>
          <a:lstStyle/>
          <a:p>
            <a:pPr algn="ctr"/>
            <a:endParaRPr lang="en-US" kern="1200" dirty="0"/>
          </a:p>
        </p:txBody>
      </p:sp>
      <p:sp>
        <p:nvSpPr>
          <p:cNvPr id="10" name="Rectangle 9"/>
          <p:cNvSpPr>
            <a:spLocks/>
          </p:cNvSpPr>
          <p:nvPr/>
        </p:nvSpPr>
        <p:spPr bwMode="auto">
          <a:xfrm>
            <a:off x="7335378"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kern="1200"/>
          </a:p>
        </p:txBody>
      </p:sp>
      <p:pic>
        <p:nvPicPr>
          <p:cNvPr id="9" name="Picture 8" descr="star.ep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1471" y="308625"/>
            <a:ext cx="439413"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685800" y="4146341"/>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4"/>
            <a:ext cx="7848600" cy="1927225"/>
          </a:xfrm>
        </p:spPr>
        <p:txBody>
          <a:bodyPr anchor="t" anchorCtr="0">
            <a:noAutofit/>
          </a:bodyPr>
          <a:lstStyle>
            <a:lvl1pPr>
              <a:defRPr sz="5400" cap="none" baseline="0">
                <a:solidFill>
                  <a:srgbClr val="FFFFFF"/>
                </a:solidFill>
              </a:defRPr>
            </a:lvl1pPr>
          </a:lstStyle>
          <a:p>
            <a:r>
              <a:rPr lang="en-US" dirty="0"/>
              <a:t>Main</a:t>
            </a:r>
            <a:br>
              <a:rPr lang="en-US" dirty="0"/>
            </a:br>
            <a:r>
              <a:rPr lang="en-US" dirty="0"/>
              <a:t>Presentation</a:t>
            </a:r>
            <a:br>
              <a:rPr lang="en-US" dirty="0"/>
            </a:br>
            <a:r>
              <a:rPr lang="en-US" dirty="0"/>
              <a:t>Title</a:t>
            </a:r>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Jane Smith</a:t>
            </a:r>
          </a:p>
        </p:txBody>
      </p:sp>
      <p:pic>
        <p:nvPicPr>
          <p:cNvPr id="22" name="Picture 21" descr="Logo-White-Landscape.eps"/>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86118" y="6185993"/>
            <a:ext cx="2024396"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14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35750"/>
            <a:ext cx="2057400" cy="554125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935750"/>
            <a:ext cx="6019800" cy="5541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2" name="Picture 1" descr="books.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0" y="0"/>
            <a:ext cx="9144000" cy="5921896"/>
          </a:xfrm>
          <a:prstGeom prst="rect">
            <a:avLst/>
          </a:prstGeom>
          <a:solidFill>
            <a:schemeClr val="bg1">
              <a:alpha val="94901"/>
            </a:schemeClr>
          </a:solidFill>
          <a:ln w="25400">
            <a:solidFill>
              <a:schemeClr val="tx1">
                <a:alpha val="0"/>
              </a:schemeClr>
            </a:solidFill>
            <a:miter lim="800000"/>
            <a:headEnd/>
            <a:tailEnd/>
          </a:ln>
        </p:spPr>
        <p:txBody>
          <a:bodyPr lIns="0" tIns="0" rIns="0" bIns="0"/>
          <a:lstStyle/>
          <a:p>
            <a:pPr algn="ctr"/>
            <a:endParaRPr lang="en-US" kern="1200"/>
          </a:p>
        </p:txBody>
      </p:sp>
      <p:sp>
        <p:nvSpPr>
          <p:cNvPr id="10" name="Rectangle 9"/>
          <p:cNvSpPr>
            <a:spLocks/>
          </p:cNvSpPr>
          <p:nvPr/>
        </p:nvSpPr>
        <p:spPr bwMode="auto">
          <a:xfrm>
            <a:off x="7335378"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kern="1200"/>
          </a:p>
        </p:txBody>
      </p:sp>
      <p:pic>
        <p:nvPicPr>
          <p:cNvPr id="9" name="Picture 8" descr="star.ep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61471" y="308625"/>
            <a:ext cx="439413" cy="439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4" name="Straight Connector 13"/>
          <p:cNvCxnSpPr/>
          <p:nvPr userDrawn="1"/>
        </p:nvCxnSpPr>
        <p:spPr>
          <a:xfrm>
            <a:off x="685800" y="4146341"/>
            <a:ext cx="784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4"/>
            <a:ext cx="7848600" cy="959695"/>
          </a:xfrm>
        </p:spPr>
        <p:txBody>
          <a:bodyPr anchor="t" anchorCtr="0">
            <a:noAutofit/>
          </a:bodyPr>
          <a:lstStyle>
            <a:lvl1pPr>
              <a:defRPr sz="5400" cap="none" baseline="0">
                <a:solidFill>
                  <a:srgbClr val="E16D2E"/>
                </a:solidFill>
              </a:defRPr>
            </a:lvl1pPr>
          </a:lstStyle>
          <a:p>
            <a:r>
              <a:rPr lang="en-US" dirty="0"/>
              <a:t>Thank You!</a:t>
            </a:r>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rgbClr val="2929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Jane Smith</a:t>
            </a:r>
          </a:p>
        </p:txBody>
      </p:sp>
      <p:pic>
        <p:nvPicPr>
          <p:cNvPr id="22" name="Picture 21" descr="Logo-White-Landscape.eps"/>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86118" y="6185993"/>
            <a:ext cx="2024396" cy="3857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86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descr="interior.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38016" y="0"/>
            <a:ext cx="5205984" cy="6858000"/>
          </a:xfrm>
          <a:prstGeom prst="rect">
            <a:avLst/>
          </a:prstGeom>
        </p:spPr>
      </p:pic>
      <p:sp>
        <p:nvSpPr>
          <p:cNvPr id="12" name="Rectangle 11"/>
          <p:cNvSpPr>
            <a:spLocks/>
          </p:cNvSpPr>
          <p:nvPr userDrawn="1"/>
        </p:nvSpPr>
        <p:spPr bwMode="auto">
          <a:xfrm>
            <a:off x="244247" y="6520658"/>
            <a:ext cx="58434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
        <p:nvSpPr>
          <p:cNvPr id="23" name="Slide Number Placeholder 6"/>
          <p:cNvSpPr>
            <a:spLocks noGrp="1"/>
          </p:cNvSpPr>
          <p:nvPr>
            <p:ph type="sldNum" sz="quarter" idx="12"/>
          </p:nvPr>
        </p:nvSpPr>
        <p:spPr>
          <a:xfrm>
            <a:off x="7836006" y="6393530"/>
            <a:ext cx="1066800" cy="329184"/>
          </a:xfrm>
        </p:spPr>
        <p:txBody>
          <a:bodyPr/>
          <a:lstStyle>
            <a:lvl1pPr>
              <a:defRPr>
                <a:solidFill>
                  <a:srgbClr val="FFFFFF"/>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66678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E16D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E16D2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F168457A-3AB9-4880-8A0C-9F8524491207}" type="datetime2">
              <a:rPr lang="en-US" smtClean="0"/>
              <a:t>Wednesday, March 28, 2018</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247" y="220786"/>
            <a:ext cx="6692370" cy="455691"/>
          </a:xfrm>
          <a:prstGeom prst="rect">
            <a:avLst/>
          </a:prstGeom>
        </p:spPr>
        <p:txBody>
          <a:bodyPr vert="horz" lIns="91440" tIns="45720" rIns="91440" bIns="45720" rtlCol="0" anchor="t" anchorCtr="0">
            <a:normAutofit/>
          </a:bodyPr>
          <a:lstStyle/>
          <a:p>
            <a:r>
              <a:rPr lang="en-US" dirty="0"/>
              <a:t>Description</a:t>
            </a:r>
          </a:p>
        </p:txBody>
      </p:sp>
      <p:sp>
        <p:nvSpPr>
          <p:cNvPr id="3" name="Text Placeholder 2"/>
          <p:cNvSpPr>
            <a:spLocks noGrp="1"/>
          </p:cNvSpPr>
          <p:nvPr>
            <p:ph type="body" idx="1"/>
          </p:nvPr>
        </p:nvSpPr>
        <p:spPr>
          <a:xfrm>
            <a:off x="244247" y="891403"/>
            <a:ext cx="8658559" cy="5079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836006" y="6393530"/>
            <a:ext cx="1066800" cy="329184"/>
          </a:xfrm>
          <a:prstGeom prst="rect">
            <a:avLst/>
          </a:prstGeom>
        </p:spPr>
        <p:txBody>
          <a:bodyPr vert="horz" lIns="91440" tIns="45720" rIns="91440" bIns="45720" rtlCol="0" anchor="ctr"/>
          <a:lstStyle>
            <a:lvl1pPr algn="r">
              <a:defRPr sz="1400" b="1">
                <a:solidFill>
                  <a:srgbClr val="292934"/>
                </a:solidFill>
              </a:defRPr>
            </a:lvl1pPr>
          </a:lstStyle>
          <a:p>
            <a:fld id="{0CFEC368-1D7A-4F81-ABF6-AE0E36BAF64C}" type="slidenum">
              <a:rPr lang="en-US" smtClean="0"/>
              <a:pPr/>
              <a:t>‹#›</a:t>
            </a:fld>
            <a:endParaRPr lang="en-US" dirty="0"/>
          </a:p>
        </p:txBody>
      </p:sp>
      <p:cxnSp>
        <p:nvCxnSpPr>
          <p:cNvPr id="11" name="Straight Connector 10"/>
          <p:cNvCxnSpPr/>
          <p:nvPr userDrawn="1"/>
        </p:nvCxnSpPr>
        <p:spPr>
          <a:xfrm>
            <a:off x="244247" y="747822"/>
            <a:ext cx="8658559" cy="0"/>
          </a:xfrm>
          <a:prstGeom prst="line">
            <a:avLst/>
          </a:prstGeom>
          <a:ln>
            <a:solidFill>
              <a:srgbClr val="E16D2E"/>
            </a:solidFill>
          </a:ln>
        </p:spPr>
        <p:style>
          <a:lnRef idx="2">
            <a:schemeClr val="accent1"/>
          </a:lnRef>
          <a:fillRef idx="0">
            <a:schemeClr val="accent1"/>
          </a:fillRef>
          <a:effectRef idx="1">
            <a:schemeClr val="accent1"/>
          </a:effectRef>
          <a:fontRef idx="minor">
            <a:schemeClr val="tx1"/>
          </a:fontRef>
        </p:style>
      </p:cxnSp>
      <p:pic>
        <p:nvPicPr>
          <p:cNvPr id="13" name="Picture 12" descr="lyrasis-landscape.eps"/>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7217162" y="240650"/>
            <a:ext cx="1685644" cy="322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a:spLocks/>
          </p:cNvSpPr>
          <p:nvPr/>
        </p:nvSpPr>
        <p:spPr bwMode="auto">
          <a:xfrm>
            <a:off x="244247" y="6520658"/>
            <a:ext cx="584345"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62"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5" r:id="rId12"/>
  </p:sldLayoutIdLst>
  <p:hf sldNum="0" hdr="0" ftr="0" dt="0"/>
  <p:txStyles>
    <p:titleStyle>
      <a:lvl1pPr algn="l" defTabSz="914400" rtl="0" eaLnBrk="1" latinLnBrk="0" hangingPunct="1">
        <a:spcBef>
          <a:spcPct val="0"/>
        </a:spcBef>
        <a:buNone/>
        <a:defRPr sz="2000" kern="1200" spc="-100" baseline="0">
          <a:solidFill>
            <a:schemeClr val="tx1"/>
          </a:solidFill>
          <a:latin typeface="Arial"/>
          <a:ea typeface="+mj-ea"/>
          <a:cs typeface="Arial"/>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jpe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image" Target="../media/image27.png"/><Relationship Id="rId2" Type="http://schemas.openxmlformats.org/officeDocument/2006/relationships/notesSlide" Target="../notesSlides/notesSlide6.xml"/><Relationship Id="rId16"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image" Target="../media/image28.tiff"/><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notesSlide" Target="../notesSlides/notesSlide7.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jpeg"/><Relationship Id="rId15" Type="http://schemas.openxmlformats.org/officeDocument/2006/relationships/image" Target="../media/image40.png"/><Relationship Id="rId10" Type="http://schemas.openxmlformats.org/officeDocument/2006/relationships/image" Target="../media/image35.tiff"/><Relationship Id="rId19" Type="http://schemas.openxmlformats.org/officeDocument/2006/relationships/image" Target="../media/image44.jpe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7164"/>
            <a:ext cx="8001000" cy="2730735"/>
          </a:xfrm>
        </p:spPr>
        <p:txBody>
          <a:bodyPr/>
          <a:lstStyle/>
          <a:p>
            <a:r>
              <a:rPr lang="en-US" b="1" dirty="0"/>
              <a:t>It Takes a Village:            A Framework For Evaluating Sustainability</a:t>
            </a:r>
            <a:endParaRPr lang="en-US" dirty="0"/>
          </a:p>
        </p:txBody>
      </p:sp>
      <p:sp>
        <p:nvSpPr>
          <p:cNvPr id="3" name="Subtitle 2"/>
          <p:cNvSpPr>
            <a:spLocks noGrp="1"/>
          </p:cNvSpPr>
          <p:nvPr>
            <p:ph type="subTitle" idx="1"/>
          </p:nvPr>
        </p:nvSpPr>
        <p:spPr/>
        <p:txBody>
          <a:bodyPr/>
          <a:lstStyle/>
          <a:p>
            <a:r>
              <a:rPr lang="en-US" dirty="0"/>
              <a:t>by Laurie </a:t>
            </a:r>
            <a:r>
              <a:rPr lang="en-US" dirty="0" err="1"/>
              <a:t>Gemmill</a:t>
            </a:r>
            <a:r>
              <a:rPr lang="en-US" dirty="0"/>
              <a:t> Arp</a:t>
            </a:r>
          </a:p>
        </p:txBody>
      </p:sp>
      <p:sp>
        <p:nvSpPr>
          <p:cNvPr id="4" name="TextBox 3"/>
          <p:cNvSpPr txBox="1"/>
          <p:nvPr/>
        </p:nvSpPr>
        <p:spPr>
          <a:xfrm>
            <a:off x="685800" y="4642450"/>
            <a:ext cx="7848600" cy="307777"/>
          </a:xfrm>
          <a:prstGeom prst="rect">
            <a:avLst/>
          </a:prstGeom>
          <a:noFill/>
        </p:spPr>
        <p:txBody>
          <a:bodyPr wrap="square" rtlCol="0">
            <a:spAutoFit/>
          </a:bodyPr>
          <a:lstStyle/>
          <a:p>
            <a:r>
              <a:rPr lang="en-US" sz="1400" dirty="0">
                <a:solidFill>
                  <a:schemeClr val="bg1"/>
                </a:solidFill>
              </a:rPr>
              <a:t>LYRASIS, Director, Collections Services &amp; Community Supported Software</a:t>
            </a:r>
          </a:p>
        </p:txBody>
      </p:sp>
      <p:sp>
        <p:nvSpPr>
          <p:cNvPr id="7" name="TextBox 6">
            <a:extLst>
              <a:ext uri="{FF2B5EF4-FFF2-40B4-BE49-F238E27FC236}">
                <a16:creationId xmlns:a16="http://schemas.microsoft.com/office/drawing/2014/main" id="{5F496047-1911-4902-A8F5-25A3369DDF88}"/>
              </a:ext>
            </a:extLst>
          </p:cNvPr>
          <p:cNvSpPr txBox="1"/>
          <p:nvPr/>
        </p:nvSpPr>
        <p:spPr>
          <a:xfrm>
            <a:off x="685800" y="5061630"/>
            <a:ext cx="2210926" cy="369332"/>
          </a:xfrm>
          <a:prstGeom prst="rect">
            <a:avLst/>
          </a:prstGeom>
          <a:noFill/>
        </p:spPr>
        <p:txBody>
          <a:bodyPr wrap="none" rtlCol="0">
            <a:spAutoFit/>
          </a:bodyPr>
          <a:lstStyle/>
          <a:p>
            <a:r>
              <a:rPr lang="en-US" dirty="0">
                <a:solidFill>
                  <a:schemeClr val="bg1"/>
                </a:solidFill>
              </a:rPr>
              <a:t>www.lyrasis.org/itav</a:t>
            </a:r>
          </a:p>
        </p:txBody>
      </p:sp>
    </p:spTree>
    <p:extLst>
      <p:ext uri="{BB962C8B-B14F-4D97-AF65-F5344CB8AC3E}">
        <p14:creationId xmlns:p14="http://schemas.microsoft.com/office/powerpoint/2010/main" val="2011347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Shape 169"/>
          <p:cNvSpPr txBox="1">
            <a:spLocks noGrp="1"/>
          </p:cNvSpPr>
          <p:nvPr>
            <p:ph type="body" idx="1"/>
          </p:nvPr>
        </p:nvSpPr>
        <p:spPr>
          <a:xfrm>
            <a:off x="244246" y="857203"/>
            <a:ext cx="8632625" cy="6000797"/>
          </a:xfrm>
          <a:prstGeom prst="rect">
            <a:avLst/>
          </a:prstGeom>
        </p:spPr>
        <p:txBody>
          <a:bodyPr spcFirstLastPara="1" vert="horz" wrap="square" lIns="68575" tIns="68575" rIns="68575" bIns="68575" rtlCol="0" anchor="t" anchorCtr="0">
            <a:noAutofit/>
          </a:bodyPr>
          <a:lstStyle/>
          <a:p>
            <a:pPr marL="457200" indent="-361950">
              <a:spcBef>
                <a:spcPts val="800"/>
              </a:spcBef>
              <a:buSzPts val="2100"/>
              <a:buChar char="●"/>
            </a:pPr>
            <a:r>
              <a:rPr lang="en" dirty="0">
                <a:latin typeface="Arial" panose="020B0604020202020204" pitchFamily="34" charset="0"/>
                <a:cs typeface="Arial" panose="020B0604020202020204" pitchFamily="34" charset="0"/>
              </a:rPr>
              <a:t>How many have been involved with </a:t>
            </a:r>
            <a:r>
              <a:rPr lang="en-US" dirty="0">
                <a:latin typeface="Arial" panose="020B0604020202020204" pitchFamily="34" charset="0"/>
                <a:cs typeface="Arial" panose="020B0604020202020204" pitchFamily="34" charset="0"/>
              </a:rPr>
              <a:t>programs</a:t>
            </a:r>
            <a:r>
              <a:rPr lang="en" dirty="0">
                <a:latin typeface="Arial" panose="020B0604020202020204" pitchFamily="34" charset="0"/>
                <a:cs typeface="Arial" panose="020B0604020202020204" pitchFamily="34" charset="0"/>
              </a:rPr>
              <a:t> such as:</a:t>
            </a:r>
            <a:endParaRPr dirty="0">
              <a:latin typeface="Arial" panose="020B0604020202020204" pitchFamily="34" charset="0"/>
              <a:cs typeface="Arial" panose="020B0604020202020204" pitchFamily="34" charset="0"/>
            </a:endParaRPr>
          </a:p>
          <a:p>
            <a:pPr marL="914400" lvl="1" indent="-342900">
              <a:spcBef>
                <a:spcPts val="0"/>
              </a:spcBef>
              <a:buSzPts val="1800"/>
              <a:buChar char="○"/>
            </a:pPr>
            <a:r>
              <a:rPr lang="en-US" sz="2400" dirty="0">
                <a:latin typeface="Arial" panose="020B0604020202020204" pitchFamily="34" charset="0"/>
                <a:cs typeface="Arial" panose="020B0604020202020204" pitchFamily="34" charset="0"/>
              </a:rPr>
              <a:t>Technology program  </a:t>
            </a:r>
          </a:p>
          <a:p>
            <a:pPr marL="1188720" lvl="2" indent="-342900">
              <a:spcBef>
                <a:spcPts val="0"/>
              </a:spcBef>
              <a:buSzPts val="1800"/>
              <a:buChar char="○"/>
            </a:pPr>
            <a:r>
              <a:rPr lang="en-US" sz="2200" dirty="0">
                <a:latin typeface="Arial" panose="020B0604020202020204" pitchFamily="34" charset="0"/>
                <a:cs typeface="Arial" panose="020B0604020202020204" pitchFamily="34" charset="0"/>
              </a:rPr>
              <a:t>Open source/proprietary</a:t>
            </a:r>
          </a:p>
          <a:p>
            <a:pPr marL="914400" lvl="1" indent="-342900">
              <a:spcBef>
                <a:spcPts val="0"/>
              </a:spcBef>
              <a:buSzPts val="1800"/>
              <a:buChar char="○"/>
            </a:pPr>
            <a:r>
              <a:rPr lang="en-US" sz="2400" dirty="0">
                <a:latin typeface="Arial" panose="020B0604020202020204" pitchFamily="34" charset="0"/>
                <a:cs typeface="Arial" panose="020B0604020202020204" pitchFamily="34" charset="0"/>
              </a:rPr>
              <a:t>Public program</a:t>
            </a:r>
          </a:p>
          <a:p>
            <a:pPr marL="1188720" lvl="2" indent="-342900">
              <a:spcBef>
                <a:spcPts val="0"/>
              </a:spcBef>
              <a:buSzPts val="1800"/>
              <a:buChar char="○"/>
            </a:pPr>
            <a:r>
              <a:rPr lang="en-US" sz="2200" dirty="0">
                <a:latin typeface="Arial" panose="020B0604020202020204" pitchFamily="34" charset="0"/>
                <a:cs typeface="Arial" panose="020B0604020202020204" pitchFamily="34" charset="0"/>
              </a:rPr>
              <a:t>Book festivals/speaker series</a:t>
            </a:r>
          </a:p>
          <a:p>
            <a:pPr marL="914400" lvl="1" indent="-342900">
              <a:spcBef>
                <a:spcPts val="0"/>
              </a:spcBef>
              <a:buSzPts val="1800"/>
              <a:buChar char="○"/>
            </a:pPr>
            <a:r>
              <a:rPr lang="en-US" sz="2400" dirty="0">
                <a:latin typeface="Arial" panose="020B0604020202020204" pitchFamily="34" charset="0"/>
                <a:cs typeface="Arial" panose="020B0604020202020204" pitchFamily="34" charset="0"/>
              </a:rPr>
              <a:t>Consortia/professional organization</a:t>
            </a:r>
          </a:p>
          <a:p>
            <a:pPr marL="1188720" lvl="2" indent="-342900">
              <a:spcBef>
                <a:spcPts val="0"/>
              </a:spcBef>
              <a:buSzPts val="1800"/>
              <a:buChar char="○"/>
            </a:pPr>
            <a:r>
              <a:rPr lang="en-US" sz="2200" dirty="0">
                <a:latin typeface="Arial" panose="020B0604020202020204" pitchFamily="34" charset="0"/>
                <a:cs typeface="Arial" panose="020B0604020202020204" pitchFamily="34" charset="0"/>
              </a:rPr>
              <a:t>New Media Consortium/Horizon Report</a:t>
            </a:r>
            <a:br>
              <a:rPr lang="en" sz="2200" dirty="0">
                <a:latin typeface="Arial" panose="020B0604020202020204" pitchFamily="34" charset="0"/>
                <a:cs typeface="Arial" panose="020B0604020202020204" pitchFamily="34" charset="0"/>
              </a:rPr>
            </a:br>
            <a:endParaRPr sz="2200" dirty="0">
              <a:latin typeface="Arial" panose="020B0604020202020204" pitchFamily="34" charset="0"/>
              <a:cs typeface="Arial" panose="020B0604020202020204" pitchFamily="34" charset="0"/>
            </a:endParaRPr>
          </a:p>
          <a:p>
            <a:pPr marL="457200" indent="-361950">
              <a:spcBef>
                <a:spcPts val="0"/>
              </a:spcBef>
              <a:buSzPts val="2100"/>
              <a:buChar char="●"/>
            </a:pPr>
            <a:r>
              <a:rPr lang="en-US" dirty="0">
                <a:latin typeface="Arial" panose="020B0604020202020204" pitchFamily="34" charset="0"/>
                <a:cs typeface="Arial" panose="020B0604020202020204" pitchFamily="34" charset="0"/>
              </a:rPr>
              <a:t>Are they all still around?</a:t>
            </a:r>
            <a:endParaRPr dirty="0">
              <a:latin typeface="Arial" panose="020B0604020202020204" pitchFamily="34" charset="0"/>
              <a:cs typeface="Arial" panose="020B0604020202020204" pitchFamily="34" charset="0"/>
            </a:endParaRPr>
          </a:p>
          <a:p>
            <a:pPr marL="914400" lvl="1" indent="-342900">
              <a:spcBef>
                <a:spcPts val="0"/>
              </a:spcBef>
              <a:buSzPts val="1800"/>
              <a:buChar char="○"/>
            </a:pPr>
            <a:r>
              <a:rPr lang="en" sz="2400" dirty="0">
                <a:latin typeface="Arial" panose="020B0604020202020204" pitchFamily="34" charset="0"/>
                <a:cs typeface="Arial" panose="020B0604020202020204" pitchFamily="34" charset="0"/>
              </a:rPr>
              <a:t>If not, do you know why not?</a:t>
            </a:r>
            <a:br>
              <a:rPr lang="en" sz="2400" dirty="0">
                <a:latin typeface="Arial" panose="020B0604020202020204" pitchFamily="34" charset="0"/>
                <a:cs typeface="Arial" panose="020B0604020202020204" pitchFamily="34" charset="0"/>
              </a:rPr>
            </a:br>
            <a:endParaRPr sz="2400" dirty="0">
              <a:latin typeface="Arial" panose="020B0604020202020204" pitchFamily="34" charset="0"/>
              <a:cs typeface="Arial" panose="020B0604020202020204" pitchFamily="34" charset="0"/>
            </a:endParaRPr>
          </a:p>
          <a:p>
            <a:pPr marL="457200" indent="-361950">
              <a:spcBef>
                <a:spcPts val="0"/>
              </a:spcBef>
              <a:buSzPts val="2100"/>
              <a:buChar char="●"/>
            </a:pPr>
            <a:r>
              <a:rPr lang="en" dirty="0">
                <a:latin typeface="Arial" panose="020B0604020202020204" pitchFamily="34" charset="0"/>
                <a:cs typeface="Arial" panose="020B0604020202020204" pitchFamily="34" charset="0"/>
              </a:rPr>
              <a:t>Have you ever evaluated </a:t>
            </a:r>
            <a:r>
              <a:rPr lang="en-US" dirty="0">
                <a:latin typeface="Arial" panose="020B0604020202020204" pitchFamily="34" charset="0"/>
                <a:cs typeface="Arial" panose="020B0604020202020204" pitchFamily="34" charset="0"/>
              </a:rPr>
              <a:t>a program’s sustainability before participating or using at your institution?</a:t>
            </a:r>
            <a:endParaRPr lang="en-US" sz="2000" dirty="0">
              <a:latin typeface="Arial" panose="020B0604020202020204" pitchFamily="34" charset="0"/>
              <a:cs typeface="Arial" panose="020B0604020202020204" pitchFamily="34" charset="0"/>
            </a:endParaRPr>
          </a:p>
          <a:p>
            <a:pPr marL="712470" lvl="1" indent="-342900">
              <a:spcBef>
                <a:spcPts val="0"/>
              </a:spcBef>
              <a:buSzPts val="2100"/>
            </a:pPr>
            <a:r>
              <a:rPr lang="en" sz="2400" dirty="0">
                <a:latin typeface="Arial" panose="020B0604020202020204" pitchFamily="34" charset="0"/>
                <a:cs typeface="Arial" panose="020B0604020202020204" pitchFamily="34" charset="0"/>
              </a:rPr>
              <a:t>   How did you evaluate it? </a:t>
            </a:r>
          </a:p>
          <a:p>
            <a:pPr marL="914400" lvl="1" indent="-342900">
              <a:spcBef>
                <a:spcPts val="0"/>
              </a:spcBef>
              <a:buSzPts val="1800"/>
              <a:buChar char="○"/>
            </a:pPr>
            <a:r>
              <a:rPr lang="en" sz="2400" dirty="0">
                <a:solidFill>
                  <a:srgbClr val="E88831"/>
                </a:solidFill>
                <a:latin typeface="Arial" panose="020B0604020202020204" pitchFamily="34" charset="0"/>
                <a:cs typeface="Arial" panose="020B0604020202020204" pitchFamily="34" charset="0"/>
              </a:rPr>
              <a:t>What factors were the most critical?</a:t>
            </a:r>
            <a:endParaRPr sz="2400" dirty="0">
              <a:solidFill>
                <a:srgbClr val="E8883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008DE045-3910-7D4B-BA3A-6C9BCDE6A7D7}"/>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a:t>Program Sustainability </a:t>
            </a:r>
            <a:r>
              <a:rPr lang="en" b="1" dirty="0"/>
              <a:t>in Libraries, Archives, and Museums</a:t>
            </a:r>
            <a:endParaRPr lang="en-US" b="1" dirty="0">
              <a:solidFill>
                <a:srgbClr val="002144"/>
              </a:solidFill>
            </a:endParaRPr>
          </a:p>
        </p:txBody>
      </p:sp>
    </p:spTree>
    <p:extLst>
      <p:ext uri="{BB962C8B-B14F-4D97-AF65-F5344CB8AC3E}">
        <p14:creationId xmlns:p14="http://schemas.microsoft.com/office/powerpoint/2010/main" val="1833854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Shape 175"/>
          <p:cNvSpPr txBox="1">
            <a:spLocks noGrp="1"/>
          </p:cNvSpPr>
          <p:nvPr>
            <p:ph type="body" idx="1"/>
          </p:nvPr>
        </p:nvSpPr>
        <p:spPr>
          <a:xfrm>
            <a:off x="244247" y="1542399"/>
            <a:ext cx="3845272" cy="3773202"/>
          </a:xfrm>
          <a:prstGeom prst="rect">
            <a:avLst/>
          </a:prstGeom>
          <a:noFill/>
          <a:ln>
            <a:noFill/>
          </a:ln>
        </p:spPr>
        <p:txBody>
          <a:bodyPr spcFirstLastPara="1" vert="horz" wrap="square" lIns="68575" tIns="34275" rIns="68575" bIns="34275" rtlCol="0" anchor="t" anchorCtr="0">
            <a:noAutofit/>
          </a:bodyPr>
          <a:lstStyle/>
          <a:p>
            <a:pPr marL="177800" indent="-171450">
              <a:lnSpc>
                <a:spcPct val="90000"/>
              </a:lnSpc>
              <a:spcBef>
                <a:spcPts val="0"/>
              </a:spcBef>
              <a:buClr>
                <a:schemeClr val="dk1"/>
              </a:buClr>
              <a:buSzPts val="21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Governance</a:t>
            </a:r>
          </a:p>
          <a:p>
            <a:pPr marL="177800" indent="-171450">
              <a:lnSpc>
                <a:spcPct val="90000"/>
              </a:lnSpc>
              <a:spcBef>
                <a:spcPts val="0"/>
              </a:spcBef>
              <a:buClr>
                <a:schemeClr val="dk1"/>
              </a:buClr>
              <a:buSzPts val="2100"/>
              <a:buFont typeface="Arial"/>
              <a:buChar char="•"/>
            </a:pPr>
            <a:endParaRPr dirty="0">
              <a:latin typeface="Arial" panose="020B0604020202020204" pitchFamily="34" charset="0"/>
              <a:cs typeface="Arial" panose="020B0604020202020204" pitchFamily="34" charset="0"/>
            </a:endParaRPr>
          </a:p>
          <a:p>
            <a:pPr marL="177800" indent="-171450">
              <a:lnSpc>
                <a:spcPct val="90000"/>
              </a:lnSpc>
              <a:spcBef>
                <a:spcPts val="800"/>
              </a:spcBef>
              <a:buClr>
                <a:schemeClr val="dk1"/>
              </a:buClr>
              <a:buSzPts val="21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Technology</a:t>
            </a:r>
          </a:p>
          <a:p>
            <a:pPr marL="177800" indent="-171450">
              <a:lnSpc>
                <a:spcPct val="90000"/>
              </a:lnSpc>
              <a:spcBef>
                <a:spcPts val="800"/>
              </a:spcBef>
              <a:buClr>
                <a:schemeClr val="dk1"/>
              </a:buClr>
              <a:buSzPts val="2100"/>
              <a:buFont typeface="Arial"/>
              <a:buChar char="•"/>
            </a:pPr>
            <a:endParaRPr dirty="0">
              <a:latin typeface="Arial" panose="020B0604020202020204" pitchFamily="34" charset="0"/>
              <a:cs typeface="Arial" panose="020B0604020202020204" pitchFamily="34" charset="0"/>
            </a:endParaRPr>
          </a:p>
          <a:p>
            <a:pPr marL="177800" indent="-171450">
              <a:lnSpc>
                <a:spcPct val="90000"/>
              </a:lnSpc>
              <a:spcBef>
                <a:spcPts val="800"/>
              </a:spcBef>
              <a:buClr>
                <a:schemeClr val="dk1"/>
              </a:buClr>
              <a:buSzPts val="21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Resources</a:t>
            </a:r>
          </a:p>
          <a:p>
            <a:pPr marL="177800" indent="-171450">
              <a:lnSpc>
                <a:spcPct val="90000"/>
              </a:lnSpc>
              <a:spcBef>
                <a:spcPts val="800"/>
              </a:spcBef>
              <a:buClr>
                <a:schemeClr val="dk1"/>
              </a:buClr>
              <a:buSzPts val="2100"/>
              <a:buFont typeface="Arial"/>
              <a:buChar char="•"/>
            </a:pPr>
            <a:endParaRPr dirty="0">
              <a:latin typeface="Arial" panose="020B0604020202020204" pitchFamily="34" charset="0"/>
              <a:cs typeface="Arial" panose="020B0604020202020204" pitchFamily="34" charset="0"/>
            </a:endParaRPr>
          </a:p>
          <a:p>
            <a:pPr marL="177800" indent="-171450">
              <a:lnSpc>
                <a:spcPct val="90000"/>
              </a:lnSpc>
              <a:spcBef>
                <a:spcPts val="800"/>
              </a:spcBef>
              <a:buClr>
                <a:schemeClr val="dk1"/>
              </a:buClr>
              <a:buSzPts val="21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Community Engagement</a:t>
            </a:r>
            <a:endParaRPr dirty="0">
              <a:latin typeface="Arial" panose="020B0604020202020204" pitchFamily="34" charset="0"/>
              <a:cs typeface="Arial" panose="020B0604020202020204" pitchFamily="34" charset="0"/>
            </a:endParaRPr>
          </a:p>
          <a:p>
            <a:pPr marL="177800" indent="-38100">
              <a:lnSpc>
                <a:spcPct val="90000"/>
              </a:lnSpc>
              <a:spcBef>
                <a:spcPts val="800"/>
              </a:spcBef>
              <a:buClr>
                <a:schemeClr val="dk1"/>
              </a:buClr>
              <a:buSzPts val="2100"/>
              <a:buNone/>
            </a:pPr>
            <a:endParaRPr sz="2100" dirty="0">
              <a:solidFill>
                <a:schemeClr val="dk1"/>
              </a:solidFill>
              <a:latin typeface="Calibri"/>
              <a:ea typeface="Calibri"/>
              <a:cs typeface="Calibri"/>
              <a:sym typeface="Calibri"/>
            </a:endParaRPr>
          </a:p>
        </p:txBody>
      </p:sp>
      <p:pic>
        <p:nvPicPr>
          <p:cNvPr id="176" name="Shape 176"/>
          <p:cNvPicPr preferRelativeResize="0"/>
          <p:nvPr/>
        </p:nvPicPr>
        <p:blipFill rotWithShape="1">
          <a:blip r:embed="rId3">
            <a:alphaModFix/>
          </a:blip>
          <a:srcRect/>
          <a:stretch/>
        </p:blipFill>
        <p:spPr>
          <a:xfrm>
            <a:off x="3910519" y="857251"/>
            <a:ext cx="5661495" cy="5407362"/>
          </a:xfrm>
          <a:prstGeom prst="rect">
            <a:avLst/>
          </a:prstGeom>
          <a:noFill/>
          <a:ln>
            <a:noFill/>
          </a:ln>
        </p:spPr>
      </p:pic>
      <p:sp>
        <p:nvSpPr>
          <p:cNvPr id="5" name="Title 1">
            <a:extLst>
              <a:ext uri="{FF2B5EF4-FFF2-40B4-BE49-F238E27FC236}">
                <a16:creationId xmlns:a16="http://schemas.microsoft.com/office/drawing/2014/main" id="{58A5C159-1B59-8C48-99BB-D105819324E4}"/>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a:solidFill>
                  <a:srgbClr val="002144"/>
                </a:solidFill>
              </a:rPr>
              <a:t>ITAV: Facets</a:t>
            </a:r>
          </a:p>
        </p:txBody>
      </p:sp>
    </p:spTree>
    <p:extLst>
      <p:ext uri="{BB962C8B-B14F-4D97-AF65-F5344CB8AC3E}">
        <p14:creationId xmlns:p14="http://schemas.microsoft.com/office/powerpoint/2010/main" val="178117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406CA9"/>
                </a:solidFill>
              </a:rPr>
              <a:t>Facet: Governance – How Are Decisions Made?</a:t>
            </a:r>
          </a:p>
        </p:txBody>
      </p:sp>
      <p:sp>
        <p:nvSpPr>
          <p:cNvPr id="3" name="Content Placeholder 2"/>
          <p:cNvSpPr>
            <a:spLocks noGrp="1"/>
          </p:cNvSpPr>
          <p:nvPr>
            <p:ph sz="half" idx="1"/>
          </p:nvPr>
        </p:nvSpPr>
        <p:spPr>
          <a:xfrm>
            <a:off x="457200" y="1041585"/>
            <a:ext cx="4038600" cy="4718304"/>
          </a:xfrm>
        </p:spPr>
        <p:txBody>
          <a:bodyPr>
            <a:normAutofit/>
          </a:bodyPr>
          <a:lstStyle/>
          <a:p>
            <a:pPr>
              <a:spcBef>
                <a:spcPts val="1200"/>
              </a:spcBef>
            </a:pPr>
            <a:r>
              <a:rPr lang="en-US" sz="2400" dirty="0"/>
              <a:t>Characteristics</a:t>
            </a:r>
          </a:p>
          <a:p>
            <a:pPr lvl="1">
              <a:spcBef>
                <a:spcPts val="1200"/>
              </a:spcBef>
            </a:pPr>
            <a:r>
              <a:rPr lang="en-US" sz="2000" dirty="0"/>
              <a:t>Establishing: Working with original staff/organization</a:t>
            </a:r>
          </a:p>
          <a:p>
            <a:pPr lvl="1">
              <a:spcBef>
                <a:spcPts val="1200"/>
              </a:spcBef>
            </a:pPr>
            <a:r>
              <a:rPr lang="en-US" sz="2000" dirty="0"/>
              <a:t>Stabilizing: Functional but limited in one or more aspects</a:t>
            </a:r>
          </a:p>
          <a:p>
            <a:pPr lvl="1">
              <a:spcBef>
                <a:spcPts val="1200"/>
              </a:spcBef>
            </a:pPr>
            <a:r>
              <a:rPr lang="en-US" sz="2000" dirty="0"/>
              <a:t>Evolving: Strong management structures, although not all have formal governance</a:t>
            </a:r>
          </a:p>
          <a:p>
            <a:pPr>
              <a:spcBef>
                <a:spcPts val="1200"/>
              </a:spcBef>
            </a:pPr>
            <a:r>
              <a:rPr lang="en-US" sz="2400" dirty="0"/>
              <a:t>How do you evaluate?</a:t>
            </a:r>
          </a:p>
          <a:p>
            <a:pPr>
              <a:spcBef>
                <a:spcPts val="1200"/>
              </a:spcBef>
            </a:pPr>
            <a:r>
              <a:rPr lang="en-US" sz="2400" dirty="0"/>
              <a:t>Questions to ask?</a:t>
            </a:r>
          </a:p>
        </p:txBody>
      </p:sp>
      <p:pic>
        <p:nvPicPr>
          <p:cNvPr id="5" name="Shape 181"/>
          <p:cNvPicPr preferRelativeResize="0">
            <a:picLocks noGrp="1"/>
          </p:cNvPicPr>
          <p:nvPr>
            <p:ph sz="half" idx="2"/>
          </p:nvPr>
        </p:nvPicPr>
        <p:blipFill rotWithShape="1">
          <a:blip r:embed="rId3">
            <a:alphaModFix/>
          </a:blip>
          <a:srcRect l="15450" t="13841" r="15377" b="15371"/>
          <a:stretch/>
        </p:blipFill>
        <p:spPr>
          <a:xfrm>
            <a:off x="4648200" y="1334292"/>
            <a:ext cx="4038600" cy="4132890"/>
          </a:xfrm>
          <a:prstGeom prst="rect">
            <a:avLst/>
          </a:prstGeom>
          <a:noFill/>
          <a:ln>
            <a:noFill/>
          </a:ln>
        </p:spPr>
      </p:pic>
    </p:spTree>
    <p:extLst>
      <p:ext uri="{BB962C8B-B14F-4D97-AF65-F5344CB8AC3E}">
        <p14:creationId xmlns:p14="http://schemas.microsoft.com/office/powerpoint/2010/main" val="3204934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A6569"/>
                </a:solidFill>
              </a:rPr>
              <a:t>Facet: Technology – Core?</a:t>
            </a:r>
          </a:p>
        </p:txBody>
      </p:sp>
      <p:sp>
        <p:nvSpPr>
          <p:cNvPr id="3" name="Content Placeholder 2"/>
          <p:cNvSpPr>
            <a:spLocks noGrp="1"/>
          </p:cNvSpPr>
          <p:nvPr>
            <p:ph sz="half" idx="1"/>
          </p:nvPr>
        </p:nvSpPr>
        <p:spPr>
          <a:xfrm>
            <a:off x="457200" y="1041584"/>
            <a:ext cx="4038600" cy="5309339"/>
          </a:xfrm>
        </p:spPr>
        <p:txBody>
          <a:bodyPr>
            <a:normAutofit/>
          </a:bodyPr>
          <a:lstStyle/>
          <a:p>
            <a:pPr>
              <a:spcBef>
                <a:spcPts val="1200"/>
              </a:spcBef>
            </a:pPr>
            <a:r>
              <a:rPr lang="en-US" sz="2400" dirty="0"/>
              <a:t>Characteristics</a:t>
            </a:r>
          </a:p>
          <a:p>
            <a:pPr lvl="1">
              <a:spcBef>
                <a:spcPts val="1200"/>
              </a:spcBef>
            </a:pPr>
            <a:r>
              <a:rPr lang="en-US" sz="2000" dirty="0"/>
              <a:t>Laying the groundwork: Design, pre- or early beta release</a:t>
            </a:r>
          </a:p>
          <a:p>
            <a:pPr lvl="1">
              <a:spcBef>
                <a:spcPts val="1200"/>
              </a:spcBef>
            </a:pPr>
            <a:r>
              <a:rPr lang="en-US" sz="2000" dirty="0"/>
              <a:t>Expanding and integrating: Have a formal release process and being used outside the founding orgs</a:t>
            </a:r>
          </a:p>
          <a:p>
            <a:pPr lvl="1">
              <a:spcBef>
                <a:spcPts val="1200"/>
              </a:spcBef>
            </a:pPr>
            <a:r>
              <a:rPr lang="en-US" sz="2000" dirty="0"/>
              <a:t>Preparing for change: Strong but looking forward to next generation</a:t>
            </a:r>
          </a:p>
          <a:p>
            <a:pPr>
              <a:spcBef>
                <a:spcPts val="1200"/>
              </a:spcBef>
            </a:pPr>
            <a:r>
              <a:rPr lang="en-US" sz="2400" dirty="0"/>
              <a:t>How do you evaluate?</a:t>
            </a:r>
          </a:p>
          <a:p>
            <a:pPr>
              <a:spcBef>
                <a:spcPts val="1200"/>
              </a:spcBef>
            </a:pPr>
            <a:r>
              <a:rPr lang="en-US" sz="2400" dirty="0"/>
              <a:t>Questions to ask?</a:t>
            </a:r>
          </a:p>
        </p:txBody>
      </p:sp>
      <p:pic>
        <p:nvPicPr>
          <p:cNvPr id="6" name="Shape 188"/>
          <p:cNvPicPr preferRelativeResize="0">
            <a:picLocks noChangeAspect="1"/>
          </p:cNvPicPr>
          <p:nvPr/>
        </p:nvPicPr>
        <p:blipFill rotWithShape="1">
          <a:blip r:embed="rId3">
            <a:alphaModFix/>
          </a:blip>
          <a:srcRect l="14343" t="14413" r="15084" b="16751"/>
          <a:stretch/>
        </p:blipFill>
        <p:spPr>
          <a:xfrm>
            <a:off x="4645152" y="1335024"/>
            <a:ext cx="4114800" cy="3994369"/>
          </a:xfrm>
          <a:prstGeom prst="rect">
            <a:avLst/>
          </a:prstGeom>
          <a:noFill/>
          <a:ln>
            <a:noFill/>
          </a:ln>
        </p:spPr>
      </p:pic>
    </p:spTree>
    <p:extLst>
      <p:ext uri="{BB962C8B-B14F-4D97-AF65-F5344CB8AC3E}">
        <p14:creationId xmlns:p14="http://schemas.microsoft.com/office/powerpoint/2010/main" val="27764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6D7B7B"/>
                </a:solidFill>
              </a:rPr>
              <a:t>Facet: Resources – Human and Fiscal</a:t>
            </a:r>
          </a:p>
        </p:txBody>
      </p:sp>
      <p:sp>
        <p:nvSpPr>
          <p:cNvPr id="3" name="Content Placeholder 2"/>
          <p:cNvSpPr>
            <a:spLocks noGrp="1"/>
          </p:cNvSpPr>
          <p:nvPr>
            <p:ph sz="half" idx="1"/>
          </p:nvPr>
        </p:nvSpPr>
        <p:spPr>
          <a:xfrm>
            <a:off x="457200" y="1041584"/>
            <a:ext cx="4038600" cy="5309339"/>
          </a:xfrm>
        </p:spPr>
        <p:txBody>
          <a:bodyPr>
            <a:normAutofit/>
          </a:bodyPr>
          <a:lstStyle/>
          <a:p>
            <a:pPr>
              <a:spcBef>
                <a:spcPts val="1200"/>
              </a:spcBef>
            </a:pPr>
            <a:r>
              <a:rPr lang="en-US" sz="2400" dirty="0"/>
              <a:t>Characteristics</a:t>
            </a:r>
          </a:p>
          <a:p>
            <a:pPr lvl="1">
              <a:spcBef>
                <a:spcPts val="1200"/>
              </a:spcBef>
            </a:pPr>
            <a:r>
              <a:rPr lang="en-US" sz="2000" dirty="0"/>
              <a:t>Creating consistency: Typically single owner or champion</a:t>
            </a:r>
          </a:p>
          <a:p>
            <a:pPr lvl="1">
              <a:spcBef>
                <a:spcPts val="1200"/>
              </a:spcBef>
            </a:pPr>
            <a:r>
              <a:rPr lang="en-US" sz="2000" dirty="0"/>
              <a:t>Diversification: Distributed resourcing</a:t>
            </a:r>
          </a:p>
          <a:p>
            <a:pPr lvl="1">
              <a:spcBef>
                <a:spcPts val="1200"/>
              </a:spcBef>
            </a:pPr>
            <a:r>
              <a:rPr lang="en-US" sz="2000" dirty="0"/>
              <a:t>Stable but not Static: Diverse support and income streams – focused on long range strategy</a:t>
            </a:r>
          </a:p>
          <a:p>
            <a:pPr>
              <a:spcBef>
                <a:spcPts val="1200"/>
              </a:spcBef>
            </a:pPr>
            <a:r>
              <a:rPr lang="en-US" sz="2400" dirty="0"/>
              <a:t>How do you evaluate?</a:t>
            </a:r>
          </a:p>
          <a:p>
            <a:pPr>
              <a:spcBef>
                <a:spcPts val="1200"/>
              </a:spcBef>
            </a:pPr>
            <a:r>
              <a:rPr lang="en-US" sz="2400" dirty="0"/>
              <a:t>Questions to ask?</a:t>
            </a:r>
          </a:p>
        </p:txBody>
      </p:sp>
      <p:pic>
        <p:nvPicPr>
          <p:cNvPr id="7" name="Shape 195"/>
          <p:cNvPicPr preferRelativeResize="0">
            <a:picLocks noChangeAspect="1"/>
          </p:cNvPicPr>
          <p:nvPr/>
        </p:nvPicPr>
        <p:blipFill rotWithShape="1">
          <a:blip r:embed="rId3">
            <a:alphaModFix/>
          </a:blip>
          <a:srcRect l="14815" t="14703" r="14881" b="17830"/>
          <a:stretch/>
        </p:blipFill>
        <p:spPr>
          <a:xfrm>
            <a:off x="4645152" y="1335024"/>
            <a:ext cx="4114800" cy="3948733"/>
          </a:xfrm>
          <a:prstGeom prst="rect">
            <a:avLst/>
          </a:prstGeom>
          <a:noFill/>
          <a:ln>
            <a:noFill/>
          </a:ln>
        </p:spPr>
      </p:pic>
    </p:spTree>
    <p:extLst>
      <p:ext uri="{BB962C8B-B14F-4D97-AF65-F5344CB8AC3E}">
        <p14:creationId xmlns:p14="http://schemas.microsoft.com/office/powerpoint/2010/main" val="2067167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BC955A"/>
                </a:solidFill>
              </a:rPr>
              <a:t>Facet: Community Engagement – Users </a:t>
            </a:r>
            <a:r>
              <a:rPr lang="en-US" b="1" dirty="0">
                <a:solidFill>
                  <a:srgbClr val="BC955A"/>
                </a:solidFill>
                <a:sym typeface="Wingdings" panose="05000000000000000000" pitchFamily="2" charset="2"/>
              </a:rPr>
              <a:t> Stakeholders</a:t>
            </a:r>
            <a:endParaRPr lang="en-US" b="1" dirty="0">
              <a:solidFill>
                <a:srgbClr val="BC955A"/>
              </a:solidFill>
            </a:endParaRPr>
          </a:p>
        </p:txBody>
      </p:sp>
      <p:sp>
        <p:nvSpPr>
          <p:cNvPr id="3" name="Content Placeholder 2"/>
          <p:cNvSpPr>
            <a:spLocks noGrp="1"/>
          </p:cNvSpPr>
          <p:nvPr>
            <p:ph sz="half" idx="1"/>
          </p:nvPr>
        </p:nvSpPr>
        <p:spPr>
          <a:xfrm>
            <a:off x="457200" y="1041584"/>
            <a:ext cx="4038600" cy="5309339"/>
          </a:xfrm>
        </p:spPr>
        <p:txBody>
          <a:bodyPr>
            <a:normAutofit/>
          </a:bodyPr>
          <a:lstStyle/>
          <a:p>
            <a:pPr>
              <a:spcBef>
                <a:spcPts val="1200"/>
              </a:spcBef>
            </a:pPr>
            <a:r>
              <a:rPr lang="en-US" sz="2400" dirty="0"/>
              <a:t>Characteristics</a:t>
            </a:r>
          </a:p>
          <a:p>
            <a:pPr lvl="1">
              <a:spcBef>
                <a:spcPts val="1200"/>
              </a:spcBef>
            </a:pPr>
            <a:r>
              <a:rPr lang="en-US" sz="2000" dirty="0"/>
              <a:t>Getting beyond initial stakeholders: Lack of engagement with broader community</a:t>
            </a:r>
          </a:p>
          <a:p>
            <a:pPr lvl="1">
              <a:spcBef>
                <a:spcPts val="1200"/>
              </a:spcBef>
            </a:pPr>
            <a:r>
              <a:rPr lang="en-US" sz="2000" dirty="0"/>
              <a:t>Establishing infrastructure: Enable engagement</a:t>
            </a:r>
          </a:p>
          <a:p>
            <a:pPr lvl="1">
              <a:spcBef>
                <a:spcPts val="1200"/>
              </a:spcBef>
            </a:pPr>
            <a:r>
              <a:rPr lang="en-US" sz="2000" dirty="0"/>
              <a:t>Evolving: Well-established infrastructure – variety of opportunities</a:t>
            </a:r>
          </a:p>
          <a:p>
            <a:pPr>
              <a:spcBef>
                <a:spcPts val="1200"/>
              </a:spcBef>
            </a:pPr>
            <a:r>
              <a:rPr lang="en-US" sz="2400" dirty="0"/>
              <a:t>How do you evaluate?</a:t>
            </a:r>
          </a:p>
          <a:p>
            <a:pPr>
              <a:spcBef>
                <a:spcPts val="1200"/>
              </a:spcBef>
            </a:pPr>
            <a:r>
              <a:rPr lang="en-US" sz="2400" dirty="0"/>
              <a:t>Questions to ask?</a:t>
            </a:r>
          </a:p>
        </p:txBody>
      </p:sp>
      <p:pic>
        <p:nvPicPr>
          <p:cNvPr id="5" name="Shape 202"/>
          <p:cNvPicPr preferRelativeResize="0">
            <a:picLocks noChangeAspect="1"/>
          </p:cNvPicPr>
          <p:nvPr/>
        </p:nvPicPr>
        <p:blipFill rotWithShape="1">
          <a:blip r:embed="rId3">
            <a:alphaModFix/>
          </a:blip>
          <a:srcRect l="15792" t="14555" r="15795" b="17348"/>
          <a:stretch/>
        </p:blipFill>
        <p:spPr>
          <a:xfrm>
            <a:off x="4645152" y="1335024"/>
            <a:ext cx="4041984" cy="4023360"/>
          </a:xfrm>
          <a:prstGeom prst="rect">
            <a:avLst/>
          </a:prstGeom>
          <a:noFill/>
          <a:ln>
            <a:noFill/>
          </a:ln>
        </p:spPr>
      </p:pic>
    </p:spTree>
    <p:extLst>
      <p:ext uri="{BB962C8B-B14F-4D97-AF65-F5344CB8AC3E}">
        <p14:creationId xmlns:p14="http://schemas.microsoft.com/office/powerpoint/2010/main" val="1616956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567AB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87337" y="66505"/>
            <a:ext cx="7237056" cy="6675120"/>
          </a:xfrm>
          <a:prstGeom prst="rect">
            <a:avLst/>
          </a:prstGeom>
        </p:spPr>
      </p:pic>
    </p:spTree>
    <p:extLst>
      <p:ext uri="{BB962C8B-B14F-4D97-AF65-F5344CB8AC3E}">
        <p14:creationId xmlns:p14="http://schemas.microsoft.com/office/powerpoint/2010/main" val="2957116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Shape 209"/>
          <p:cNvPicPr preferRelativeResize="0"/>
          <p:nvPr/>
        </p:nvPicPr>
        <p:blipFill rotWithShape="1">
          <a:blip r:embed="rId3">
            <a:alphaModFix/>
          </a:blip>
          <a:srcRect l="10622" r="1877"/>
          <a:stretch/>
        </p:blipFill>
        <p:spPr>
          <a:xfrm>
            <a:off x="5260357" y="957035"/>
            <a:ext cx="3631076" cy="5371910"/>
          </a:xfrm>
          <a:prstGeom prst="rect">
            <a:avLst/>
          </a:prstGeom>
          <a:noFill/>
          <a:ln>
            <a:noFill/>
          </a:ln>
        </p:spPr>
      </p:pic>
      <p:sp>
        <p:nvSpPr>
          <p:cNvPr id="212" name="Shape 212"/>
          <p:cNvSpPr txBox="1">
            <a:spLocks noGrp="1"/>
          </p:cNvSpPr>
          <p:nvPr>
            <p:ph type="body" idx="1"/>
          </p:nvPr>
        </p:nvSpPr>
        <p:spPr>
          <a:xfrm>
            <a:off x="244247" y="1068758"/>
            <a:ext cx="4678555" cy="5545401"/>
          </a:xfrm>
          <a:prstGeom prst="rect">
            <a:avLst/>
          </a:prstGeom>
          <a:noFill/>
          <a:ln>
            <a:noFill/>
          </a:ln>
        </p:spPr>
        <p:txBody>
          <a:bodyPr spcFirstLastPara="1" vert="horz" wrap="square" lIns="68575" tIns="34275" rIns="68575" bIns="34275" rtlCol="0" anchor="t" anchorCtr="0">
            <a:noAutofit/>
          </a:bodyPr>
          <a:lstStyle/>
          <a:p>
            <a:pPr marL="177800" indent="-177800">
              <a:lnSpc>
                <a:spcPct val="70000"/>
              </a:lnSpc>
              <a:spcBef>
                <a:spcPts val="600"/>
              </a:spcBef>
              <a:buClr>
                <a:schemeClr val="dk1"/>
              </a:buClr>
              <a:buSzPts val="1400"/>
              <a:buFont typeface="Arial"/>
              <a:buChar char="•"/>
            </a:pPr>
            <a:endParaRPr lang="en-US" sz="3200" dirty="0">
              <a:latin typeface="Arial" panose="020B0604020202020204" pitchFamily="34" charset="0"/>
              <a:cs typeface="Arial" panose="020B0604020202020204" pitchFamily="34" charset="0"/>
            </a:endParaRPr>
          </a:p>
          <a:p>
            <a:pPr marL="177800" indent="-177800">
              <a:lnSpc>
                <a:spcPct val="70000"/>
              </a:lnSpc>
              <a:spcBef>
                <a:spcPts val="600"/>
              </a:spcBef>
              <a:buClr>
                <a:schemeClr val="dk1"/>
              </a:buClr>
              <a:buSzPts val="1400"/>
              <a:buFont typeface="Arial"/>
              <a:buChar char="•"/>
            </a:pPr>
            <a:endParaRPr lang="en-US" sz="3200" dirty="0">
              <a:latin typeface="Arial" panose="020B0604020202020204" pitchFamily="34" charset="0"/>
              <a:cs typeface="Arial" panose="020B0604020202020204" pitchFamily="34" charset="0"/>
            </a:endParaRPr>
          </a:p>
          <a:p>
            <a:pPr marL="177800" indent="-177800">
              <a:lnSpc>
                <a:spcPct val="70000"/>
              </a:lnSpc>
              <a:spcBef>
                <a:spcPts val="600"/>
              </a:spcBef>
              <a:buClr>
                <a:schemeClr val="dk1"/>
              </a:buClr>
              <a:buSzPts val="1400"/>
              <a:buFont typeface="Arial"/>
              <a:buChar char="•"/>
            </a:pPr>
            <a:endParaRPr lang="en-US" sz="3200" dirty="0">
              <a:latin typeface="Arial" panose="020B0604020202020204" pitchFamily="34" charset="0"/>
              <a:cs typeface="Arial" panose="020B0604020202020204" pitchFamily="34" charset="0"/>
            </a:endParaRPr>
          </a:p>
          <a:p>
            <a:pPr marL="0" indent="0">
              <a:lnSpc>
                <a:spcPct val="70000"/>
              </a:lnSpc>
              <a:spcBef>
                <a:spcPts val="600"/>
              </a:spcBef>
              <a:buClr>
                <a:schemeClr val="dk1"/>
              </a:buClr>
              <a:buSzPts val="1400"/>
              <a:buNone/>
            </a:pPr>
            <a:endParaRPr lang="en-US" sz="3200" dirty="0">
              <a:latin typeface="Arial" panose="020B0604020202020204" pitchFamily="34" charset="0"/>
              <a:cs typeface="Arial" panose="020B0604020202020204" pitchFamily="34" charset="0"/>
            </a:endParaRPr>
          </a:p>
          <a:p>
            <a:pPr marL="177800" indent="-177800">
              <a:lnSpc>
                <a:spcPct val="70000"/>
              </a:lnSpc>
              <a:spcBef>
                <a:spcPts val="600"/>
              </a:spcBef>
              <a:buClr>
                <a:schemeClr val="dk1"/>
              </a:buClr>
              <a:buSzPts val="1400"/>
              <a:buFont typeface="Arial"/>
              <a:buChar char="•"/>
            </a:pPr>
            <a:endParaRPr lang="en-US" sz="3200" dirty="0">
              <a:latin typeface="Arial" panose="020B0604020202020204" pitchFamily="34" charset="0"/>
              <a:cs typeface="Arial" panose="020B0604020202020204" pitchFamily="34" charset="0"/>
            </a:endParaRPr>
          </a:p>
          <a:p>
            <a:pPr marL="0" indent="0" algn="ctr">
              <a:lnSpc>
                <a:spcPct val="70000"/>
              </a:lnSpc>
              <a:spcBef>
                <a:spcPts val="600"/>
              </a:spcBef>
              <a:buClr>
                <a:schemeClr val="dk1"/>
              </a:buClr>
              <a:buSzPts val="1400"/>
              <a:buNone/>
            </a:pPr>
            <a:r>
              <a:rPr lang="en-US" sz="3200" dirty="0">
                <a:latin typeface="Arial" panose="020B0604020202020204" pitchFamily="34" charset="0"/>
                <a:cs typeface="Arial" panose="020B0604020202020204" pitchFamily="34" charset="0"/>
              </a:rPr>
              <a:t>Useful for YOU?</a:t>
            </a:r>
            <a:endParaRPr sz="3200" dirty="0">
              <a:latin typeface="Arial" panose="020B0604020202020204" pitchFamily="34" charset="0"/>
              <a:cs typeface="Arial" panose="020B0604020202020204" pitchFamily="34" charset="0"/>
            </a:endParaRPr>
          </a:p>
          <a:p>
            <a:pPr marL="177800" indent="-177800">
              <a:spcBef>
                <a:spcPts val="600"/>
              </a:spcBef>
              <a:buClr>
                <a:schemeClr val="dk1"/>
              </a:buClr>
              <a:buSzPts val="1400"/>
              <a:buFont typeface="Arial"/>
              <a:buChar char="•"/>
            </a:pPr>
            <a:endParaRPr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289CD7D3-9BBB-3C43-90BE-D86F3CB40ABE}"/>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a:solidFill>
                  <a:srgbClr val="002144"/>
                </a:solidFill>
              </a:rPr>
              <a:t>Next Steps</a:t>
            </a:r>
          </a:p>
        </p:txBody>
      </p:sp>
      <p:sp>
        <p:nvSpPr>
          <p:cNvPr id="9" name="Line 4">
            <a:extLst>
              <a:ext uri="{FF2B5EF4-FFF2-40B4-BE49-F238E27FC236}">
                <a16:creationId xmlns:a16="http://schemas.microsoft.com/office/drawing/2014/main" id="{AB25D6A8-AB04-654D-B0BA-4687C047E3FA}"/>
              </a:ext>
            </a:extLst>
          </p:cNvPr>
          <p:cNvSpPr>
            <a:spLocks noChangeShapeType="1"/>
          </p:cNvSpPr>
          <p:nvPr/>
        </p:nvSpPr>
        <p:spPr bwMode="auto">
          <a:xfrm flipH="1">
            <a:off x="5091579" y="957035"/>
            <a:ext cx="0" cy="537191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lIns="0" tIns="0" rIns="0" bIns="0"/>
          <a:lstStyle/>
          <a:p>
            <a:endParaRPr lang="en-US"/>
          </a:p>
        </p:txBody>
      </p:sp>
    </p:spTree>
    <p:extLst>
      <p:ext uri="{BB962C8B-B14F-4D97-AF65-F5344CB8AC3E}">
        <p14:creationId xmlns:p14="http://schemas.microsoft.com/office/powerpoint/2010/main" val="348293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dirty="0"/>
              <a:t>By Laurie </a:t>
            </a:r>
            <a:r>
              <a:rPr lang="en-US" dirty="0" err="1"/>
              <a:t>Gemmill</a:t>
            </a:r>
            <a:r>
              <a:rPr lang="en-US" dirty="0"/>
              <a:t> Arp</a:t>
            </a:r>
          </a:p>
        </p:txBody>
      </p:sp>
      <p:sp>
        <p:nvSpPr>
          <p:cNvPr id="4" name="TextBox 3"/>
          <p:cNvSpPr txBox="1"/>
          <p:nvPr/>
        </p:nvSpPr>
        <p:spPr>
          <a:xfrm>
            <a:off x="685799" y="4642450"/>
            <a:ext cx="7708187" cy="307777"/>
          </a:xfrm>
          <a:prstGeom prst="rect">
            <a:avLst/>
          </a:prstGeom>
          <a:noFill/>
        </p:spPr>
        <p:txBody>
          <a:bodyPr wrap="square" rtlCol="0">
            <a:spAutoFit/>
          </a:bodyPr>
          <a:lstStyle/>
          <a:p>
            <a:r>
              <a:rPr lang="en-US" sz="1400" dirty="0"/>
              <a:t>LYRASIS, Director, Collections Services &amp; Community Supported Software</a:t>
            </a:r>
          </a:p>
        </p:txBody>
      </p:sp>
      <p:sp>
        <p:nvSpPr>
          <p:cNvPr id="5" name="TextBox 4"/>
          <p:cNvSpPr txBox="1"/>
          <p:nvPr/>
        </p:nvSpPr>
        <p:spPr>
          <a:xfrm>
            <a:off x="685800" y="1891999"/>
            <a:ext cx="6346011" cy="1677382"/>
          </a:xfrm>
          <a:prstGeom prst="rect">
            <a:avLst/>
          </a:prstGeom>
          <a:noFill/>
        </p:spPr>
        <p:txBody>
          <a:bodyPr wrap="square" rtlCol="0">
            <a:spAutoFit/>
          </a:bodyPr>
          <a:lstStyle/>
          <a:p>
            <a:r>
              <a:rPr lang="en-US" sz="1100" dirty="0">
                <a:solidFill>
                  <a:srgbClr val="1A1A1A"/>
                </a:solidFill>
                <a:latin typeface="Arial" charset="0"/>
                <a:ea typeface="ＭＳ Ｐゴシック" charset="0"/>
                <a:cs typeface="ＭＳ Ｐゴシック" charset="0"/>
                <a:sym typeface="Roboto Light" charset="0"/>
              </a:rPr>
              <a:t>please contact us for more info</a:t>
            </a:r>
            <a:endParaRPr lang="en-US" dirty="0">
              <a:solidFill>
                <a:srgbClr val="1A1A1A"/>
              </a:solidFill>
              <a:latin typeface="Arial" charset="0"/>
              <a:ea typeface="ＭＳ Ｐゴシック" charset="0"/>
              <a:cs typeface="ＭＳ Ｐゴシック" charset="0"/>
              <a:sym typeface="Roboto Light" charset="0"/>
            </a:endParaRPr>
          </a:p>
          <a:p>
            <a:endParaRPr lang="en-US" dirty="0">
              <a:solidFill>
                <a:srgbClr val="1A1A1A"/>
              </a:solidFill>
              <a:latin typeface="Arial" charset="0"/>
              <a:ea typeface="ＭＳ Ｐゴシック" charset="0"/>
              <a:cs typeface="ＭＳ Ｐゴシック" charset="0"/>
              <a:sym typeface="Roboto Light" charset="0"/>
            </a:endParaRPr>
          </a:p>
          <a:p>
            <a:r>
              <a:rPr lang="en-US" sz="2800" dirty="0">
                <a:latin typeface="Arial" charset="0"/>
                <a:ea typeface="ＭＳ Ｐゴシック" charset="0"/>
                <a:cs typeface="ＭＳ Ｐゴシック" charset="0"/>
                <a:sym typeface="Roboto Light" charset="0"/>
              </a:rPr>
              <a:t>Phone </a:t>
            </a:r>
            <a:r>
              <a:rPr lang="en-US" sz="2800" b="1" dirty="0">
                <a:latin typeface="Arial"/>
                <a:ea typeface="ＭＳ Ｐゴシック" charset="0"/>
                <a:cs typeface="Arial"/>
                <a:sym typeface="Roboto Medium" charset="0"/>
              </a:rPr>
              <a:t>800.999.8558</a:t>
            </a:r>
          </a:p>
          <a:p>
            <a:r>
              <a:rPr lang="en-US" sz="2800" dirty="0">
                <a:latin typeface="Arial" charset="0"/>
                <a:ea typeface="ＭＳ Ｐゴシック" charset="0"/>
                <a:cs typeface="ＭＳ Ｐゴシック" charset="0"/>
                <a:sym typeface="Roboto Light" charset="0"/>
              </a:rPr>
              <a:t>Email   </a:t>
            </a:r>
            <a:r>
              <a:rPr lang="en-US" sz="2800" b="1" dirty="0">
                <a:latin typeface="Arial"/>
                <a:ea typeface="ＭＳ Ｐゴシック" charset="0"/>
                <a:cs typeface="Arial"/>
                <a:sym typeface="Roboto Medium" charset="0"/>
              </a:rPr>
              <a:t>laurie.arp@lyrasis.org</a:t>
            </a:r>
          </a:p>
          <a:p>
            <a:endParaRPr lang="en-US" b="1" dirty="0">
              <a:latin typeface="Arial"/>
              <a:cs typeface="Arial"/>
            </a:endParaRPr>
          </a:p>
        </p:txBody>
      </p:sp>
      <p:pic>
        <p:nvPicPr>
          <p:cNvPr id="6" name="Picture 5" descr="icons.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9096" y="3572358"/>
            <a:ext cx="1803400" cy="304800"/>
          </a:xfrm>
          <a:prstGeom prst="rect">
            <a:avLst/>
          </a:prstGeom>
        </p:spPr>
      </p:pic>
      <p:sp>
        <p:nvSpPr>
          <p:cNvPr id="7" name="TextBox 6"/>
          <p:cNvSpPr txBox="1"/>
          <p:nvPr/>
        </p:nvSpPr>
        <p:spPr>
          <a:xfrm>
            <a:off x="1090318" y="3572358"/>
            <a:ext cx="1216107" cy="307777"/>
          </a:xfrm>
          <a:prstGeom prst="rect">
            <a:avLst/>
          </a:prstGeom>
          <a:noFill/>
        </p:spPr>
        <p:txBody>
          <a:bodyPr wrap="square" rtlCol="0">
            <a:spAutoFit/>
          </a:bodyPr>
          <a:lstStyle/>
          <a:p>
            <a:r>
              <a:rPr lang="en-US" sz="1400" dirty="0" err="1"/>
              <a:t>wearelyrasis</a:t>
            </a:r>
            <a:endParaRPr lang="en-US" sz="1400" dirty="0"/>
          </a:p>
        </p:txBody>
      </p:sp>
      <p:sp>
        <p:nvSpPr>
          <p:cNvPr id="8" name="TextBox 7"/>
          <p:cNvSpPr txBox="1"/>
          <p:nvPr/>
        </p:nvSpPr>
        <p:spPr>
          <a:xfrm>
            <a:off x="2582496" y="3572358"/>
            <a:ext cx="1216107" cy="307777"/>
          </a:xfrm>
          <a:prstGeom prst="rect">
            <a:avLst/>
          </a:prstGeom>
          <a:noFill/>
        </p:spPr>
        <p:txBody>
          <a:bodyPr wrap="square" rtlCol="0">
            <a:spAutoFit/>
          </a:bodyPr>
          <a:lstStyle/>
          <a:p>
            <a:r>
              <a:rPr lang="en-US" sz="1400" dirty="0" err="1"/>
              <a:t>lyrasis</a:t>
            </a:r>
            <a:endParaRPr lang="en-US" sz="1400" dirty="0"/>
          </a:p>
        </p:txBody>
      </p:sp>
      <p:sp>
        <p:nvSpPr>
          <p:cNvPr id="9" name="TextBox 8">
            <a:extLst>
              <a:ext uri="{FF2B5EF4-FFF2-40B4-BE49-F238E27FC236}">
                <a16:creationId xmlns:a16="http://schemas.microsoft.com/office/drawing/2014/main" id="{41A4C7DB-5FC9-40EC-851E-A3F59C9573EE}"/>
              </a:ext>
            </a:extLst>
          </p:cNvPr>
          <p:cNvSpPr txBox="1"/>
          <p:nvPr/>
        </p:nvSpPr>
        <p:spPr>
          <a:xfrm>
            <a:off x="625597" y="5158871"/>
            <a:ext cx="6346012" cy="369332"/>
          </a:xfrm>
          <a:prstGeom prst="rect">
            <a:avLst/>
          </a:prstGeom>
          <a:noFill/>
        </p:spPr>
        <p:txBody>
          <a:bodyPr wrap="square" rtlCol="0">
            <a:spAutoFit/>
          </a:bodyPr>
          <a:lstStyle/>
          <a:p>
            <a:r>
              <a:rPr lang="en-US" dirty="0">
                <a:solidFill>
                  <a:srgbClr val="2D75B5"/>
                </a:solidFill>
              </a:rPr>
              <a:t>Guidebook and project info at: www.lyrasis.org/itav</a:t>
            </a:r>
          </a:p>
        </p:txBody>
      </p:sp>
    </p:spTree>
    <p:extLst>
      <p:ext uri="{BB962C8B-B14F-4D97-AF65-F5344CB8AC3E}">
        <p14:creationId xmlns:p14="http://schemas.microsoft.com/office/powerpoint/2010/main" val="248014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9B024-2A6E-4318-AACA-7172FCE22A9B}"/>
              </a:ext>
            </a:extLst>
          </p:cNvPr>
          <p:cNvSpPr>
            <a:spLocks noGrp="1"/>
          </p:cNvSpPr>
          <p:nvPr>
            <p:ph type="title"/>
          </p:nvPr>
        </p:nvSpPr>
        <p:spPr/>
        <p:txBody>
          <a:bodyPr/>
          <a:lstStyle/>
          <a:p>
            <a:r>
              <a:rPr lang="en-US" b="1" dirty="0"/>
              <a:t>Working With Members</a:t>
            </a:r>
          </a:p>
        </p:txBody>
      </p:sp>
      <p:sp>
        <p:nvSpPr>
          <p:cNvPr id="3" name="Content Placeholder 2">
            <a:extLst>
              <a:ext uri="{FF2B5EF4-FFF2-40B4-BE49-F238E27FC236}">
                <a16:creationId xmlns:a16="http://schemas.microsoft.com/office/drawing/2014/main" id="{9DEE6273-7B75-4C08-BC8A-CB69A4CF727C}"/>
              </a:ext>
            </a:extLst>
          </p:cNvPr>
          <p:cNvSpPr>
            <a:spLocks noGrp="1"/>
          </p:cNvSpPr>
          <p:nvPr>
            <p:ph idx="1"/>
          </p:nvPr>
        </p:nvSpPr>
        <p:spPr/>
        <p:txBody>
          <a:bodyPr>
            <a:normAutofit/>
          </a:bodyPr>
          <a:lstStyle/>
          <a:p>
            <a:r>
              <a:rPr lang="en-US" sz="2800" dirty="0"/>
              <a:t>Concerns   </a:t>
            </a:r>
          </a:p>
          <a:p>
            <a:pPr lvl="1"/>
            <a:r>
              <a:rPr lang="en-US" sz="2400" dirty="0"/>
              <a:t>Sustainability</a:t>
            </a:r>
          </a:p>
          <a:p>
            <a:pPr lvl="1"/>
            <a:r>
              <a:rPr lang="en-US" sz="2400" dirty="0"/>
              <a:t>Identifying needs</a:t>
            </a:r>
          </a:p>
          <a:p>
            <a:pPr lvl="1"/>
            <a:r>
              <a:rPr lang="en-US" sz="2400" dirty="0"/>
              <a:t>Solving problems</a:t>
            </a:r>
          </a:p>
          <a:p>
            <a:pPr lvl="1"/>
            <a:r>
              <a:rPr lang="en-US" sz="2400" dirty="0"/>
              <a:t>Helping members make good choices</a:t>
            </a:r>
          </a:p>
          <a:p>
            <a:pPr lvl="1"/>
            <a:endParaRPr lang="en-US" sz="2400" dirty="0"/>
          </a:p>
          <a:p>
            <a:r>
              <a:rPr lang="en-US" sz="2800" dirty="0"/>
              <a:t>Looking for structure or methodology</a:t>
            </a:r>
          </a:p>
          <a:p>
            <a:endParaRPr lang="en-US" sz="2800" dirty="0"/>
          </a:p>
          <a:p>
            <a:r>
              <a:rPr lang="en-US" sz="2800" dirty="0"/>
              <a:t>A recent project provides a framework that may help</a:t>
            </a:r>
          </a:p>
        </p:txBody>
      </p:sp>
    </p:spTree>
    <p:extLst>
      <p:ext uri="{BB962C8B-B14F-4D97-AF65-F5344CB8AC3E}">
        <p14:creationId xmlns:p14="http://schemas.microsoft.com/office/powerpoint/2010/main" val="14499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Shape 136"/>
          <p:cNvSpPr txBox="1">
            <a:spLocks noGrp="1"/>
          </p:cNvSpPr>
          <p:nvPr>
            <p:ph type="body" idx="1"/>
          </p:nvPr>
        </p:nvSpPr>
        <p:spPr>
          <a:xfrm>
            <a:off x="4746775" y="2226475"/>
            <a:ext cx="3987300" cy="3263400"/>
          </a:xfrm>
          <a:prstGeom prst="rect">
            <a:avLst/>
          </a:prstGeom>
          <a:noFill/>
          <a:ln>
            <a:noFill/>
          </a:ln>
        </p:spPr>
        <p:txBody>
          <a:bodyPr spcFirstLastPara="1" vert="horz" wrap="square" lIns="68575" tIns="34275" rIns="68575" bIns="34275" rtlCol="0" anchor="t" anchorCtr="0">
            <a:noAutofit/>
          </a:bodyPr>
          <a:lstStyle/>
          <a:p>
            <a:pPr marL="0" indent="0">
              <a:lnSpc>
                <a:spcPct val="90000"/>
              </a:lnSpc>
              <a:spcBef>
                <a:spcPts val="800"/>
              </a:spcBef>
              <a:buNone/>
            </a:pPr>
            <a:endParaRPr>
              <a:solidFill>
                <a:schemeClr val="dk1"/>
              </a:solidFill>
              <a:latin typeface="Calibri"/>
              <a:ea typeface="Calibri"/>
              <a:cs typeface="Calibri"/>
              <a:sym typeface="Calibri"/>
            </a:endParaRPr>
          </a:p>
          <a:p>
            <a:pPr marL="457200" indent="0">
              <a:lnSpc>
                <a:spcPct val="90000"/>
              </a:lnSpc>
              <a:spcBef>
                <a:spcPts val="800"/>
              </a:spcBef>
              <a:buNone/>
            </a:pPr>
            <a:endParaRPr sz="1100"/>
          </a:p>
        </p:txBody>
      </p:sp>
      <p:pic>
        <p:nvPicPr>
          <p:cNvPr id="137" name="Shape 137"/>
          <p:cNvPicPr preferRelativeResize="0"/>
          <p:nvPr/>
        </p:nvPicPr>
        <p:blipFill rotWithShape="1">
          <a:blip r:embed="rId3">
            <a:alphaModFix/>
          </a:blip>
          <a:srcRect l="8604" t="9262" r="9936" b="11072"/>
          <a:stretch/>
        </p:blipFill>
        <p:spPr>
          <a:xfrm>
            <a:off x="2731387" y="1221238"/>
            <a:ext cx="4002657" cy="4097547"/>
          </a:xfrm>
          <a:prstGeom prst="rect">
            <a:avLst/>
          </a:prstGeom>
          <a:noFill/>
          <a:ln>
            <a:noFill/>
          </a:ln>
        </p:spPr>
      </p:pic>
      <p:sp>
        <p:nvSpPr>
          <p:cNvPr id="5" name="Title 1">
            <a:extLst>
              <a:ext uri="{FF2B5EF4-FFF2-40B4-BE49-F238E27FC236}">
                <a16:creationId xmlns:a16="http://schemas.microsoft.com/office/drawing/2014/main" id="{B459CA5A-303E-B545-A40E-F470ECE5D3B0}"/>
              </a:ext>
            </a:extLst>
          </p:cNvPr>
          <p:cNvSpPr>
            <a:spLocks noGrp="1"/>
          </p:cNvSpPr>
          <p:nvPr>
            <p:ph type="title"/>
          </p:nvPr>
        </p:nvSpPr>
        <p:spPr>
          <a:xfrm>
            <a:off x="244247" y="220786"/>
            <a:ext cx="6692370" cy="455691"/>
          </a:xfrm>
        </p:spPr>
        <p:txBody>
          <a:bodyPr/>
          <a:lstStyle/>
          <a:p>
            <a:r>
              <a:rPr lang="en-US" b="1" dirty="0">
                <a:solidFill>
                  <a:srgbClr val="002144"/>
                </a:solidFill>
              </a:rPr>
              <a:t>It Takes a Village</a:t>
            </a:r>
          </a:p>
        </p:txBody>
      </p:sp>
      <p:pic>
        <p:nvPicPr>
          <p:cNvPr id="2" name="Picture 1">
            <a:extLst>
              <a:ext uri="{FF2B5EF4-FFF2-40B4-BE49-F238E27FC236}">
                <a16:creationId xmlns:a16="http://schemas.microsoft.com/office/drawing/2014/main" id="{A9565A78-90A5-46C2-BCF6-862AB1D1C56A}"/>
              </a:ext>
            </a:extLst>
          </p:cNvPr>
          <p:cNvPicPr>
            <a:picLocks noChangeAspect="1"/>
          </p:cNvPicPr>
          <p:nvPr/>
        </p:nvPicPr>
        <p:blipFill>
          <a:blip r:embed="rId4"/>
          <a:stretch>
            <a:fillRect/>
          </a:stretch>
        </p:blipFill>
        <p:spPr>
          <a:xfrm>
            <a:off x="1513075" y="5548739"/>
            <a:ext cx="2733368" cy="1243459"/>
          </a:xfrm>
          <a:prstGeom prst="rect">
            <a:avLst/>
          </a:prstGeom>
        </p:spPr>
      </p:pic>
      <p:sp>
        <p:nvSpPr>
          <p:cNvPr id="3" name="Rectangle 2">
            <a:extLst>
              <a:ext uri="{FF2B5EF4-FFF2-40B4-BE49-F238E27FC236}">
                <a16:creationId xmlns:a16="http://schemas.microsoft.com/office/drawing/2014/main" id="{C397B529-1B57-4883-AED8-CCA24D05F9B0}"/>
              </a:ext>
            </a:extLst>
          </p:cNvPr>
          <p:cNvSpPr/>
          <p:nvPr/>
        </p:nvSpPr>
        <p:spPr>
          <a:xfrm>
            <a:off x="5231173" y="5949783"/>
            <a:ext cx="3018503" cy="430887"/>
          </a:xfrm>
          <a:prstGeom prst="rect">
            <a:avLst/>
          </a:prstGeom>
        </p:spPr>
        <p:txBody>
          <a:bodyPr wrap="square">
            <a:spAutoFit/>
          </a:bodyPr>
          <a:lstStyle/>
          <a:p>
            <a:r>
              <a:rPr lang="en-US" sz="1100" dirty="0"/>
              <a:t>This project was made possible in part by the Institute of Museum and Library Services </a:t>
            </a:r>
          </a:p>
        </p:txBody>
      </p:sp>
    </p:spTree>
    <p:extLst>
      <p:ext uri="{BB962C8B-B14F-4D97-AF65-F5344CB8AC3E}">
        <p14:creationId xmlns:p14="http://schemas.microsoft.com/office/powerpoint/2010/main" val="4030747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a:spLocks noGrp="1"/>
          </p:cNvSpPr>
          <p:nvPr>
            <p:ph type="body" idx="1"/>
          </p:nvPr>
        </p:nvSpPr>
        <p:spPr>
          <a:xfrm>
            <a:off x="244247" y="1089061"/>
            <a:ext cx="4872283" cy="5548805"/>
          </a:xfrm>
          <a:prstGeom prst="rect">
            <a:avLst/>
          </a:prstGeom>
          <a:noFill/>
          <a:ln>
            <a:noFill/>
          </a:ln>
        </p:spPr>
        <p:txBody>
          <a:bodyPr spcFirstLastPara="1" vert="horz" wrap="square" lIns="68575" tIns="34275" rIns="68575" bIns="34275" rtlCol="0" anchor="t" anchorCtr="0">
            <a:noAutofit/>
          </a:bodyPr>
          <a:lstStyle/>
          <a:p>
            <a:pPr marL="177800" indent="-190500">
              <a:spcBef>
                <a:spcPts val="0"/>
              </a:spcBef>
              <a:buClr>
                <a:schemeClr val="dk1"/>
              </a:buClr>
              <a:buSzPts val="1800"/>
              <a:buFont typeface="Arial"/>
              <a:buChar char="•"/>
            </a:pPr>
            <a:r>
              <a:rPr lang="en" dirty="0">
                <a:latin typeface="Arial" panose="020B0604020202020204" pitchFamily="34" charset="0"/>
                <a:cs typeface="Arial" panose="020B0604020202020204" pitchFamily="34" charset="0"/>
              </a:rPr>
              <a:t>OSS programs serving cultural heritage </a:t>
            </a:r>
            <a:r>
              <a:rPr lang="en-US" dirty="0">
                <a:latin typeface="Arial" panose="020B0604020202020204" pitchFamily="34" charset="0"/>
                <a:cs typeface="Arial" panose="020B0604020202020204" pitchFamily="34" charset="0"/>
              </a:rPr>
              <a:t>suffer </a:t>
            </a:r>
            <a:r>
              <a:rPr lang="en" dirty="0">
                <a:latin typeface="Arial" panose="020B0604020202020204" pitchFamily="34" charset="0"/>
                <a:cs typeface="Arial" panose="020B0604020202020204" pitchFamily="34" charset="0"/>
              </a:rPr>
              <a:t>from a lack of resources devoted to sustainability planning</a:t>
            </a:r>
            <a:endParaRPr dirty="0">
              <a:solidFill>
                <a:schemeClr val="dk1"/>
              </a:solidFill>
              <a:latin typeface="Arial" panose="020B0604020202020204" pitchFamily="34" charset="0"/>
              <a:ea typeface="Calibri"/>
              <a:cs typeface="Arial" panose="020B0604020202020204" pitchFamily="34" charset="0"/>
              <a:sym typeface="Calibri"/>
            </a:endParaRPr>
          </a:p>
          <a:p>
            <a:pPr marL="177800" indent="-190500">
              <a:spcBef>
                <a:spcPts val="800"/>
              </a:spcBef>
              <a:buClr>
                <a:schemeClr val="dk1"/>
              </a:buClr>
              <a:buSzPts val="1800"/>
              <a:buFont typeface="Arial"/>
              <a:buChar char="•"/>
            </a:pPr>
            <a:r>
              <a:rPr lang="en-US" dirty="0">
                <a:solidFill>
                  <a:schemeClr val="dk1"/>
                </a:solidFill>
                <a:latin typeface="Arial" panose="020B0604020202020204" pitchFamily="34" charset="0"/>
                <a:ea typeface="Calibri"/>
                <a:cs typeface="Arial" panose="020B0604020202020204" pitchFamily="34" charset="0"/>
                <a:sym typeface="Calibri"/>
              </a:rPr>
              <a:t>IMLS funded in 2017</a:t>
            </a:r>
          </a:p>
          <a:p>
            <a:pPr marL="177800" indent="-190500">
              <a:spcBef>
                <a:spcPts val="800"/>
              </a:spcBef>
              <a:buClr>
                <a:schemeClr val="dk1"/>
              </a:buClr>
              <a:buSzPts val="18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Intended grant outcomes</a:t>
            </a:r>
            <a:endParaRPr dirty="0">
              <a:latin typeface="Arial" panose="020B0604020202020204" pitchFamily="34" charset="0"/>
              <a:cs typeface="Arial" panose="020B0604020202020204" pitchFamily="34" charset="0"/>
            </a:endParaRPr>
          </a:p>
          <a:p>
            <a:pPr marL="520700" lvl="1" indent="-190500">
              <a:spcBef>
                <a:spcPts val="400"/>
              </a:spcBef>
              <a:buClr>
                <a:schemeClr val="dk1"/>
              </a:buClr>
              <a:buSzPts val="1800"/>
              <a:buFont typeface="Arial"/>
              <a:buChar char="•"/>
            </a:pP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Survey, </a:t>
            </a:r>
            <a:r>
              <a:rPr lang="en" dirty="0">
                <a:latin typeface="Arial" panose="020B0604020202020204" pitchFamily="34" charset="0"/>
                <a:cs typeface="Arial" panose="020B0604020202020204" pitchFamily="34" charset="0"/>
              </a:rPr>
              <a:t>f</a:t>
            </a: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orum, and </a:t>
            </a:r>
            <a:r>
              <a:rPr lang="en" dirty="0">
                <a:latin typeface="Arial" panose="020B0604020202020204" pitchFamily="34" charset="0"/>
                <a:cs typeface="Arial" panose="020B0604020202020204" pitchFamily="34" charset="0"/>
              </a:rPr>
              <a:t>r</a:t>
            </a: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oadmap/</a:t>
            </a:r>
            <a:r>
              <a:rPr lang="en" dirty="0">
                <a:latin typeface="Arial" panose="020B0604020202020204" pitchFamily="34" charset="0"/>
                <a:cs typeface="Arial" panose="020B0604020202020204" pitchFamily="34" charset="0"/>
              </a:rPr>
              <a:t>r</a:t>
            </a: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esource </a:t>
            </a:r>
            <a:r>
              <a:rPr lang="en" dirty="0">
                <a:latin typeface="Arial" panose="020B0604020202020204" pitchFamily="34" charset="0"/>
                <a:cs typeface="Arial" panose="020B0604020202020204" pitchFamily="34" charset="0"/>
              </a:rPr>
              <a:t>al</a:t>
            </a: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location </a:t>
            </a:r>
            <a:r>
              <a:rPr lang="en" dirty="0">
                <a:latin typeface="Arial" panose="020B0604020202020204" pitchFamily="34" charset="0"/>
                <a:cs typeface="Arial" panose="020B0604020202020204" pitchFamily="34" charset="0"/>
              </a:rPr>
              <a:t>g</a:t>
            </a: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uidelines</a:t>
            </a:r>
            <a:endParaRPr dirty="0">
              <a:latin typeface="Arial" panose="020B0604020202020204" pitchFamily="34" charset="0"/>
              <a:cs typeface="Arial" panose="020B0604020202020204" pitchFamily="34" charset="0"/>
            </a:endParaRPr>
          </a:p>
          <a:p>
            <a:pPr marL="520700" lvl="1" indent="-190500">
              <a:spcBef>
                <a:spcPts val="400"/>
              </a:spcBef>
              <a:buClr>
                <a:schemeClr val="dk1"/>
              </a:buClr>
              <a:buSzPts val="1800"/>
              <a:buFont typeface="Arial"/>
              <a:buChar char="•"/>
            </a:pP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Increased awareness of OSS sustainability requirements, variety of models, factors that influence sustainability</a:t>
            </a:r>
            <a:endParaRPr dirty="0">
              <a:latin typeface="Arial" panose="020B0604020202020204" pitchFamily="34" charset="0"/>
              <a:cs typeface="Arial" panose="020B0604020202020204" pitchFamily="34" charset="0"/>
            </a:endParaRPr>
          </a:p>
          <a:p>
            <a:pPr marL="520700" lvl="1" indent="-190500">
              <a:spcBef>
                <a:spcPts val="400"/>
              </a:spcBef>
              <a:buClr>
                <a:schemeClr val="dk1"/>
              </a:buClr>
              <a:buSzPts val="1800"/>
              <a:buFont typeface="Arial"/>
              <a:buChar char="•"/>
            </a:pP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Opportunities for joint projects </a:t>
            </a:r>
            <a:r>
              <a:rPr lang="en-US" b="0" i="0" u="none" strike="noStrike" cap="none" dirty="0">
                <a:solidFill>
                  <a:schemeClr val="dk1"/>
                </a:solidFill>
                <a:latin typeface="Arial" panose="020B0604020202020204" pitchFamily="34" charset="0"/>
                <a:ea typeface="Calibri"/>
                <a:cs typeface="Arial" panose="020B0604020202020204" pitchFamily="34" charset="0"/>
                <a:sym typeface="Calibri"/>
              </a:rPr>
              <a:t>and </a:t>
            </a:r>
            <a:r>
              <a:rPr lang="en" b="0" i="0" u="none" strike="noStrike" cap="none" dirty="0">
                <a:solidFill>
                  <a:schemeClr val="dk1"/>
                </a:solidFill>
                <a:latin typeface="Arial" panose="020B0604020202020204" pitchFamily="34" charset="0"/>
                <a:ea typeface="Calibri"/>
                <a:cs typeface="Arial" panose="020B0604020202020204" pitchFamily="34" charset="0"/>
                <a:sym typeface="Calibri"/>
              </a:rPr>
              <a:t>collaborations</a:t>
            </a:r>
            <a:endParaRPr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177800" indent="-127000">
              <a:lnSpc>
                <a:spcPct val="70000"/>
              </a:lnSpc>
              <a:spcBef>
                <a:spcPts val="800"/>
              </a:spcBef>
              <a:buClr>
                <a:schemeClr val="dk1"/>
              </a:buClr>
              <a:buSzPts val="800"/>
              <a:buNone/>
            </a:pPr>
            <a:endParaRPr sz="800" dirty="0">
              <a:solidFill>
                <a:schemeClr val="dk1"/>
              </a:solidFill>
              <a:latin typeface="Calibri"/>
              <a:ea typeface="Calibri"/>
              <a:cs typeface="Calibri"/>
              <a:sym typeface="Calibri"/>
            </a:endParaRPr>
          </a:p>
          <a:p>
            <a:pPr marL="0" indent="0">
              <a:lnSpc>
                <a:spcPct val="70000"/>
              </a:lnSpc>
              <a:spcBef>
                <a:spcPts val="800"/>
              </a:spcBef>
              <a:buClr>
                <a:schemeClr val="dk1"/>
              </a:buClr>
              <a:buSzPts val="800"/>
              <a:buNone/>
            </a:pPr>
            <a:endParaRPr sz="800" dirty="0">
              <a:solidFill>
                <a:schemeClr val="dk1"/>
              </a:solidFill>
              <a:latin typeface="Calibri"/>
              <a:ea typeface="Calibri"/>
              <a:cs typeface="Calibri"/>
              <a:sym typeface="Calibri"/>
            </a:endParaRPr>
          </a:p>
          <a:p>
            <a:pPr marL="0" indent="0">
              <a:lnSpc>
                <a:spcPct val="70000"/>
              </a:lnSpc>
              <a:spcBef>
                <a:spcPts val="800"/>
              </a:spcBef>
              <a:buClr>
                <a:schemeClr val="dk1"/>
              </a:buClr>
              <a:buSzPts val="800"/>
              <a:buNone/>
            </a:pPr>
            <a:r>
              <a:rPr lang="en" sz="800" dirty="0">
                <a:solidFill>
                  <a:schemeClr val="dk1"/>
                </a:solidFill>
                <a:latin typeface="Calibri"/>
                <a:ea typeface="Calibri"/>
                <a:cs typeface="Calibri"/>
                <a:sym typeface="Calibri"/>
              </a:rPr>
              <a:t> </a:t>
            </a:r>
            <a:endParaRPr sz="1100" dirty="0"/>
          </a:p>
        </p:txBody>
      </p:sp>
      <p:pic>
        <p:nvPicPr>
          <p:cNvPr id="144" name="Shape 144"/>
          <p:cNvPicPr preferRelativeResize="0"/>
          <p:nvPr/>
        </p:nvPicPr>
        <p:blipFill rotWithShape="1">
          <a:blip r:embed="rId3">
            <a:alphaModFix/>
          </a:blip>
          <a:srcRect/>
          <a:stretch/>
        </p:blipFill>
        <p:spPr>
          <a:xfrm>
            <a:off x="5208631" y="1615058"/>
            <a:ext cx="3699063" cy="3777503"/>
          </a:xfrm>
          <a:prstGeom prst="rect">
            <a:avLst/>
          </a:prstGeom>
          <a:noFill/>
          <a:ln>
            <a:noFill/>
          </a:ln>
        </p:spPr>
      </p:pic>
      <p:sp>
        <p:nvSpPr>
          <p:cNvPr id="5" name="Title 1">
            <a:extLst>
              <a:ext uri="{FF2B5EF4-FFF2-40B4-BE49-F238E27FC236}">
                <a16:creationId xmlns:a16="http://schemas.microsoft.com/office/drawing/2014/main" id="{8A96CE41-C153-C74D-8A29-3D97C952B08C}"/>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 b="1" dirty="0"/>
              <a:t>It Takes A Village: Background</a:t>
            </a:r>
            <a:endParaRPr lang="en-US" dirty="0">
              <a:solidFill>
                <a:srgbClr val="002144"/>
              </a:solidFill>
            </a:endParaRPr>
          </a:p>
        </p:txBody>
      </p:sp>
    </p:spTree>
    <p:extLst>
      <p:ext uri="{BB962C8B-B14F-4D97-AF65-F5344CB8AC3E}">
        <p14:creationId xmlns:p14="http://schemas.microsoft.com/office/powerpoint/2010/main" val="192791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996A3E-6991-4DC9-A2B3-A75BD5ED1773}"/>
              </a:ext>
            </a:extLst>
          </p:cNvPr>
          <p:cNvPicPr>
            <a:picLocks noChangeAspect="1"/>
          </p:cNvPicPr>
          <p:nvPr/>
        </p:nvPicPr>
        <p:blipFill>
          <a:blip r:embed="rId3"/>
          <a:stretch>
            <a:fillRect/>
          </a:stretch>
        </p:blipFill>
        <p:spPr>
          <a:xfrm>
            <a:off x="217039" y="914400"/>
            <a:ext cx="8826830" cy="4620727"/>
          </a:xfrm>
          <a:prstGeom prst="rect">
            <a:avLst/>
          </a:prstGeom>
        </p:spPr>
      </p:pic>
      <p:pic>
        <p:nvPicPr>
          <p:cNvPr id="3" name="Picture 2">
            <a:extLst>
              <a:ext uri="{FF2B5EF4-FFF2-40B4-BE49-F238E27FC236}">
                <a16:creationId xmlns:a16="http://schemas.microsoft.com/office/drawing/2014/main" id="{1F12463B-9DEC-4093-9958-13070A8E48D4}"/>
              </a:ext>
            </a:extLst>
          </p:cNvPr>
          <p:cNvPicPr>
            <a:picLocks noChangeAspect="1"/>
          </p:cNvPicPr>
          <p:nvPr/>
        </p:nvPicPr>
        <p:blipFill>
          <a:blip r:embed="rId4"/>
          <a:stretch>
            <a:fillRect/>
          </a:stretch>
        </p:blipFill>
        <p:spPr>
          <a:xfrm>
            <a:off x="202081" y="45640"/>
            <a:ext cx="6553200" cy="5879637"/>
          </a:xfrm>
          <a:prstGeom prst="rect">
            <a:avLst/>
          </a:prstGeom>
        </p:spPr>
      </p:pic>
      <p:pic>
        <p:nvPicPr>
          <p:cNvPr id="4" name="Picture 3">
            <a:extLst>
              <a:ext uri="{FF2B5EF4-FFF2-40B4-BE49-F238E27FC236}">
                <a16:creationId xmlns:a16="http://schemas.microsoft.com/office/drawing/2014/main" id="{C87D528E-5678-46D1-A655-56FD75290B44}"/>
              </a:ext>
            </a:extLst>
          </p:cNvPr>
          <p:cNvPicPr>
            <a:picLocks noChangeAspect="1"/>
          </p:cNvPicPr>
          <p:nvPr/>
        </p:nvPicPr>
        <p:blipFill>
          <a:blip r:embed="rId5"/>
          <a:stretch>
            <a:fillRect/>
          </a:stretch>
        </p:blipFill>
        <p:spPr>
          <a:xfrm>
            <a:off x="217039" y="-76728"/>
            <a:ext cx="6523285" cy="1005927"/>
          </a:xfrm>
          <a:prstGeom prst="rect">
            <a:avLst/>
          </a:prstGeom>
        </p:spPr>
      </p:pic>
      <p:sp>
        <p:nvSpPr>
          <p:cNvPr id="5" name="Rectangle 4">
            <a:extLst>
              <a:ext uri="{FF2B5EF4-FFF2-40B4-BE49-F238E27FC236}">
                <a16:creationId xmlns:a16="http://schemas.microsoft.com/office/drawing/2014/main" id="{442771F0-D677-4FEE-82AF-8B0A1BD0845F}"/>
              </a:ext>
            </a:extLst>
          </p:cNvPr>
          <p:cNvSpPr/>
          <p:nvPr/>
        </p:nvSpPr>
        <p:spPr>
          <a:xfrm>
            <a:off x="306876" y="1108504"/>
            <a:ext cx="6343610" cy="4247317"/>
          </a:xfrm>
          <a:prstGeom prst="rect">
            <a:avLst/>
          </a:prstGeom>
        </p:spPr>
        <p:txBody>
          <a:bodyPr wrap="square">
            <a:spAutoFit/>
          </a:bodyPr>
          <a:lstStyle/>
          <a:p>
            <a:r>
              <a:rPr lang="en-US" sz="1500" b="1" dirty="0"/>
              <a:t>LYRASIS Co Directors</a:t>
            </a:r>
          </a:p>
          <a:p>
            <a:pPr marL="171450" indent="-171450">
              <a:buFont typeface="Arial" panose="020B0604020202020204" pitchFamily="34" charset="0"/>
              <a:buChar char="•"/>
            </a:pPr>
            <a:r>
              <a:rPr lang="en-US" sz="1500" dirty="0"/>
              <a:t>Laurie </a:t>
            </a:r>
            <a:r>
              <a:rPr lang="en-US" sz="1500" dirty="0" err="1"/>
              <a:t>Gemmill</a:t>
            </a:r>
            <a:r>
              <a:rPr lang="en-US" sz="1500" dirty="0"/>
              <a:t> Arp </a:t>
            </a:r>
          </a:p>
          <a:p>
            <a:pPr marL="628650" lvl="1" indent="-171450">
              <a:buFont typeface="Arial" panose="020B0604020202020204" pitchFamily="34" charset="0"/>
              <a:buChar char="•"/>
            </a:pPr>
            <a:r>
              <a:rPr lang="en-US" sz="1500" dirty="0"/>
              <a:t>Director, CSCSS</a:t>
            </a:r>
          </a:p>
          <a:p>
            <a:pPr marL="171450" indent="-171450">
              <a:buFont typeface="Arial" panose="020B0604020202020204" pitchFamily="34" charset="0"/>
              <a:buChar char="•"/>
            </a:pPr>
            <a:r>
              <a:rPr lang="en-US" sz="1500" dirty="0"/>
              <a:t>Megan Forbes</a:t>
            </a:r>
          </a:p>
          <a:p>
            <a:pPr marL="628650" lvl="1" indent="-171450">
              <a:buFont typeface="Arial" panose="020B0604020202020204" pitchFamily="34" charset="0"/>
              <a:buChar char="•"/>
            </a:pPr>
            <a:r>
              <a:rPr lang="en-US" sz="1500" dirty="0"/>
              <a:t>Program Manager, </a:t>
            </a:r>
            <a:r>
              <a:rPr lang="en-US" sz="1500" dirty="0" err="1"/>
              <a:t>CollectionSpace</a:t>
            </a:r>
            <a:endParaRPr lang="en-US" sz="1500" dirty="0"/>
          </a:p>
          <a:p>
            <a:endParaRPr lang="en-US" sz="1500" dirty="0"/>
          </a:p>
          <a:p>
            <a:r>
              <a:rPr lang="en-US" sz="1500" b="1" dirty="0"/>
              <a:t>Advisory Group</a:t>
            </a:r>
          </a:p>
          <a:p>
            <a:pPr marL="171450" indent="-171450">
              <a:buFont typeface="Arial" panose="020B0604020202020204" pitchFamily="34" charset="0"/>
              <a:buChar char="•"/>
            </a:pPr>
            <a:r>
              <a:rPr lang="en-US" sz="1500" dirty="0"/>
              <a:t>Rob Cartolano </a:t>
            </a:r>
          </a:p>
          <a:p>
            <a:pPr marL="628650" lvl="1" indent="-171450">
              <a:buFont typeface="Arial" panose="020B0604020202020204" pitchFamily="34" charset="0"/>
              <a:buChar char="•"/>
            </a:pPr>
            <a:r>
              <a:rPr lang="en-US" sz="1500" dirty="0"/>
              <a:t>Associate VP for Technology &amp; Preservation - Columbia Libraries </a:t>
            </a:r>
          </a:p>
          <a:p>
            <a:pPr marL="171450" indent="-171450">
              <a:buFont typeface="Arial" panose="020B0604020202020204" pitchFamily="34" charset="0"/>
              <a:buChar char="•"/>
            </a:pPr>
            <a:r>
              <a:rPr lang="en-US" sz="1500" dirty="0"/>
              <a:t>Tom Cramer </a:t>
            </a:r>
          </a:p>
          <a:p>
            <a:pPr marL="628650" lvl="1" indent="-171450">
              <a:buFont typeface="Arial" panose="020B0604020202020204" pitchFamily="34" charset="0"/>
              <a:buChar char="•"/>
            </a:pPr>
            <a:r>
              <a:rPr lang="en-US" sz="1500" dirty="0"/>
              <a:t>Assistant UL and Director - Digital Library Systems &amp; Services Stanford University</a:t>
            </a:r>
          </a:p>
          <a:p>
            <a:pPr marL="171450" indent="-171450">
              <a:buFont typeface="Arial" panose="020B0604020202020204" pitchFamily="34" charset="0"/>
              <a:buChar char="•"/>
            </a:pPr>
            <a:r>
              <a:rPr lang="en-US" sz="1500" dirty="0"/>
              <a:t>Michele Kimpton </a:t>
            </a:r>
          </a:p>
          <a:p>
            <a:pPr marL="628650" lvl="1" indent="-171450">
              <a:buFont typeface="Arial" panose="020B0604020202020204" pitchFamily="34" charset="0"/>
              <a:buChar char="•"/>
            </a:pPr>
            <a:r>
              <a:rPr lang="en-US" sz="1500" dirty="0"/>
              <a:t>Director of Business Development, Senior Strategist - DPLA</a:t>
            </a:r>
          </a:p>
          <a:p>
            <a:pPr marL="171450" indent="-171450">
              <a:buFont typeface="Arial" panose="020B0604020202020204" pitchFamily="34" charset="0"/>
              <a:buChar char="•"/>
            </a:pPr>
            <a:r>
              <a:rPr lang="en-US" sz="1500" dirty="0"/>
              <a:t>Katherine Skinner </a:t>
            </a:r>
          </a:p>
          <a:p>
            <a:pPr marL="628650" lvl="1" indent="-171450">
              <a:buFont typeface="Arial" panose="020B0604020202020204" pitchFamily="34" charset="0"/>
              <a:buChar char="•"/>
            </a:pPr>
            <a:r>
              <a:rPr lang="en-US" sz="1500" dirty="0"/>
              <a:t>Executive Director - </a:t>
            </a:r>
            <a:r>
              <a:rPr lang="en-US" sz="1500" dirty="0" err="1"/>
              <a:t>Educopia</a:t>
            </a:r>
            <a:r>
              <a:rPr lang="en-US" sz="1500" dirty="0"/>
              <a:t> Institute</a:t>
            </a:r>
          </a:p>
          <a:p>
            <a:pPr marL="171450" indent="-171450">
              <a:buFont typeface="Arial" panose="020B0604020202020204" pitchFamily="34" charset="0"/>
              <a:buChar char="•"/>
            </a:pPr>
            <a:r>
              <a:rPr lang="en-US" sz="1500" dirty="0"/>
              <a:t>Ann Baird Whiteside </a:t>
            </a:r>
          </a:p>
          <a:p>
            <a:pPr marL="628650" lvl="1" indent="-171450">
              <a:buFont typeface="Arial" panose="020B0604020202020204" pitchFamily="34" charset="0"/>
              <a:buChar char="•"/>
            </a:pPr>
            <a:r>
              <a:rPr lang="en-US" sz="1500" dirty="0"/>
              <a:t>Librarian/</a:t>
            </a:r>
            <a:r>
              <a:rPr lang="en-US" sz="1500" dirty="0" err="1"/>
              <a:t>Asst</a:t>
            </a:r>
            <a:r>
              <a:rPr lang="en-US" sz="1500" dirty="0"/>
              <a:t> Dean for IS - Harvard Grad School of Design</a:t>
            </a:r>
          </a:p>
        </p:txBody>
      </p:sp>
    </p:spTree>
    <p:extLst>
      <p:ext uri="{BB962C8B-B14F-4D97-AF65-F5344CB8AC3E}">
        <p14:creationId xmlns:p14="http://schemas.microsoft.com/office/powerpoint/2010/main" val="1724854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4" name="Title 1">
            <a:extLst>
              <a:ext uri="{FF2B5EF4-FFF2-40B4-BE49-F238E27FC236}">
                <a16:creationId xmlns:a16="http://schemas.microsoft.com/office/drawing/2014/main" id="{AC74C3F5-C96E-6048-ABE2-9154D9240982}"/>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 b="1" dirty="0"/>
              <a:t>Leaders and Participants</a:t>
            </a:r>
            <a:endParaRPr lang="en-US" dirty="0">
              <a:solidFill>
                <a:srgbClr val="002144"/>
              </a:solidFill>
            </a:endParaRPr>
          </a:p>
        </p:txBody>
      </p:sp>
      <p:pic>
        <p:nvPicPr>
          <p:cNvPr id="8" name="Picture 7">
            <a:extLst>
              <a:ext uri="{FF2B5EF4-FFF2-40B4-BE49-F238E27FC236}">
                <a16:creationId xmlns:a16="http://schemas.microsoft.com/office/drawing/2014/main" id="{49A8B49F-B2F2-8046-883A-38CFEFC0A4E7}"/>
              </a:ext>
            </a:extLst>
          </p:cNvPr>
          <p:cNvPicPr/>
          <p:nvPr/>
        </p:nvPicPr>
        <p:blipFill>
          <a:blip r:embed="rId3"/>
          <a:stretch>
            <a:fillRect/>
          </a:stretch>
        </p:blipFill>
        <p:spPr>
          <a:xfrm>
            <a:off x="244248" y="1071938"/>
            <a:ext cx="3148956" cy="369108"/>
          </a:xfrm>
          <a:prstGeom prst="rect">
            <a:avLst/>
          </a:prstGeom>
        </p:spPr>
      </p:pic>
      <p:pic>
        <p:nvPicPr>
          <p:cNvPr id="9" name="Picture 8" descr="ArchivesSpace by LYRASIS">
            <a:extLst>
              <a:ext uri="{FF2B5EF4-FFF2-40B4-BE49-F238E27FC236}">
                <a16:creationId xmlns:a16="http://schemas.microsoft.com/office/drawing/2014/main" id="{6B89B24D-3ECC-5E43-A8AE-EE8C3C48F5E0}"/>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44893" y="876289"/>
            <a:ext cx="3043983" cy="724079"/>
          </a:xfrm>
          <a:prstGeom prst="rect">
            <a:avLst/>
          </a:prstGeom>
          <a:noFill/>
          <a:ln>
            <a:noFill/>
          </a:ln>
        </p:spPr>
      </p:pic>
      <p:pic>
        <p:nvPicPr>
          <p:cNvPr id="10" name="Picture 9" descr="Home">
            <a:extLst>
              <a:ext uri="{FF2B5EF4-FFF2-40B4-BE49-F238E27FC236}">
                <a16:creationId xmlns:a16="http://schemas.microsoft.com/office/drawing/2014/main" id="{A47F7A4D-0C1F-E043-B7A9-03456BA79A54}"/>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27235" y="955497"/>
            <a:ext cx="1557300" cy="756688"/>
          </a:xfrm>
          <a:prstGeom prst="rect">
            <a:avLst/>
          </a:prstGeom>
          <a:noFill/>
          <a:ln>
            <a:noFill/>
          </a:ln>
        </p:spPr>
      </p:pic>
      <p:pic>
        <p:nvPicPr>
          <p:cNvPr id="11" name="Picture 10" descr="BitCurator">
            <a:extLst>
              <a:ext uri="{FF2B5EF4-FFF2-40B4-BE49-F238E27FC236}">
                <a16:creationId xmlns:a16="http://schemas.microsoft.com/office/drawing/2014/main" id="{45C52E5A-AC23-4949-B489-E3480816817A}"/>
              </a:ext>
            </a:extLst>
          </p:cNvPr>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4446" y="1972940"/>
            <a:ext cx="2257934" cy="370050"/>
          </a:xfrm>
          <a:prstGeom prst="rect">
            <a:avLst/>
          </a:prstGeom>
          <a:noFill/>
          <a:ln>
            <a:noFill/>
          </a:ln>
        </p:spPr>
      </p:pic>
      <p:pic>
        <p:nvPicPr>
          <p:cNvPr id="7" name="Picture 6">
            <a:extLst>
              <a:ext uri="{FF2B5EF4-FFF2-40B4-BE49-F238E27FC236}">
                <a16:creationId xmlns:a16="http://schemas.microsoft.com/office/drawing/2014/main" id="{4F4D2126-7842-A34D-8AAC-F2587D43C0C3}"/>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461000" y="1832324"/>
            <a:ext cx="2203748" cy="730806"/>
          </a:xfrm>
          <a:prstGeom prst="rect">
            <a:avLst/>
          </a:prstGeom>
        </p:spPr>
      </p:pic>
      <p:pic>
        <p:nvPicPr>
          <p:cNvPr id="14" name="Picture 13">
            <a:extLst>
              <a:ext uri="{FF2B5EF4-FFF2-40B4-BE49-F238E27FC236}">
                <a16:creationId xmlns:a16="http://schemas.microsoft.com/office/drawing/2014/main" id="{F730F578-9BC1-1A44-9C09-D458E79DAF5E}"/>
              </a:ext>
            </a:extLst>
          </p:cNvPr>
          <p:cNvPicPr/>
          <p:nvPr/>
        </p:nvPicPr>
        <p:blipFill>
          <a:blip r:embed="rId8" cstate="email">
            <a:extLst>
              <a:ext uri="{28A0092B-C50C-407E-A947-70E740481C1C}">
                <a14:useLocalDpi xmlns:a14="http://schemas.microsoft.com/office/drawing/2010/main" val="0"/>
              </a:ext>
            </a:extLst>
          </a:blip>
          <a:stretch>
            <a:fillRect/>
          </a:stretch>
        </p:blipFill>
        <p:spPr>
          <a:xfrm>
            <a:off x="152820" y="3036690"/>
            <a:ext cx="3061187" cy="513250"/>
          </a:xfrm>
          <a:prstGeom prst="rect">
            <a:avLst/>
          </a:prstGeom>
        </p:spPr>
      </p:pic>
      <p:pic>
        <p:nvPicPr>
          <p:cNvPr id="15" name="Picture 14" descr="http://www.collectiveaccess.org/sites/all/themes/collectiveaccess/img/body_logo.png">
            <a:extLst>
              <a:ext uri="{FF2B5EF4-FFF2-40B4-BE49-F238E27FC236}">
                <a16:creationId xmlns:a16="http://schemas.microsoft.com/office/drawing/2014/main" id="{BCC9ADA0-DB96-1248-87A3-55D5331F29CC}"/>
              </a:ext>
            </a:extLst>
          </p:cNvPr>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511319" y="3004329"/>
            <a:ext cx="2078682" cy="718321"/>
          </a:xfrm>
          <a:prstGeom prst="rect">
            <a:avLst/>
          </a:prstGeom>
          <a:noFill/>
          <a:ln>
            <a:noFill/>
          </a:ln>
        </p:spPr>
      </p:pic>
      <p:pic>
        <p:nvPicPr>
          <p:cNvPr id="16" name="Picture 15" descr="Columbia University Logo">
            <a:extLst>
              <a:ext uri="{FF2B5EF4-FFF2-40B4-BE49-F238E27FC236}">
                <a16:creationId xmlns:a16="http://schemas.microsoft.com/office/drawing/2014/main" id="{CF1EEE9C-0E59-5D40-BF9B-0AC7D08161B8}"/>
              </a:ext>
            </a:extLst>
          </p:cNvPr>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928066" y="3071762"/>
            <a:ext cx="2969191" cy="549110"/>
          </a:xfrm>
          <a:prstGeom prst="rect">
            <a:avLst/>
          </a:prstGeom>
          <a:noFill/>
          <a:ln>
            <a:noFill/>
          </a:ln>
        </p:spPr>
      </p:pic>
      <p:pic>
        <p:nvPicPr>
          <p:cNvPr id="17" name="Picture 16" descr="CORAL – An Open Source Electronic Resource Management System">
            <a:extLst>
              <a:ext uri="{FF2B5EF4-FFF2-40B4-BE49-F238E27FC236}">
                <a16:creationId xmlns:a16="http://schemas.microsoft.com/office/drawing/2014/main" id="{07A1B633-08A4-E241-B5D5-DDE88DA7B9C2}"/>
              </a:ext>
            </a:extLst>
          </p:cNvPr>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44247" y="4085155"/>
            <a:ext cx="2619835" cy="615335"/>
          </a:xfrm>
          <a:prstGeom prst="rect">
            <a:avLst/>
          </a:prstGeom>
          <a:noFill/>
          <a:ln>
            <a:noFill/>
          </a:ln>
        </p:spPr>
      </p:pic>
      <p:pic>
        <p:nvPicPr>
          <p:cNvPr id="18" name="Picture 17" descr="https://static.wixstatic.com/media/c9a951_143a4dd150b1465b8751a12cd41bb581~mv2.jpg/v1/fill/w_760,h_109,al_c,q_80,usm_0.66_1.00_0.01/c9a951_143a4dd150b1465b8751a12cd41bb581~mv2.jpg">
            <a:extLst>
              <a:ext uri="{FF2B5EF4-FFF2-40B4-BE49-F238E27FC236}">
                <a16:creationId xmlns:a16="http://schemas.microsoft.com/office/drawing/2014/main" id="{8E0E1E3B-270C-B547-8D27-2C9AA118E2CA}"/>
              </a:ext>
            </a:extLst>
          </p:cNvPr>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214007" y="4145573"/>
            <a:ext cx="3485508" cy="499738"/>
          </a:xfrm>
          <a:prstGeom prst="rect">
            <a:avLst/>
          </a:prstGeom>
          <a:noFill/>
          <a:ln>
            <a:noFill/>
          </a:ln>
        </p:spPr>
      </p:pic>
      <p:pic>
        <p:nvPicPr>
          <p:cNvPr id="19" name="Picture 18" descr="DPLA logo">
            <a:extLst>
              <a:ext uri="{FF2B5EF4-FFF2-40B4-BE49-F238E27FC236}">
                <a16:creationId xmlns:a16="http://schemas.microsoft.com/office/drawing/2014/main" id="{7C03E33E-5F3C-B34A-B25C-82E71E65EE09}"/>
              </a:ext>
            </a:extLst>
          </p:cNvPr>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373883" y="3925541"/>
            <a:ext cx="1025384" cy="1025384"/>
          </a:xfrm>
          <a:prstGeom prst="rect">
            <a:avLst/>
          </a:prstGeom>
          <a:noFill/>
          <a:ln>
            <a:noFill/>
          </a:ln>
        </p:spPr>
      </p:pic>
      <p:pic>
        <p:nvPicPr>
          <p:cNvPr id="20" name="Picture 19" descr="DSpace">
            <a:extLst>
              <a:ext uri="{FF2B5EF4-FFF2-40B4-BE49-F238E27FC236}">
                <a16:creationId xmlns:a16="http://schemas.microsoft.com/office/drawing/2014/main" id="{90834CC8-7563-0C43-A956-931BEE32511D}"/>
              </a:ext>
            </a:extLst>
          </p:cNvPr>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043014" y="5126071"/>
            <a:ext cx="1474155" cy="1007655"/>
          </a:xfrm>
          <a:prstGeom prst="rect">
            <a:avLst/>
          </a:prstGeom>
          <a:noFill/>
          <a:ln>
            <a:noFill/>
          </a:ln>
        </p:spPr>
      </p:pic>
      <p:pic>
        <p:nvPicPr>
          <p:cNvPr id="21" name="Picture 20" descr="Home">
            <a:extLst>
              <a:ext uri="{FF2B5EF4-FFF2-40B4-BE49-F238E27FC236}">
                <a16:creationId xmlns:a16="http://schemas.microsoft.com/office/drawing/2014/main" id="{9FC97B8E-6D05-C442-BD3A-E13F715544E5}"/>
              </a:ext>
            </a:extLst>
          </p:cNvPr>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2934989" y="5267657"/>
            <a:ext cx="2729759" cy="650179"/>
          </a:xfrm>
          <a:prstGeom prst="rect">
            <a:avLst/>
          </a:prstGeom>
          <a:noFill/>
          <a:ln>
            <a:noFill/>
          </a:ln>
        </p:spPr>
      </p:pic>
      <p:pic>
        <p:nvPicPr>
          <p:cNvPr id="22" name="Picture 21" descr="Home">
            <a:extLst>
              <a:ext uri="{FF2B5EF4-FFF2-40B4-BE49-F238E27FC236}">
                <a16:creationId xmlns:a16="http://schemas.microsoft.com/office/drawing/2014/main" id="{9A4AA69C-B260-AB45-BA57-9FF65E7A52CF}"/>
              </a:ext>
            </a:extLst>
          </p:cNvPr>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6130443" y="5312925"/>
            <a:ext cx="1756132" cy="582344"/>
          </a:xfrm>
          <a:prstGeom prst="rect">
            <a:avLst/>
          </a:prstGeom>
          <a:noFill/>
          <a:ln>
            <a:noFill/>
          </a:ln>
        </p:spPr>
      </p:pic>
      <p:pic>
        <p:nvPicPr>
          <p:cNvPr id="3" name="Picture 2">
            <a:extLst>
              <a:ext uri="{FF2B5EF4-FFF2-40B4-BE49-F238E27FC236}">
                <a16:creationId xmlns:a16="http://schemas.microsoft.com/office/drawing/2014/main" id="{7D29D032-3785-5245-9050-840C02799A4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85244" y="1833009"/>
            <a:ext cx="2565612" cy="785863"/>
          </a:xfrm>
          <a:prstGeom prst="rect">
            <a:avLst/>
          </a:prstGeom>
        </p:spPr>
      </p:pic>
    </p:spTree>
    <p:extLst>
      <p:ext uri="{BB962C8B-B14F-4D97-AF65-F5344CB8AC3E}">
        <p14:creationId xmlns:p14="http://schemas.microsoft.com/office/powerpoint/2010/main" val="3361275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30" name="Picture 29">
            <a:extLst>
              <a:ext uri="{FF2B5EF4-FFF2-40B4-BE49-F238E27FC236}">
                <a16:creationId xmlns:a16="http://schemas.microsoft.com/office/drawing/2014/main" id="{C729C169-A54B-694A-81A9-FB80D3D09096}"/>
              </a:ext>
            </a:extLst>
          </p:cNvPr>
          <p:cNvPicPr>
            <a:picLocks noChangeAspect="1"/>
          </p:cNvPicPr>
          <p:nvPr/>
        </p:nvPicPr>
        <p:blipFill>
          <a:blip r:embed="rId3"/>
          <a:stretch>
            <a:fillRect/>
          </a:stretch>
        </p:blipFill>
        <p:spPr>
          <a:xfrm>
            <a:off x="3062222" y="2199139"/>
            <a:ext cx="2338643" cy="2338643"/>
          </a:xfrm>
          <a:prstGeom prst="rect">
            <a:avLst/>
          </a:prstGeom>
        </p:spPr>
      </p:pic>
      <p:sp>
        <p:nvSpPr>
          <p:cNvPr id="4" name="Title 1">
            <a:extLst>
              <a:ext uri="{FF2B5EF4-FFF2-40B4-BE49-F238E27FC236}">
                <a16:creationId xmlns:a16="http://schemas.microsoft.com/office/drawing/2014/main" id="{AC74C3F5-C96E-6048-ABE2-9154D9240982}"/>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 b="1" dirty="0"/>
              <a:t>Leaders and Participants</a:t>
            </a:r>
            <a:endParaRPr lang="en-US" dirty="0">
              <a:solidFill>
                <a:srgbClr val="002144"/>
              </a:solidFill>
            </a:endParaRPr>
          </a:p>
        </p:txBody>
      </p:sp>
      <p:pic>
        <p:nvPicPr>
          <p:cNvPr id="24" name="Picture 23" descr="Home">
            <a:extLst>
              <a:ext uri="{FF2B5EF4-FFF2-40B4-BE49-F238E27FC236}">
                <a16:creationId xmlns:a16="http://schemas.microsoft.com/office/drawing/2014/main" id="{6AEF35C9-823F-C443-A5E1-20F9438A37B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019671" y="1115342"/>
            <a:ext cx="1009082" cy="283450"/>
          </a:xfrm>
          <a:prstGeom prst="rect">
            <a:avLst/>
          </a:prstGeom>
          <a:noFill/>
          <a:ln>
            <a:noFill/>
          </a:ln>
        </p:spPr>
      </p:pic>
      <p:pic>
        <p:nvPicPr>
          <p:cNvPr id="25" name="Picture 24" descr="C:\Users\gemmill\AppData\Local\Microsoft\Windows\INetCache\Content.Word\GSD_logo1-1024x251.jpg">
            <a:extLst>
              <a:ext uri="{FF2B5EF4-FFF2-40B4-BE49-F238E27FC236}">
                <a16:creationId xmlns:a16="http://schemas.microsoft.com/office/drawing/2014/main" id="{D4D86D0D-7709-9C40-BA4C-BABFB5818F06}"/>
              </a:ext>
            </a:extLst>
          </p:cNvPr>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24745" y="881287"/>
            <a:ext cx="2655923" cy="650928"/>
          </a:xfrm>
          <a:prstGeom prst="rect">
            <a:avLst/>
          </a:prstGeom>
          <a:noFill/>
          <a:ln>
            <a:noFill/>
          </a:ln>
        </p:spPr>
      </p:pic>
      <p:pic>
        <p:nvPicPr>
          <p:cNvPr id="26" name="Picture 25" descr="Islandora Website">
            <a:extLst>
              <a:ext uri="{FF2B5EF4-FFF2-40B4-BE49-F238E27FC236}">
                <a16:creationId xmlns:a16="http://schemas.microsoft.com/office/drawing/2014/main" id="{39C995C4-0796-1943-8C9A-A2136745750A}"/>
              </a:ext>
            </a:extLst>
          </p:cNvPr>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0550" y="1866686"/>
            <a:ext cx="2010310" cy="816688"/>
          </a:xfrm>
          <a:prstGeom prst="rect">
            <a:avLst/>
          </a:prstGeom>
          <a:noFill/>
          <a:ln>
            <a:noFill/>
          </a:ln>
        </p:spPr>
      </p:pic>
      <p:pic>
        <p:nvPicPr>
          <p:cNvPr id="3" name="Picture 2">
            <a:extLst>
              <a:ext uri="{FF2B5EF4-FFF2-40B4-BE49-F238E27FC236}">
                <a16:creationId xmlns:a16="http://schemas.microsoft.com/office/drawing/2014/main" id="{C8C9A700-F6B8-3D4B-A25E-96754FE0B8BB}"/>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951012" y="1855011"/>
            <a:ext cx="3244539" cy="979832"/>
          </a:xfrm>
          <a:prstGeom prst="rect">
            <a:avLst/>
          </a:prstGeom>
        </p:spPr>
      </p:pic>
      <p:pic>
        <p:nvPicPr>
          <p:cNvPr id="28" name="Picture 27" descr="https://www.lockss.org/locksswp/wp-content/uploads/2012/02/438x150lockss3.jpg">
            <a:extLst>
              <a:ext uri="{FF2B5EF4-FFF2-40B4-BE49-F238E27FC236}">
                <a16:creationId xmlns:a16="http://schemas.microsoft.com/office/drawing/2014/main" id="{EEFEB4EC-A952-9644-8C79-B0967F863F10}"/>
              </a:ext>
            </a:extLst>
          </p:cNvPr>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434367" y="1889261"/>
            <a:ext cx="2384729" cy="816688"/>
          </a:xfrm>
          <a:prstGeom prst="rect">
            <a:avLst/>
          </a:prstGeom>
          <a:noFill/>
          <a:ln>
            <a:noFill/>
          </a:ln>
        </p:spPr>
      </p:pic>
      <p:pic>
        <p:nvPicPr>
          <p:cNvPr id="29" name="Picture 28" descr="HOME">
            <a:extLst>
              <a:ext uri="{FF2B5EF4-FFF2-40B4-BE49-F238E27FC236}">
                <a16:creationId xmlns:a16="http://schemas.microsoft.com/office/drawing/2014/main" id="{F08E05C5-D3E2-1846-A451-A963AA4E4D6F}"/>
              </a:ext>
            </a:extLst>
          </p:cNvPr>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87051" y="3244403"/>
            <a:ext cx="2437308" cy="376903"/>
          </a:xfrm>
          <a:prstGeom prst="rect">
            <a:avLst/>
          </a:prstGeom>
          <a:noFill/>
          <a:ln>
            <a:noFill/>
          </a:ln>
        </p:spPr>
      </p:pic>
      <p:pic>
        <p:nvPicPr>
          <p:cNvPr id="6" name="Picture 5">
            <a:extLst>
              <a:ext uri="{FF2B5EF4-FFF2-40B4-BE49-F238E27FC236}">
                <a16:creationId xmlns:a16="http://schemas.microsoft.com/office/drawing/2014/main" id="{B717B2BC-9211-E94B-BDE9-6F065BEEBFCE}"/>
              </a:ext>
            </a:extLst>
          </p:cNvPr>
          <p:cNvPicPr>
            <a:picLocks noChangeAspect="1"/>
          </p:cNvPicPr>
          <p:nvPr/>
        </p:nvPicPr>
        <p:blipFill>
          <a:blip r:embed="rId10"/>
          <a:stretch>
            <a:fillRect/>
          </a:stretch>
        </p:blipFill>
        <p:spPr>
          <a:xfrm>
            <a:off x="6663397" y="2848051"/>
            <a:ext cx="1178618" cy="1178618"/>
          </a:xfrm>
          <a:prstGeom prst="rect">
            <a:avLst/>
          </a:prstGeom>
        </p:spPr>
      </p:pic>
      <p:pic>
        <p:nvPicPr>
          <p:cNvPr id="31" name="Picture 30" descr="Public Knowledge Project">
            <a:extLst>
              <a:ext uri="{FF2B5EF4-FFF2-40B4-BE49-F238E27FC236}">
                <a16:creationId xmlns:a16="http://schemas.microsoft.com/office/drawing/2014/main" id="{FD94DF9E-CB9B-C443-95F0-E90FCFEA42A1}"/>
              </a:ext>
            </a:extLst>
          </p:cNvPr>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00550" y="4242692"/>
            <a:ext cx="1107386" cy="943795"/>
          </a:xfrm>
          <a:prstGeom prst="rect">
            <a:avLst/>
          </a:prstGeom>
          <a:noFill/>
          <a:ln>
            <a:noFill/>
          </a:ln>
        </p:spPr>
      </p:pic>
      <p:pic>
        <p:nvPicPr>
          <p:cNvPr id="32" name="Picture 31" descr="Home">
            <a:extLst>
              <a:ext uri="{FF2B5EF4-FFF2-40B4-BE49-F238E27FC236}">
                <a16:creationId xmlns:a16="http://schemas.microsoft.com/office/drawing/2014/main" id="{67FED906-03B8-6941-85D8-9C8320D1F6CE}"/>
              </a:ext>
            </a:extLst>
          </p:cNvPr>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108580" y="4275455"/>
            <a:ext cx="1258477" cy="763476"/>
          </a:xfrm>
          <a:prstGeom prst="rect">
            <a:avLst/>
          </a:prstGeom>
          <a:noFill/>
          <a:ln>
            <a:noFill/>
          </a:ln>
        </p:spPr>
      </p:pic>
      <p:pic>
        <p:nvPicPr>
          <p:cNvPr id="33" name="Graphic 6">
            <a:extLst>
              <a:ext uri="{FF2B5EF4-FFF2-40B4-BE49-F238E27FC236}">
                <a16:creationId xmlns:a16="http://schemas.microsoft.com/office/drawing/2014/main" id="{E6AB7D5B-8E18-B04A-8567-FA6254931B64}"/>
              </a:ext>
            </a:extLst>
          </p:cNvPr>
          <p:cNvPicPr/>
          <p:nvPr/>
        </p:nvPicPr>
        <p:blipFill>
          <a:blip r:embed="rId13">
            <a:extLst>
              <a:ext uri="{96DAC541-7B7A-43D3-8B79-37D633B846F1}">
                <asvg:svgBlip xmlns:asvg="http://schemas.microsoft.com/office/drawing/2016/SVG/main" r:embed="rId14"/>
              </a:ext>
            </a:extLst>
          </a:blip>
          <a:stretch>
            <a:fillRect/>
          </a:stretch>
        </p:blipFill>
        <p:spPr>
          <a:xfrm>
            <a:off x="4024909" y="4026505"/>
            <a:ext cx="2007222" cy="1056943"/>
          </a:xfrm>
          <a:prstGeom prst="rect">
            <a:avLst/>
          </a:prstGeom>
        </p:spPr>
      </p:pic>
      <p:pic>
        <p:nvPicPr>
          <p:cNvPr id="34" name="Picture 33" descr="Specify Software Project">
            <a:extLst>
              <a:ext uri="{FF2B5EF4-FFF2-40B4-BE49-F238E27FC236}">
                <a16:creationId xmlns:a16="http://schemas.microsoft.com/office/drawing/2014/main" id="{57D484DB-92BA-B446-BA04-160268854248}"/>
              </a:ext>
            </a:extLst>
          </p:cNvPr>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6689983" y="4242692"/>
            <a:ext cx="1926178" cy="688908"/>
          </a:xfrm>
          <a:prstGeom prst="rect">
            <a:avLst/>
          </a:prstGeom>
          <a:noFill/>
          <a:ln>
            <a:noFill/>
          </a:ln>
        </p:spPr>
      </p:pic>
      <p:pic>
        <p:nvPicPr>
          <p:cNvPr id="35" name="Picture 34" descr="Image result for stanford logo">
            <a:extLst>
              <a:ext uri="{FF2B5EF4-FFF2-40B4-BE49-F238E27FC236}">
                <a16:creationId xmlns:a16="http://schemas.microsoft.com/office/drawing/2014/main" id="{2D9DDD75-0D67-4744-AB99-D619029C48D2}"/>
              </a:ext>
            </a:extLst>
          </p:cNvPr>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33711" y="5373050"/>
            <a:ext cx="2056095" cy="1155455"/>
          </a:xfrm>
          <a:prstGeom prst="rect">
            <a:avLst/>
          </a:prstGeom>
          <a:noFill/>
          <a:ln>
            <a:noFill/>
          </a:ln>
        </p:spPr>
      </p:pic>
      <p:pic>
        <p:nvPicPr>
          <p:cNvPr id="13" name="Picture 12">
            <a:extLst>
              <a:ext uri="{FF2B5EF4-FFF2-40B4-BE49-F238E27FC236}">
                <a16:creationId xmlns:a16="http://schemas.microsoft.com/office/drawing/2014/main" id="{087EEADE-F42F-EC4B-AF24-CE4E3736A306}"/>
              </a:ext>
            </a:extLst>
          </p:cNvPr>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2678995" y="5592743"/>
            <a:ext cx="2160664" cy="676126"/>
          </a:xfrm>
          <a:prstGeom prst="rect">
            <a:avLst/>
          </a:prstGeom>
        </p:spPr>
      </p:pic>
      <p:pic>
        <p:nvPicPr>
          <p:cNvPr id="37" name="Picture 36">
            <a:extLst>
              <a:ext uri="{FF2B5EF4-FFF2-40B4-BE49-F238E27FC236}">
                <a16:creationId xmlns:a16="http://schemas.microsoft.com/office/drawing/2014/main" id="{0607E114-1293-2E44-A229-1BE85544C003}"/>
              </a:ext>
            </a:extLst>
          </p:cNvPr>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7628961" y="5212652"/>
            <a:ext cx="953936" cy="1255691"/>
          </a:xfrm>
          <a:prstGeom prst="rect">
            <a:avLst/>
          </a:prstGeom>
        </p:spPr>
      </p:pic>
      <p:pic>
        <p:nvPicPr>
          <p:cNvPr id="18" name="Picture 17" descr="Back Home">
            <a:extLst>
              <a:ext uri="{FF2B5EF4-FFF2-40B4-BE49-F238E27FC236}">
                <a16:creationId xmlns:a16="http://schemas.microsoft.com/office/drawing/2014/main" id="{CE8271B7-35DD-2746-9C0D-0678716F15DE}"/>
              </a:ext>
            </a:extLst>
          </p:cNvPr>
          <p:cNvPicPr/>
          <p:nvPr/>
        </p:nvPicPr>
        <p:blipFill>
          <a:blip r:embed="rId19">
            <a:extLst>
              <a:ext uri="{28A0092B-C50C-407E-A947-70E740481C1C}">
                <a14:useLocalDpi xmlns:a14="http://schemas.microsoft.com/office/drawing/2010/main" val="0"/>
              </a:ext>
            </a:extLst>
          </a:blip>
          <a:srcRect/>
          <a:stretch>
            <a:fillRect/>
          </a:stretch>
        </p:blipFill>
        <p:spPr bwMode="auto">
          <a:xfrm>
            <a:off x="298355" y="926788"/>
            <a:ext cx="2952750" cy="514350"/>
          </a:xfrm>
          <a:prstGeom prst="rect">
            <a:avLst/>
          </a:prstGeom>
          <a:noFill/>
          <a:ln>
            <a:noFill/>
          </a:ln>
        </p:spPr>
      </p:pic>
      <p:pic>
        <p:nvPicPr>
          <p:cNvPr id="5" name="Picture 4">
            <a:extLst>
              <a:ext uri="{FF2B5EF4-FFF2-40B4-BE49-F238E27FC236}">
                <a16:creationId xmlns:a16="http://schemas.microsoft.com/office/drawing/2014/main" id="{381D8B23-00E5-5E40-81BE-0CC794AA48D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237164" y="5554937"/>
            <a:ext cx="2400300" cy="825500"/>
          </a:xfrm>
          <a:prstGeom prst="rect">
            <a:avLst/>
          </a:prstGeom>
        </p:spPr>
      </p:pic>
    </p:spTree>
    <p:extLst>
      <p:ext uri="{BB962C8B-B14F-4D97-AF65-F5344CB8AC3E}">
        <p14:creationId xmlns:p14="http://schemas.microsoft.com/office/powerpoint/2010/main" val="266240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Shape 156"/>
          <p:cNvSpPr txBox="1">
            <a:spLocks noGrp="1"/>
          </p:cNvSpPr>
          <p:nvPr>
            <p:ph type="body" idx="1"/>
          </p:nvPr>
        </p:nvSpPr>
        <p:spPr>
          <a:xfrm>
            <a:off x="244247" y="1048452"/>
            <a:ext cx="8560706" cy="5023576"/>
          </a:xfrm>
          <a:prstGeom prst="rect">
            <a:avLst/>
          </a:prstGeom>
          <a:noFill/>
          <a:ln>
            <a:noFill/>
          </a:ln>
        </p:spPr>
        <p:txBody>
          <a:bodyPr spcFirstLastPara="1" vert="horz" wrap="square" lIns="68575" tIns="34275" rIns="68575" bIns="34275" rtlCol="0" anchor="t" anchorCtr="0">
            <a:noAutofit/>
          </a:bodyPr>
          <a:lstStyle/>
          <a:p>
            <a:pPr marL="177800" indent="-177800">
              <a:lnSpc>
                <a:spcPct val="90000"/>
              </a:lnSpc>
              <a:spcBef>
                <a:spcPts val="0"/>
              </a:spcBef>
              <a:buClr>
                <a:schemeClr val="dk1"/>
              </a:buClr>
              <a:buSzPts val="1800"/>
              <a:buFont typeface="Arial"/>
              <a:buChar char="•"/>
            </a:pPr>
            <a:r>
              <a:rPr lang="en" dirty="0">
                <a:latin typeface="Arial" panose="020B0604020202020204" pitchFamily="34" charset="0"/>
                <a:cs typeface="Arial" panose="020B0604020202020204" pitchFamily="34" charset="0"/>
              </a:rPr>
              <a:t>Same set of questions for all 27 participating programs</a:t>
            </a:r>
          </a:p>
          <a:p>
            <a:pPr marL="452120" lvl="1" indent="-177800">
              <a:lnSpc>
                <a:spcPct val="90000"/>
              </a:lnSpc>
              <a:spcBef>
                <a:spcPts val="0"/>
              </a:spcBef>
              <a:buClr>
                <a:schemeClr val="dk1"/>
              </a:buClr>
              <a:buSzPts val="1800"/>
              <a:buFont typeface="Arial"/>
              <a:buChar char="•"/>
            </a:pPr>
            <a:r>
              <a:rPr lang="en-US" dirty="0">
                <a:latin typeface="Arial" panose="020B0604020202020204" pitchFamily="34" charset="0"/>
                <a:cs typeface="Arial" panose="020B0604020202020204" pitchFamily="34" charset="0"/>
              </a:rPr>
              <a:t>G</a:t>
            </a:r>
            <a:r>
              <a:rPr lang="en" dirty="0">
                <a:latin typeface="Arial" panose="020B0604020202020204" pitchFamily="34" charset="0"/>
                <a:cs typeface="Arial" panose="020B0604020202020204" pitchFamily="34" charset="0"/>
              </a:rPr>
              <a:t>overnance, </a:t>
            </a:r>
            <a:r>
              <a:rPr lang="en-US" dirty="0">
                <a:latin typeface="Arial" panose="020B0604020202020204" pitchFamily="34" charset="0"/>
                <a:cs typeface="Arial" panose="020B0604020202020204" pitchFamily="34" charset="0"/>
              </a:rPr>
              <a:t>audience, roadmap, code committers, implementers, budget, stage, etc.</a:t>
            </a:r>
            <a:br>
              <a:rPr lang="en"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marL="177800" indent="-177800">
              <a:lnSpc>
                <a:spcPct val="90000"/>
              </a:lnSpc>
              <a:spcBef>
                <a:spcPts val="800"/>
              </a:spcBef>
              <a:buClr>
                <a:schemeClr val="dk1"/>
              </a:buClr>
              <a:buSzPts val="18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Expectations</a:t>
            </a:r>
            <a:endParaRPr dirty="0">
              <a:latin typeface="Arial" panose="020B0604020202020204" pitchFamily="34" charset="0"/>
              <a:cs typeface="Arial" panose="020B0604020202020204" pitchFamily="34" charset="0"/>
            </a:endParaRPr>
          </a:p>
          <a:p>
            <a:pPr marL="520700" lvl="1" indent="-177800">
              <a:lnSpc>
                <a:spcPct val="90000"/>
              </a:lnSpc>
              <a:spcBef>
                <a:spcPts val="400"/>
              </a:spcBef>
              <a:buClr>
                <a:schemeClr val="dk1"/>
              </a:buClr>
              <a:buSzPts val="1800"/>
              <a:buFont typeface="Arial"/>
              <a:buChar char="•"/>
            </a:pPr>
            <a:r>
              <a:rPr lang="en" sz="2400" dirty="0">
                <a:solidFill>
                  <a:schemeClr val="dk1"/>
                </a:solidFill>
                <a:latin typeface="Arial" panose="020B0604020202020204" pitchFamily="34" charset="0"/>
                <a:ea typeface="Calibri"/>
                <a:cs typeface="Arial" panose="020B0604020202020204" pitchFamily="34" charset="0"/>
                <a:sym typeface="Calibri"/>
              </a:rPr>
              <a:t>Find commonalities that we could draw conclusions from, e.g. project of certain size, funding type, license etc. – more likely sustainable</a:t>
            </a:r>
            <a:br>
              <a:rPr lang="en" sz="2400" dirty="0">
                <a:solidFill>
                  <a:schemeClr val="dk1"/>
                </a:solidFill>
                <a:latin typeface="Arial" panose="020B0604020202020204" pitchFamily="34" charset="0"/>
                <a:ea typeface="Calibri"/>
                <a:cs typeface="Arial" panose="020B0604020202020204" pitchFamily="34" charset="0"/>
                <a:sym typeface="Calibri"/>
              </a:rPr>
            </a:br>
            <a:endParaRPr sz="2400" dirty="0">
              <a:latin typeface="Arial" panose="020B0604020202020204" pitchFamily="34" charset="0"/>
              <a:cs typeface="Arial" panose="020B0604020202020204" pitchFamily="34" charset="0"/>
            </a:endParaRPr>
          </a:p>
          <a:p>
            <a:pPr marL="177800" indent="-177800">
              <a:lnSpc>
                <a:spcPct val="90000"/>
              </a:lnSpc>
              <a:spcBef>
                <a:spcPts val="800"/>
              </a:spcBef>
              <a:buClr>
                <a:schemeClr val="dk1"/>
              </a:buClr>
              <a:buSzPts val="18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Spoiler – we did not</a:t>
            </a:r>
            <a:endParaRPr dirty="0">
              <a:latin typeface="Arial" panose="020B0604020202020204" pitchFamily="34" charset="0"/>
              <a:cs typeface="Arial" panose="020B0604020202020204" pitchFamily="34" charset="0"/>
            </a:endParaRPr>
          </a:p>
          <a:p>
            <a:pPr marL="520700" lvl="1" indent="-177800">
              <a:lnSpc>
                <a:spcPct val="90000"/>
              </a:lnSpc>
              <a:spcBef>
                <a:spcPts val="400"/>
              </a:spcBef>
              <a:buClr>
                <a:schemeClr val="dk1"/>
              </a:buClr>
              <a:buSzPts val="1800"/>
              <a:buFont typeface="Arial"/>
              <a:buChar char="•"/>
            </a:pPr>
            <a:r>
              <a:rPr lang="en" sz="2400" dirty="0">
                <a:solidFill>
                  <a:schemeClr val="dk1"/>
                </a:solidFill>
                <a:latin typeface="Arial" panose="020B0604020202020204" pitchFamily="34" charset="0"/>
                <a:ea typeface="Calibri"/>
                <a:cs typeface="Arial" panose="020B0604020202020204" pitchFamily="34" charset="0"/>
                <a:sym typeface="Calibri"/>
              </a:rPr>
              <a:t>Didn’t know them as well as we thought</a:t>
            </a:r>
            <a:endParaRPr sz="2400" dirty="0">
              <a:latin typeface="Arial" panose="020B0604020202020204" pitchFamily="34" charset="0"/>
              <a:cs typeface="Arial" panose="020B0604020202020204" pitchFamily="34" charset="0"/>
            </a:endParaRPr>
          </a:p>
          <a:p>
            <a:pPr marL="520700" lvl="1" indent="-177800">
              <a:lnSpc>
                <a:spcPct val="90000"/>
              </a:lnSpc>
              <a:spcBef>
                <a:spcPts val="400"/>
              </a:spcBef>
              <a:buClr>
                <a:schemeClr val="dk1"/>
              </a:buClr>
              <a:buSzPts val="1800"/>
              <a:buFont typeface="Arial"/>
              <a:buChar char="•"/>
            </a:pPr>
            <a:r>
              <a:rPr lang="en" sz="2400" dirty="0">
                <a:solidFill>
                  <a:schemeClr val="dk1"/>
                </a:solidFill>
                <a:latin typeface="Arial" panose="020B0604020202020204" pitchFamily="34" charset="0"/>
                <a:ea typeface="Calibri"/>
                <a:cs typeface="Arial" panose="020B0604020202020204" pitchFamily="34" charset="0"/>
                <a:sym typeface="Calibri"/>
              </a:rPr>
              <a:t>Realization that roadmap was unlikely</a:t>
            </a:r>
            <a:endParaRPr sz="2400" dirty="0">
              <a:latin typeface="Arial" panose="020B0604020202020204" pitchFamily="34" charset="0"/>
              <a:cs typeface="Arial" panose="020B0604020202020204" pitchFamily="34" charset="0"/>
            </a:endParaRPr>
          </a:p>
          <a:p>
            <a:pPr marL="520700" lvl="1" indent="-177800">
              <a:lnSpc>
                <a:spcPct val="90000"/>
              </a:lnSpc>
              <a:spcBef>
                <a:spcPts val="400"/>
              </a:spcBef>
              <a:buClr>
                <a:schemeClr val="dk1"/>
              </a:buClr>
              <a:buSzPts val="1800"/>
              <a:buFont typeface="Arial"/>
              <a:buChar char="•"/>
            </a:pPr>
            <a:r>
              <a:rPr lang="en" sz="2400" dirty="0">
                <a:solidFill>
                  <a:schemeClr val="dk1"/>
                </a:solidFill>
                <a:latin typeface="Arial" panose="020B0604020202020204" pitchFamily="34" charset="0"/>
                <a:ea typeface="Calibri"/>
                <a:cs typeface="Arial" panose="020B0604020202020204" pitchFamily="34" charset="0"/>
                <a:sym typeface="Calibri"/>
              </a:rPr>
              <a:t>Still beneficial  - snapshot in time</a:t>
            </a:r>
            <a:endParaRPr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A4F9B971-6174-474D-A4BA-9D4597108FCC}"/>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a:solidFill>
                  <a:srgbClr val="002144"/>
                </a:solidFill>
              </a:rPr>
              <a:t>ITAV Background - Survey</a:t>
            </a:r>
          </a:p>
        </p:txBody>
      </p:sp>
    </p:spTree>
    <p:extLst>
      <p:ext uri="{BB962C8B-B14F-4D97-AF65-F5344CB8AC3E}">
        <p14:creationId xmlns:p14="http://schemas.microsoft.com/office/powerpoint/2010/main" val="175649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3" name="Shape 163"/>
          <p:cNvPicPr preferRelativeResize="0">
            <a:picLocks noChangeAspect="1"/>
          </p:cNvPicPr>
          <p:nvPr/>
        </p:nvPicPr>
        <p:blipFill rotWithShape="1">
          <a:blip r:embed="rId3">
            <a:alphaModFix/>
          </a:blip>
          <a:srcRect l="15101" t="14751" r="15497" b="17262"/>
          <a:stretch/>
        </p:blipFill>
        <p:spPr>
          <a:xfrm>
            <a:off x="4645152" y="1335024"/>
            <a:ext cx="4023360" cy="3941250"/>
          </a:xfrm>
          <a:prstGeom prst="rect">
            <a:avLst/>
          </a:prstGeom>
          <a:noFill/>
          <a:ln>
            <a:noFill/>
          </a:ln>
        </p:spPr>
      </p:pic>
      <p:sp>
        <p:nvSpPr>
          <p:cNvPr id="162" name="Shape 162"/>
          <p:cNvSpPr txBox="1">
            <a:spLocks noGrp="1"/>
          </p:cNvSpPr>
          <p:nvPr>
            <p:ph type="body" idx="1"/>
          </p:nvPr>
        </p:nvSpPr>
        <p:spPr>
          <a:xfrm>
            <a:off x="244247" y="1052308"/>
            <a:ext cx="4768020" cy="4860717"/>
          </a:xfrm>
          <a:prstGeom prst="rect">
            <a:avLst/>
          </a:prstGeom>
          <a:noFill/>
          <a:ln>
            <a:noFill/>
          </a:ln>
        </p:spPr>
        <p:txBody>
          <a:bodyPr spcFirstLastPara="1" vert="horz" wrap="square" lIns="68575" tIns="34275" rIns="68575" bIns="34275" rtlCol="0" anchor="t" anchorCtr="0">
            <a:noAutofit/>
          </a:bodyPr>
          <a:lstStyle/>
          <a:p>
            <a:pPr marL="177800" indent="-177800">
              <a:spcBef>
                <a:spcPts val="0"/>
              </a:spcBef>
              <a:spcAft>
                <a:spcPts val="1200"/>
              </a:spcAft>
              <a:buClr>
                <a:schemeClr val="dk1"/>
              </a:buClr>
              <a:buSzPts val="18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Sustainability is not one thing, nor is it a straight line</a:t>
            </a:r>
            <a:endParaRPr dirty="0">
              <a:solidFill>
                <a:schemeClr val="dk1"/>
              </a:solidFill>
              <a:latin typeface="Arial" panose="020B0604020202020204" pitchFamily="34" charset="0"/>
              <a:ea typeface="Calibri"/>
              <a:cs typeface="Arial" panose="020B0604020202020204" pitchFamily="34" charset="0"/>
              <a:sym typeface="Calibri"/>
            </a:endParaRPr>
          </a:p>
          <a:p>
            <a:pPr marL="177800" indent="-177800">
              <a:spcBef>
                <a:spcPts val="0"/>
              </a:spcBef>
              <a:spcAft>
                <a:spcPts val="1200"/>
              </a:spcAft>
              <a:buClr>
                <a:schemeClr val="dk1"/>
              </a:buClr>
              <a:buSzPts val="1800"/>
              <a:buFont typeface="Arial"/>
              <a:buChar char="•"/>
            </a:pPr>
            <a:r>
              <a:rPr lang="en-US" dirty="0">
                <a:solidFill>
                  <a:schemeClr val="dk1"/>
                </a:solidFill>
                <a:latin typeface="Arial" panose="020B0604020202020204" pitchFamily="34" charset="0"/>
                <a:ea typeface="Calibri"/>
                <a:cs typeface="Arial" panose="020B0604020202020204" pitchFamily="34" charset="0"/>
                <a:sym typeface="Calibri"/>
              </a:rPr>
              <a:t>Community – needs</a:t>
            </a:r>
          </a:p>
          <a:p>
            <a:pPr marL="177800" indent="-177800">
              <a:spcBef>
                <a:spcPts val="0"/>
              </a:spcBef>
              <a:spcAft>
                <a:spcPts val="1200"/>
              </a:spcAft>
              <a:buClr>
                <a:schemeClr val="dk1"/>
              </a:buClr>
              <a:buSzPts val="18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Sustainability has </a:t>
            </a:r>
            <a:r>
              <a:rPr lang="en" i="1" dirty="0">
                <a:solidFill>
                  <a:schemeClr val="dk1"/>
                </a:solidFill>
                <a:latin typeface="Arial" panose="020B0604020202020204" pitchFamily="34" charset="0"/>
                <a:ea typeface="Calibri"/>
                <a:cs typeface="Arial" panose="020B0604020202020204" pitchFamily="34" charset="0"/>
                <a:sym typeface="Calibri"/>
              </a:rPr>
              <a:t>facets</a:t>
            </a:r>
            <a:r>
              <a:rPr lang="en" dirty="0">
                <a:solidFill>
                  <a:schemeClr val="dk1"/>
                </a:solidFill>
                <a:latin typeface="Arial" panose="020B0604020202020204" pitchFamily="34" charset="0"/>
                <a:ea typeface="Calibri"/>
                <a:cs typeface="Arial" panose="020B0604020202020204" pitchFamily="34" charset="0"/>
                <a:sym typeface="Calibri"/>
              </a:rPr>
              <a:t> that move in cyclical </a:t>
            </a:r>
            <a:r>
              <a:rPr lang="en" i="1" dirty="0">
                <a:solidFill>
                  <a:schemeClr val="dk1"/>
                </a:solidFill>
                <a:latin typeface="Arial" panose="020B0604020202020204" pitchFamily="34" charset="0"/>
                <a:ea typeface="Calibri"/>
                <a:cs typeface="Arial" panose="020B0604020202020204" pitchFamily="34" charset="0"/>
                <a:sym typeface="Calibri"/>
              </a:rPr>
              <a:t>phases</a:t>
            </a:r>
            <a:r>
              <a:rPr lang="en" dirty="0">
                <a:solidFill>
                  <a:schemeClr val="dk1"/>
                </a:solidFill>
                <a:latin typeface="Arial" panose="020B0604020202020204" pitchFamily="34" charset="0"/>
                <a:ea typeface="Calibri"/>
                <a:cs typeface="Arial" panose="020B0604020202020204" pitchFamily="34" charset="0"/>
                <a:sym typeface="Calibri"/>
              </a:rPr>
              <a:t> - together and separately</a:t>
            </a:r>
            <a:endParaRPr dirty="0">
              <a:solidFill>
                <a:schemeClr val="dk1"/>
              </a:solidFill>
              <a:latin typeface="Arial" panose="020B0604020202020204" pitchFamily="34" charset="0"/>
              <a:ea typeface="Calibri"/>
              <a:cs typeface="Arial" panose="020B0604020202020204" pitchFamily="34" charset="0"/>
              <a:sym typeface="Calibri"/>
            </a:endParaRPr>
          </a:p>
          <a:p>
            <a:pPr marL="177800" indent="-177800">
              <a:spcBef>
                <a:spcPts val="0"/>
              </a:spcBef>
              <a:spcAft>
                <a:spcPts val="1200"/>
              </a:spcAft>
              <a:buClr>
                <a:schemeClr val="dk1"/>
              </a:buClr>
              <a:buSzPts val="1800"/>
              <a:buFont typeface="Arial"/>
              <a:buChar char="•"/>
            </a:pPr>
            <a:r>
              <a:rPr lang="en" dirty="0">
                <a:solidFill>
                  <a:schemeClr val="dk1"/>
                </a:solidFill>
                <a:latin typeface="Arial" panose="020B0604020202020204" pitchFamily="34" charset="0"/>
                <a:ea typeface="Calibri"/>
                <a:cs typeface="Arial" panose="020B0604020202020204" pitchFamily="34" charset="0"/>
                <a:sym typeface="Calibri"/>
              </a:rPr>
              <a:t>Gathered information from survey and forum to develop a Guidebook to serve as a practical reference source for OSS programs</a:t>
            </a:r>
            <a:endParaRPr lang="en" dirty="0">
              <a:solidFill>
                <a:schemeClr val="dk1"/>
              </a:solidFill>
              <a:latin typeface="Arial" panose="020B0604020202020204" pitchFamily="34" charset="0"/>
              <a:cs typeface="Arial" panose="020B0604020202020204" pitchFamily="34" charset="0"/>
              <a:sym typeface="Calibri"/>
            </a:endParaRPr>
          </a:p>
          <a:p>
            <a:pPr marL="177800" indent="-177800">
              <a:spcBef>
                <a:spcPts val="0"/>
              </a:spcBef>
              <a:spcAft>
                <a:spcPts val="1200"/>
              </a:spcAft>
              <a:buClr>
                <a:schemeClr val="dk1"/>
              </a:buClr>
              <a:buSzPts val="1800"/>
              <a:buFont typeface="Arial"/>
              <a:buChar char="•"/>
            </a:pPr>
            <a:r>
              <a:rPr lang="en" dirty="0">
                <a:solidFill>
                  <a:schemeClr val="dk1"/>
                </a:solidFill>
                <a:latin typeface="Arial" panose="020B0604020202020204" pitchFamily="34" charset="0"/>
                <a:cs typeface="Arial" panose="020B0604020202020204" pitchFamily="34" charset="0"/>
                <a:sym typeface="Calibri"/>
              </a:rPr>
              <a:t>We identified a framework fo</a:t>
            </a:r>
            <a:r>
              <a:rPr lang="en-US" dirty="0">
                <a:solidFill>
                  <a:schemeClr val="dk1"/>
                </a:solidFill>
                <a:latin typeface="Arial" panose="020B0604020202020204" pitchFamily="34" charset="0"/>
                <a:cs typeface="Arial" panose="020B0604020202020204" pitchFamily="34" charset="0"/>
                <a:sym typeface="Calibri"/>
              </a:rPr>
              <a:t>r</a:t>
            </a:r>
            <a:r>
              <a:rPr lang="en" dirty="0">
                <a:solidFill>
                  <a:schemeClr val="dk1"/>
                </a:solidFill>
                <a:latin typeface="Arial" panose="020B0604020202020204" pitchFamily="34" charset="0"/>
                <a:cs typeface="Arial" panose="020B0604020202020204" pitchFamily="34" charset="0"/>
                <a:sym typeface="Calibri"/>
              </a:rPr>
              <a:t> su</a:t>
            </a:r>
            <a:r>
              <a:rPr lang="en-US" dirty="0">
                <a:solidFill>
                  <a:schemeClr val="dk1"/>
                </a:solidFill>
                <a:latin typeface="Arial" panose="020B0604020202020204" pitchFamily="34" charset="0"/>
                <a:cs typeface="Arial" panose="020B0604020202020204" pitchFamily="34" charset="0"/>
                <a:sym typeface="Calibri"/>
              </a:rPr>
              <a:t>s</a:t>
            </a:r>
            <a:r>
              <a:rPr lang="en" dirty="0">
                <a:solidFill>
                  <a:schemeClr val="dk1"/>
                </a:solidFill>
                <a:latin typeface="Arial" panose="020B0604020202020204" pitchFamily="34" charset="0"/>
                <a:cs typeface="Arial" panose="020B0604020202020204" pitchFamily="34" charset="0"/>
                <a:sym typeface="Calibri"/>
              </a:rPr>
              <a:t>tainability</a:t>
            </a:r>
            <a:endParaRPr dirty="0">
              <a:latin typeface="Arial" panose="020B0604020202020204" pitchFamily="34" charset="0"/>
              <a:cs typeface="Arial" panose="020B0604020202020204" pitchFamily="34" charset="0"/>
            </a:endParaRPr>
          </a:p>
          <a:p>
            <a:pPr marL="177800" indent="-76200">
              <a:lnSpc>
                <a:spcPct val="90000"/>
              </a:lnSpc>
              <a:spcBef>
                <a:spcPts val="800"/>
              </a:spcBef>
              <a:buClr>
                <a:schemeClr val="dk1"/>
              </a:buClr>
              <a:buSzPts val="1500"/>
              <a:buNone/>
            </a:pPr>
            <a:endParaRPr sz="1500" dirty="0">
              <a:solidFill>
                <a:schemeClr val="dk1"/>
              </a:solidFill>
              <a:latin typeface="Calibri"/>
              <a:ea typeface="Calibri"/>
              <a:cs typeface="Calibri"/>
              <a:sym typeface="Calibri"/>
            </a:endParaRPr>
          </a:p>
          <a:p>
            <a:pPr marL="177800" indent="-76200">
              <a:lnSpc>
                <a:spcPct val="90000"/>
              </a:lnSpc>
              <a:spcBef>
                <a:spcPts val="800"/>
              </a:spcBef>
              <a:buClr>
                <a:schemeClr val="dk1"/>
              </a:buClr>
              <a:buSzPts val="1500"/>
              <a:buNone/>
            </a:pPr>
            <a:endParaRPr sz="1500" dirty="0">
              <a:solidFill>
                <a:schemeClr val="dk1"/>
              </a:solidFill>
              <a:latin typeface="Calibri"/>
              <a:ea typeface="Calibri"/>
              <a:cs typeface="Calibri"/>
              <a:sym typeface="Calibri"/>
            </a:endParaRPr>
          </a:p>
        </p:txBody>
      </p:sp>
      <p:sp>
        <p:nvSpPr>
          <p:cNvPr id="5" name="Title 1">
            <a:extLst>
              <a:ext uri="{FF2B5EF4-FFF2-40B4-BE49-F238E27FC236}">
                <a16:creationId xmlns:a16="http://schemas.microsoft.com/office/drawing/2014/main" id="{F5C49637-E58B-234A-B75F-16F0552E1B5F}"/>
              </a:ext>
            </a:extLst>
          </p:cNvPr>
          <p:cNvSpPr txBox="1">
            <a:spLocks/>
          </p:cNvSpPr>
          <p:nvPr/>
        </p:nvSpPr>
        <p:spPr>
          <a:xfrm>
            <a:off x="244247" y="220786"/>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a:solidFill>
                  <a:srgbClr val="002144"/>
                </a:solidFill>
              </a:rPr>
              <a:t>ITAV: Major Findings</a:t>
            </a:r>
          </a:p>
        </p:txBody>
      </p:sp>
    </p:spTree>
    <p:extLst>
      <p:ext uri="{BB962C8B-B14F-4D97-AF65-F5344CB8AC3E}">
        <p14:creationId xmlns:p14="http://schemas.microsoft.com/office/powerpoint/2010/main" val="16055390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Clarity.thmx</Template>
  <TotalTime>3224</TotalTime>
  <Words>889</Words>
  <Application>Microsoft Office PowerPoint</Application>
  <PresentationFormat>On-screen Show (4:3)</PresentationFormat>
  <Paragraphs>186</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Roboto Light</vt:lpstr>
      <vt:lpstr>Roboto Medium</vt:lpstr>
      <vt:lpstr>Roboto Regular</vt:lpstr>
      <vt:lpstr>Wingdings</vt:lpstr>
      <vt:lpstr>Clarity</vt:lpstr>
      <vt:lpstr>It Takes a Village:            A Framework For Evaluating Sustainability</vt:lpstr>
      <vt:lpstr>Working With Members</vt:lpstr>
      <vt:lpstr>It Takes a Village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Facet: Governance – How Are Decisions Made?</vt:lpstr>
      <vt:lpstr>Facet: Technology – Core?</vt:lpstr>
      <vt:lpstr>Facet: Resources – Human and Fiscal</vt:lpstr>
      <vt:lpstr>Facet: Community Engagement – Users  Stakeholders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Mitchell</dc:creator>
  <cp:lastModifiedBy>Laurie Arp</cp:lastModifiedBy>
  <cp:revision>157</cp:revision>
  <cp:lastPrinted>2018-03-27T21:15:20Z</cp:lastPrinted>
  <dcterms:created xsi:type="dcterms:W3CDTF">2015-07-16T23:50:32Z</dcterms:created>
  <dcterms:modified xsi:type="dcterms:W3CDTF">2018-03-29T11:20:04Z</dcterms:modified>
</cp:coreProperties>
</file>