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4.xml" ContentType="application/vnd.openxmlformats-officedocument.drawingml.chart+xml"/>
  <Override PartName="/ppt/notesSlides/notesSlide40.xml" ContentType="application/vnd.openxmlformats-officedocument.presentationml.notesSlide+xml"/>
  <Override PartName="/ppt/charts/chart5.xml" ContentType="application/vnd.openxmlformats-officedocument.drawingml.chart+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2"/>
  </p:notesMasterIdLst>
  <p:sldIdLst>
    <p:sldId id="260" r:id="rId2"/>
    <p:sldId id="336" r:id="rId3"/>
    <p:sldId id="325" r:id="rId4"/>
    <p:sldId id="321" r:id="rId5"/>
    <p:sldId id="323" r:id="rId6"/>
    <p:sldId id="322" r:id="rId7"/>
    <p:sldId id="324" r:id="rId8"/>
    <p:sldId id="327" r:id="rId9"/>
    <p:sldId id="334" r:id="rId10"/>
    <p:sldId id="329" r:id="rId11"/>
    <p:sldId id="332" r:id="rId12"/>
    <p:sldId id="331" r:id="rId13"/>
    <p:sldId id="279" r:id="rId14"/>
    <p:sldId id="319" r:id="rId15"/>
    <p:sldId id="318" r:id="rId16"/>
    <p:sldId id="264" r:id="rId17"/>
    <p:sldId id="296" r:id="rId18"/>
    <p:sldId id="284" r:id="rId19"/>
    <p:sldId id="313" r:id="rId20"/>
    <p:sldId id="316" r:id="rId21"/>
    <p:sldId id="315" r:id="rId22"/>
    <p:sldId id="314" r:id="rId23"/>
    <p:sldId id="312" r:id="rId24"/>
    <p:sldId id="333" r:id="rId25"/>
    <p:sldId id="262" r:id="rId26"/>
    <p:sldId id="335" r:id="rId27"/>
    <p:sldId id="320" r:id="rId28"/>
    <p:sldId id="326" r:id="rId29"/>
    <p:sldId id="330" r:id="rId30"/>
    <p:sldId id="328" r:id="rId31"/>
    <p:sldId id="311" r:id="rId32"/>
    <p:sldId id="283" r:id="rId33"/>
    <p:sldId id="31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20"/>
    <a:srgbClr val="E16D2E"/>
    <a:srgbClr val="002144"/>
    <a:srgbClr val="E88831"/>
    <a:srgbClr val="E9B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3"/>
    <p:restoredTop sz="94684"/>
  </p:normalViewPr>
  <p:slideViewPr>
    <p:cSldViewPr snapToGrid="0" snapToObjects="1">
      <p:cViewPr varScale="1">
        <p:scale>
          <a:sx n="70" d="100"/>
          <a:sy n="70" d="100"/>
        </p:scale>
        <p:origin x="198" y="72"/>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Users\dlewis\Desktop\Lyrasis%20Case%204-16\Librarian%20Demographics%20for%20Lyrasis%20Cas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160;David's%20Stuff:42%20work%207-14%20to%2012-14:dwl%20stuff:Book%20Project:diversity%20of%20libraria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baseline="0" dirty="0" smtClean="0">
                <a:latin typeface="+mn-lt"/>
              </a:rPr>
              <a:t>Mabee Library In-Person Usage</a:t>
            </a:r>
            <a:endParaRPr lang="en-US" baseline="0" dirty="0">
              <a:latin typeface="+mn-lt"/>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2008</c:v>
                </c:pt>
              </c:strCache>
            </c:strRef>
          </c:tx>
          <c:spPr>
            <a:ln w="22225" cap="rnd">
              <a:solidFill>
                <a:schemeClr val="accent6"/>
              </a:solidFill>
              <a:round/>
            </a:ln>
            <a:effectLst/>
          </c:spPr>
          <c:marker>
            <c:symbol val="none"/>
          </c:marker>
          <c:cat>
            <c:strRef>
              <c:f>Sheet1!$A$2:$A$13</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5393</c:v>
                </c:pt>
                <c:pt idx="1">
                  <c:v>10170</c:v>
                </c:pt>
                <c:pt idx="2">
                  <c:v>10627</c:v>
                </c:pt>
                <c:pt idx="3">
                  <c:v>14441</c:v>
                </c:pt>
                <c:pt idx="4">
                  <c:v>10277</c:v>
                </c:pt>
                <c:pt idx="5">
                  <c:v>3943</c:v>
                </c:pt>
                <c:pt idx="6">
                  <c:v>3931</c:v>
                </c:pt>
                <c:pt idx="7">
                  <c:v>8354</c:v>
                </c:pt>
                <c:pt idx="8">
                  <c:v>14890</c:v>
                </c:pt>
                <c:pt idx="9">
                  <c:v>15587</c:v>
                </c:pt>
                <c:pt idx="10">
                  <c:v>13552</c:v>
                </c:pt>
                <c:pt idx="11">
                  <c:v>3961</c:v>
                </c:pt>
              </c:numCache>
            </c:numRef>
          </c:val>
          <c:smooth val="0"/>
          <c:extLst xmlns:c16r2="http://schemas.microsoft.com/office/drawing/2015/06/chart">
            <c:ext xmlns:c16="http://schemas.microsoft.com/office/drawing/2014/chart" uri="{C3380CC4-5D6E-409C-BE32-E72D297353CC}">
              <c16:uniqueId val="{00000000-6963-4020-9D0A-963073D9B182}"/>
            </c:ext>
          </c:extLst>
        </c:ser>
        <c:ser>
          <c:idx val="1"/>
          <c:order val="1"/>
          <c:tx>
            <c:strRef>
              <c:f>Sheet1!$C$1</c:f>
              <c:strCache>
                <c:ptCount val="1"/>
                <c:pt idx="0">
                  <c:v>2016</c:v>
                </c:pt>
              </c:strCache>
            </c:strRef>
          </c:tx>
          <c:spPr>
            <a:ln w="22225" cap="rnd">
              <a:solidFill>
                <a:schemeClr val="accent5"/>
              </a:solidFill>
              <a:round/>
            </a:ln>
            <a:effectLst/>
          </c:spPr>
          <c:marker>
            <c:symbol val="none"/>
          </c:marker>
          <c:cat>
            <c:strRef>
              <c:f>Sheet1!$A$2:$A$13</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Sheet1!$C$2:$C$13</c:f>
              <c:numCache>
                <c:formatCode>General</c:formatCode>
                <c:ptCount val="12"/>
                <c:pt idx="0">
                  <c:v>15507</c:v>
                </c:pt>
                <c:pt idx="1">
                  <c:v>24160</c:v>
                </c:pt>
                <c:pt idx="2">
                  <c:v>23430</c:v>
                </c:pt>
                <c:pt idx="3">
                  <c:v>35027</c:v>
                </c:pt>
                <c:pt idx="4">
                  <c:v>20988</c:v>
                </c:pt>
                <c:pt idx="5">
                  <c:v>7437</c:v>
                </c:pt>
                <c:pt idx="6">
                  <c:v>6883</c:v>
                </c:pt>
                <c:pt idx="7">
                  <c:v>22114</c:v>
                </c:pt>
                <c:pt idx="8">
                  <c:v>38478</c:v>
                </c:pt>
                <c:pt idx="9">
                  <c:v>34031</c:v>
                </c:pt>
                <c:pt idx="10">
                  <c:v>32492</c:v>
                </c:pt>
                <c:pt idx="11">
                  <c:v>17533</c:v>
                </c:pt>
              </c:numCache>
            </c:numRef>
          </c:val>
          <c:smooth val="0"/>
          <c:extLst xmlns:c16r2="http://schemas.microsoft.com/office/drawing/2015/06/chart">
            <c:ext xmlns:c16="http://schemas.microsoft.com/office/drawing/2014/chart" uri="{C3380CC4-5D6E-409C-BE32-E72D297353CC}">
              <c16:uniqueId val="{00000001-6963-4020-9D0A-963073D9B182}"/>
            </c:ext>
          </c:extLst>
        </c:ser>
        <c:ser>
          <c:idx val="2"/>
          <c:order val="2"/>
          <c:tx>
            <c:strRef>
              <c:f>Sheet1!$D$1</c:f>
              <c:strCache>
                <c:ptCount val="1"/>
                <c:pt idx="0">
                  <c:v>2017</c:v>
                </c:pt>
              </c:strCache>
            </c:strRef>
          </c:tx>
          <c:spPr>
            <a:ln w="22225" cap="rnd">
              <a:solidFill>
                <a:schemeClr val="accent4"/>
              </a:solidFill>
              <a:round/>
            </a:ln>
            <a:effectLst/>
          </c:spPr>
          <c:marker>
            <c:symbol val="none"/>
          </c:marker>
          <c:cat>
            <c:strRef>
              <c:f>Sheet1!$A$2:$A$13</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Sheet1!$D$2:$D$13</c:f>
              <c:numCache>
                <c:formatCode>General</c:formatCode>
                <c:ptCount val="12"/>
                <c:pt idx="0">
                  <c:v>15922</c:v>
                </c:pt>
                <c:pt idx="1">
                  <c:v>27024</c:v>
                </c:pt>
                <c:pt idx="2">
                  <c:v>24936</c:v>
                </c:pt>
                <c:pt idx="3">
                  <c:v>29122</c:v>
                </c:pt>
                <c:pt idx="4">
                  <c:v>18911</c:v>
                </c:pt>
                <c:pt idx="5">
                  <c:v>7598</c:v>
                </c:pt>
                <c:pt idx="6">
                  <c:v>7170</c:v>
                </c:pt>
                <c:pt idx="7">
                  <c:v>23002</c:v>
                </c:pt>
              </c:numCache>
            </c:numRef>
          </c:val>
          <c:smooth val="0"/>
          <c:extLst xmlns:c16r2="http://schemas.microsoft.com/office/drawing/2015/06/chart">
            <c:ext xmlns:c16="http://schemas.microsoft.com/office/drawing/2014/chart" uri="{C3380CC4-5D6E-409C-BE32-E72D297353CC}">
              <c16:uniqueId val="{00000002-6963-4020-9D0A-963073D9B182}"/>
            </c:ext>
          </c:extLst>
        </c:ser>
        <c:dLbls>
          <c:showLegendKey val="0"/>
          <c:showVal val="0"/>
          <c:showCatName val="0"/>
          <c:showSerName val="0"/>
          <c:showPercent val="0"/>
          <c:showBubbleSize val="0"/>
        </c:dLbls>
        <c:smooth val="0"/>
        <c:axId val="507134960"/>
        <c:axId val="507125160"/>
      </c:lineChart>
      <c:catAx>
        <c:axId val="5071349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07125160"/>
        <c:crosses val="autoZero"/>
        <c:auto val="1"/>
        <c:lblAlgn val="ctr"/>
        <c:lblOffset val="100"/>
        <c:noMultiLvlLbl val="0"/>
      </c:catAx>
      <c:valAx>
        <c:axId val="507125160"/>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smtClean="0"/>
                  <a:t>Gate Count</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07134960"/>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Fall to Fall First-Year Full-Time Retention</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2011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Sheet1!$B$2</c:f>
              <c:numCache>
                <c:formatCode>0%</c:formatCode>
                <c:ptCount val="1"/>
                <c:pt idx="0">
                  <c:v>0.62</c:v>
                </c:pt>
              </c:numCache>
            </c:numRef>
          </c:val>
          <c:extLst xmlns:c16r2="http://schemas.microsoft.com/office/drawing/2015/06/chart">
            <c:ext xmlns:c16="http://schemas.microsoft.com/office/drawing/2014/chart" uri="{C3380CC4-5D6E-409C-BE32-E72D297353CC}">
              <c16:uniqueId val="{00000000-0187-4B15-859D-22468CD98D9B}"/>
            </c:ext>
          </c:extLst>
        </c:ser>
        <c:ser>
          <c:idx val="1"/>
          <c:order val="1"/>
          <c:tx>
            <c:strRef>
              <c:f>Sheet1!$C$1</c:f>
              <c:strCache>
                <c:ptCount val="1"/>
                <c:pt idx="0">
                  <c:v>Fall 2014</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Sheet1!$C$2</c:f>
              <c:numCache>
                <c:formatCode>0%</c:formatCode>
                <c:ptCount val="1"/>
                <c:pt idx="0">
                  <c:v>0.68</c:v>
                </c:pt>
              </c:numCache>
            </c:numRef>
          </c:val>
          <c:extLst xmlns:c16r2="http://schemas.microsoft.com/office/drawing/2015/06/chart">
            <c:ext xmlns:c16="http://schemas.microsoft.com/office/drawing/2014/chart" uri="{C3380CC4-5D6E-409C-BE32-E72D297353CC}">
              <c16:uniqueId val="{00000001-0187-4B15-859D-22468CD98D9B}"/>
            </c:ext>
          </c:extLst>
        </c:ser>
        <c:ser>
          <c:idx val="2"/>
          <c:order val="2"/>
          <c:tx>
            <c:strRef>
              <c:f>Sheet1!$D$1</c:f>
              <c:strCache>
                <c:ptCount val="1"/>
                <c:pt idx="0">
                  <c:v>Fall 2017</c:v>
                </c:pt>
              </c:strCache>
            </c:strRef>
          </c:tx>
          <c:spPr>
            <a:solidFill>
              <a:schemeClr val="bg2">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Sheet1!$D$2</c:f>
              <c:numCache>
                <c:formatCode>0%</c:formatCode>
                <c:ptCount val="1"/>
                <c:pt idx="0">
                  <c:v>0.73</c:v>
                </c:pt>
              </c:numCache>
            </c:numRef>
          </c:val>
          <c:extLst xmlns:c16r2="http://schemas.microsoft.com/office/drawing/2015/06/chart">
            <c:ext xmlns:c16="http://schemas.microsoft.com/office/drawing/2014/chart" uri="{C3380CC4-5D6E-409C-BE32-E72D297353CC}">
              <c16:uniqueId val="{00000002-0187-4B15-859D-22468CD98D9B}"/>
            </c:ext>
          </c:extLst>
        </c:ser>
        <c:dLbls>
          <c:dLblPos val="inEnd"/>
          <c:showLegendKey val="0"/>
          <c:showVal val="1"/>
          <c:showCatName val="0"/>
          <c:showSerName val="0"/>
          <c:showPercent val="0"/>
          <c:showBubbleSize val="0"/>
        </c:dLbls>
        <c:gapWidth val="65"/>
        <c:axId val="507131040"/>
        <c:axId val="507127512"/>
      </c:barChart>
      <c:catAx>
        <c:axId val="507131040"/>
        <c:scaling>
          <c:orientation val="minMax"/>
        </c:scaling>
        <c:delete val="1"/>
        <c:axPos val="b"/>
        <c:numFmt formatCode="General" sourceLinked="1"/>
        <c:majorTickMark val="none"/>
        <c:minorTickMark val="none"/>
        <c:tickLblPos val="nextTo"/>
        <c:crossAx val="507127512"/>
        <c:crosses val="autoZero"/>
        <c:auto val="1"/>
        <c:lblAlgn val="ctr"/>
        <c:lblOffset val="100"/>
        <c:noMultiLvlLbl val="0"/>
      </c:catAx>
      <c:valAx>
        <c:axId val="5071275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071310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Library Demographic Summary</a:t>
            </a:r>
          </a:p>
        </c:rich>
      </c:tx>
      <c:overlay val="0"/>
    </c:title>
    <c:autoTitleDeleted val="0"/>
    <c:plotArea>
      <c:layout/>
      <c:barChart>
        <c:barDir val="col"/>
        <c:grouping val="stacked"/>
        <c:varyColors val="0"/>
        <c:ser>
          <c:idx val="0"/>
          <c:order val="0"/>
          <c:tx>
            <c:strRef>
              <c:f>'Base Data'!$P$3</c:f>
              <c:strCache>
                <c:ptCount val="1"/>
                <c:pt idx="0">
                  <c:v>Pre-Librarian Years</c:v>
                </c:pt>
              </c:strCache>
            </c:strRef>
          </c:tx>
          <c:invertIfNegative val="0"/>
          <c:cat>
            <c:strRef>
              <c:f>'Base Data'!$B$5:$B$25</c:f>
              <c:strCache>
                <c:ptCount val="21"/>
                <c:pt idx="0">
                  <c:v>Howard</c:v>
                </c:pt>
                <c:pt idx="1">
                  <c:v>Shively</c:v>
                </c:pt>
                <c:pt idx="2">
                  <c:v>Johnson</c:v>
                </c:pt>
                <c:pt idx="3">
                  <c:v>O'Bannon</c:v>
                </c:pt>
                <c:pt idx="4">
                  <c:v>Sanchez</c:v>
                </c:pt>
                <c:pt idx="5">
                  <c:v>Javan</c:v>
                </c:pt>
                <c:pt idx="6">
                  <c:v>Wilkinson</c:v>
                </c:pt>
                <c:pt idx="7">
                  <c:v>Smith</c:v>
                </c:pt>
                <c:pt idx="8">
                  <c:v>Williams</c:v>
                </c:pt>
                <c:pt idx="9">
                  <c:v>Brown</c:v>
                </c:pt>
                <c:pt idx="10">
                  <c:v>Kline</c:v>
                </c:pt>
                <c:pt idx="11">
                  <c:v>Jackson</c:v>
                </c:pt>
                <c:pt idx="12">
                  <c:v>Miller</c:v>
                </c:pt>
                <c:pt idx="13">
                  <c:v>Turner</c:v>
                </c:pt>
                <c:pt idx="14">
                  <c:v>Lloyd</c:v>
                </c:pt>
                <c:pt idx="15">
                  <c:v>Wheeler</c:v>
                </c:pt>
                <c:pt idx="16">
                  <c:v>Kent</c:v>
                </c:pt>
                <c:pt idx="17">
                  <c:v>McFall</c:v>
                </c:pt>
                <c:pt idx="18">
                  <c:v>Lee</c:v>
                </c:pt>
                <c:pt idx="19">
                  <c:v>Happel</c:v>
                </c:pt>
                <c:pt idx="20">
                  <c:v>Hartman</c:v>
                </c:pt>
              </c:strCache>
            </c:strRef>
          </c:cat>
          <c:val>
            <c:numRef>
              <c:f>'Base Data'!$P$5:$P$25</c:f>
              <c:numCache>
                <c:formatCode>0.0</c:formatCode>
                <c:ptCount val="21"/>
                <c:pt idx="0">
                  <c:v>38.261464750171108</c:v>
                </c:pt>
                <c:pt idx="1">
                  <c:v>23.964407939767259</c:v>
                </c:pt>
                <c:pt idx="2">
                  <c:v>27.91786447638604</c:v>
                </c:pt>
                <c:pt idx="3">
                  <c:v>40.774811772758383</c:v>
                </c:pt>
                <c:pt idx="4">
                  <c:v>34.694045174537997</c:v>
                </c:pt>
                <c:pt idx="5">
                  <c:v>38.800821355236103</c:v>
                </c:pt>
                <c:pt idx="6">
                  <c:v>27.466119096509221</c:v>
                </c:pt>
                <c:pt idx="7">
                  <c:v>42.694045174537997</c:v>
                </c:pt>
                <c:pt idx="8">
                  <c:v>30.335386721423681</c:v>
                </c:pt>
                <c:pt idx="9">
                  <c:v>31.022587268993821</c:v>
                </c:pt>
                <c:pt idx="10">
                  <c:v>31.493497604380561</c:v>
                </c:pt>
                <c:pt idx="11">
                  <c:v>35.446954140999317</c:v>
                </c:pt>
                <c:pt idx="12">
                  <c:v>27.93429158110883</c:v>
                </c:pt>
                <c:pt idx="13">
                  <c:v>28.928131416837779</c:v>
                </c:pt>
                <c:pt idx="14">
                  <c:v>33.078713210130061</c:v>
                </c:pt>
                <c:pt idx="15">
                  <c:v>23.162217659137578</c:v>
                </c:pt>
                <c:pt idx="16">
                  <c:v>34.683093771389437</c:v>
                </c:pt>
                <c:pt idx="17">
                  <c:v>30.472279260780279</c:v>
                </c:pt>
                <c:pt idx="18">
                  <c:v>28.09582477754962</c:v>
                </c:pt>
                <c:pt idx="19">
                  <c:v>21.590691307323731</c:v>
                </c:pt>
                <c:pt idx="20">
                  <c:v>27.32922655715263</c:v>
                </c:pt>
              </c:numCache>
            </c:numRef>
          </c:val>
          <c:extLst xmlns:c16r2="http://schemas.microsoft.com/office/drawing/2015/06/chart">
            <c:ext xmlns:c16="http://schemas.microsoft.com/office/drawing/2014/chart" uri="{C3380CC4-5D6E-409C-BE32-E72D297353CC}">
              <c16:uniqueId val="{00000000-3E53-4058-AD14-D41F28776B54}"/>
            </c:ext>
          </c:extLst>
        </c:ser>
        <c:ser>
          <c:idx val="1"/>
          <c:order val="1"/>
          <c:tx>
            <c:strRef>
              <c:f>'Base Data'!$Q$3</c:f>
              <c:strCache>
                <c:ptCount val="1"/>
                <c:pt idx="0">
                  <c:v>Pre-MyLib Librarian Years</c:v>
                </c:pt>
              </c:strCache>
            </c:strRef>
          </c:tx>
          <c:invertIfNegative val="0"/>
          <c:cat>
            <c:strRef>
              <c:f>'Base Data'!$B$5:$B$25</c:f>
              <c:strCache>
                <c:ptCount val="21"/>
                <c:pt idx="0">
                  <c:v>Howard</c:v>
                </c:pt>
                <c:pt idx="1">
                  <c:v>Shively</c:v>
                </c:pt>
                <c:pt idx="2">
                  <c:v>Johnson</c:v>
                </c:pt>
                <c:pt idx="3">
                  <c:v>O'Bannon</c:v>
                </c:pt>
                <c:pt idx="4">
                  <c:v>Sanchez</c:v>
                </c:pt>
                <c:pt idx="5">
                  <c:v>Javan</c:v>
                </c:pt>
                <c:pt idx="6">
                  <c:v>Wilkinson</c:v>
                </c:pt>
                <c:pt idx="7">
                  <c:v>Smith</c:v>
                </c:pt>
                <c:pt idx="8">
                  <c:v>Williams</c:v>
                </c:pt>
                <c:pt idx="9">
                  <c:v>Brown</c:v>
                </c:pt>
                <c:pt idx="10">
                  <c:v>Kline</c:v>
                </c:pt>
                <c:pt idx="11">
                  <c:v>Jackson</c:v>
                </c:pt>
                <c:pt idx="12">
                  <c:v>Miller</c:v>
                </c:pt>
                <c:pt idx="13">
                  <c:v>Turner</c:v>
                </c:pt>
                <c:pt idx="14">
                  <c:v>Lloyd</c:v>
                </c:pt>
                <c:pt idx="15">
                  <c:v>Wheeler</c:v>
                </c:pt>
                <c:pt idx="16">
                  <c:v>Kent</c:v>
                </c:pt>
                <c:pt idx="17">
                  <c:v>McFall</c:v>
                </c:pt>
                <c:pt idx="18">
                  <c:v>Lee</c:v>
                </c:pt>
                <c:pt idx="19">
                  <c:v>Happel</c:v>
                </c:pt>
                <c:pt idx="20">
                  <c:v>Hartman</c:v>
                </c:pt>
              </c:strCache>
            </c:strRef>
          </c:cat>
          <c:val>
            <c:numRef>
              <c:f>'Base Data'!$Q$5:$Q$25</c:f>
              <c:numCache>
                <c:formatCode>0.0</c:formatCode>
                <c:ptCount val="21"/>
                <c:pt idx="0">
                  <c:v>15.00068446269678</c:v>
                </c:pt>
                <c:pt idx="1">
                  <c:v>17.957563312799451</c:v>
                </c:pt>
                <c:pt idx="2">
                  <c:v>10.04791238877481</c:v>
                </c:pt>
                <c:pt idx="3">
                  <c:v>7.9178644763860353</c:v>
                </c:pt>
                <c:pt idx="4">
                  <c:v>13.01848049281314</c:v>
                </c:pt>
                <c:pt idx="5">
                  <c:v>0</c:v>
                </c:pt>
                <c:pt idx="6">
                  <c:v>12.038329911019851</c:v>
                </c:pt>
                <c:pt idx="7">
                  <c:v>0</c:v>
                </c:pt>
                <c:pt idx="8">
                  <c:v>0</c:v>
                </c:pt>
                <c:pt idx="9">
                  <c:v>8.8131416837782321</c:v>
                </c:pt>
                <c:pt idx="10">
                  <c:v>7.498973305954828</c:v>
                </c:pt>
                <c:pt idx="11">
                  <c:v>7.000684462696781</c:v>
                </c:pt>
                <c:pt idx="12">
                  <c:v>0</c:v>
                </c:pt>
                <c:pt idx="13">
                  <c:v>0</c:v>
                </c:pt>
                <c:pt idx="14">
                  <c:v>0</c:v>
                </c:pt>
                <c:pt idx="15">
                  <c:v>4.9993155373032154</c:v>
                </c:pt>
                <c:pt idx="16">
                  <c:v>0</c:v>
                </c:pt>
                <c:pt idx="17">
                  <c:v>0</c:v>
                </c:pt>
                <c:pt idx="18">
                  <c:v>0.99931553730321698</c:v>
                </c:pt>
                <c:pt idx="19">
                  <c:v>0</c:v>
                </c:pt>
                <c:pt idx="20">
                  <c:v>0</c:v>
                </c:pt>
              </c:numCache>
            </c:numRef>
          </c:val>
          <c:extLst xmlns:c16r2="http://schemas.microsoft.com/office/drawing/2015/06/chart">
            <c:ext xmlns:c16="http://schemas.microsoft.com/office/drawing/2014/chart" uri="{C3380CC4-5D6E-409C-BE32-E72D297353CC}">
              <c16:uniqueId val="{00000001-3E53-4058-AD14-D41F28776B54}"/>
            </c:ext>
          </c:extLst>
        </c:ser>
        <c:ser>
          <c:idx val="2"/>
          <c:order val="2"/>
          <c:tx>
            <c:strRef>
              <c:f>'Base Data'!$R$3</c:f>
              <c:strCache>
                <c:ptCount val="1"/>
                <c:pt idx="0">
                  <c:v>My-Lib Librarian Years</c:v>
                </c:pt>
              </c:strCache>
            </c:strRef>
          </c:tx>
          <c:invertIfNegative val="0"/>
          <c:cat>
            <c:strRef>
              <c:f>'Base Data'!$B$5:$B$25</c:f>
              <c:strCache>
                <c:ptCount val="21"/>
                <c:pt idx="0">
                  <c:v>Howard</c:v>
                </c:pt>
                <c:pt idx="1">
                  <c:v>Shively</c:v>
                </c:pt>
                <c:pt idx="2">
                  <c:v>Johnson</c:v>
                </c:pt>
                <c:pt idx="3">
                  <c:v>O'Bannon</c:v>
                </c:pt>
                <c:pt idx="4">
                  <c:v>Sanchez</c:v>
                </c:pt>
                <c:pt idx="5">
                  <c:v>Javan</c:v>
                </c:pt>
                <c:pt idx="6">
                  <c:v>Wilkinson</c:v>
                </c:pt>
                <c:pt idx="7">
                  <c:v>Smith</c:v>
                </c:pt>
                <c:pt idx="8">
                  <c:v>Williams</c:v>
                </c:pt>
                <c:pt idx="9">
                  <c:v>Brown</c:v>
                </c:pt>
                <c:pt idx="10">
                  <c:v>Kline</c:v>
                </c:pt>
                <c:pt idx="11">
                  <c:v>Jackson</c:v>
                </c:pt>
                <c:pt idx="12">
                  <c:v>Miller</c:v>
                </c:pt>
                <c:pt idx="13">
                  <c:v>Turner</c:v>
                </c:pt>
                <c:pt idx="14">
                  <c:v>Lloyd</c:v>
                </c:pt>
                <c:pt idx="15">
                  <c:v>Wheeler</c:v>
                </c:pt>
                <c:pt idx="16">
                  <c:v>Kent</c:v>
                </c:pt>
                <c:pt idx="17">
                  <c:v>McFall</c:v>
                </c:pt>
                <c:pt idx="18">
                  <c:v>Lee</c:v>
                </c:pt>
                <c:pt idx="19">
                  <c:v>Happel</c:v>
                </c:pt>
                <c:pt idx="20">
                  <c:v>Hartman</c:v>
                </c:pt>
              </c:strCache>
            </c:strRef>
          </c:cat>
          <c:val>
            <c:numRef>
              <c:f>'Base Data'!$R$5:$R$25</c:f>
              <c:numCache>
                <c:formatCode>#,##0.0</c:formatCode>
                <c:ptCount val="21"/>
                <c:pt idx="0">
                  <c:v>17.418206707734431</c:v>
                </c:pt>
                <c:pt idx="1">
                  <c:v>24.292950034223139</c:v>
                </c:pt>
                <c:pt idx="2">
                  <c:v>28.202600958247771</c:v>
                </c:pt>
                <c:pt idx="3">
                  <c:v>15.50171115674196</c:v>
                </c:pt>
                <c:pt idx="4">
                  <c:v>15.400410677618069</c:v>
                </c:pt>
                <c:pt idx="5">
                  <c:v>23.41957563312798</c:v>
                </c:pt>
                <c:pt idx="6">
                  <c:v>20.876112251882269</c:v>
                </c:pt>
                <c:pt idx="7">
                  <c:v>15.419575633128</c:v>
                </c:pt>
                <c:pt idx="8">
                  <c:v>27.09924709103354</c:v>
                </c:pt>
                <c:pt idx="9">
                  <c:v>16.435318275154</c:v>
                </c:pt>
                <c:pt idx="10">
                  <c:v>14.751540041067759</c:v>
                </c:pt>
                <c:pt idx="11">
                  <c:v>7.8767967145790561</c:v>
                </c:pt>
                <c:pt idx="12">
                  <c:v>14.499657768651611</c:v>
                </c:pt>
                <c:pt idx="13">
                  <c:v>10.42026009582478</c:v>
                </c:pt>
                <c:pt idx="14">
                  <c:v>6.1683778234086244</c:v>
                </c:pt>
                <c:pt idx="15">
                  <c:v>9.8836413415468858</c:v>
                </c:pt>
                <c:pt idx="16">
                  <c:v>3.3347022587269</c:v>
                </c:pt>
                <c:pt idx="17">
                  <c:v>3.3347022587269</c:v>
                </c:pt>
                <c:pt idx="18">
                  <c:v>2.902121834360027</c:v>
                </c:pt>
                <c:pt idx="19">
                  <c:v>7.4086242299794662</c:v>
                </c:pt>
                <c:pt idx="20">
                  <c:v>1.1334702258726901</c:v>
                </c:pt>
              </c:numCache>
            </c:numRef>
          </c:val>
          <c:extLst xmlns:c16r2="http://schemas.microsoft.com/office/drawing/2015/06/chart">
            <c:ext xmlns:c16="http://schemas.microsoft.com/office/drawing/2014/chart" uri="{C3380CC4-5D6E-409C-BE32-E72D297353CC}">
              <c16:uniqueId val="{00000002-3E53-4058-AD14-D41F28776B54}"/>
            </c:ext>
          </c:extLst>
        </c:ser>
        <c:dLbls>
          <c:showLegendKey val="0"/>
          <c:showVal val="0"/>
          <c:showCatName val="0"/>
          <c:showSerName val="0"/>
          <c:showPercent val="0"/>
          <c:showBubbleSize val="0"/>
        </c:dLbls>
        <c:gapWidth val="75"/>
        <c:overlap val="100"/>
        <c:axId val="507133392"/>
        <c:axId val="507133784"/>
      </c:barChart>
      <c:catAx>
        <c:axId val="507133392"/>
        <c:scaling>
          <c:orientation val="minMax"/>
        </c:scaling>
        <c:delete val="0"/>
        <c:axPos val="b"/>
        <c:numFmt formatCode="General" sourceLinked="0"/>
        <c:majorTickMark val="none"/>
        <c:minorTickMark val="none"/>
        <c:tickLblPos val="nextTo"/>
        <c:crossAx val="507133784"/>
        <c:crosses val="autoZero"/>
        <c:auto val="1"/>
        <c:lblAlgn val="ctr"/>
        <c:lblOffset val="100"/>
        <c:noMultiLvlLbl val="0"/>
      </c:catAx>
      <c:valAx>
        <c:axId val="507133784"/>
        <c:scaling>
          <c:orientation val="minMax"/>
        </c:scaling>
        <c:delete val="0"/>
        <c:axPos val="l"/>
        <c:majorGridlines/>
        <c:numFmt formatCode="0.0" sourceLinked="1"/>
        <c:majorTickMark val="none"/>
        <c:minorTickMark val="none"/>
        <c:tickLblPos val="nextTo"/>
        <c:spPr>
          <a:ln w="9525">
            <a:noFill/>
          </a:ln>
        </c:spPr>
        <c:crossAx val="507133392"/>
        <c:crosses val="autoZero"/>
        <c:crossBetween val="between"/>
      </c:valAx>
    </c:plotArea>
    <c:legend>
      <c:legendPos val="b"/>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'Figure 1'!$G$38</c:f>
              <c:strCache>
                <c:ptCount val="1"/>
                <c:pt idx="0">
                  <c:v>Millennium 1981-2000</c:v>
                </c:pt>
              </c:strCache>
            </c:strRef>
          </c:tx>
          <c:spPr>
            <a:solidFill>
              <a:srgbClr val="2C7C9F"/>
            </a:solidFill>
            <a:ln w="25400">
              <a:noFill/>
            </a:ln>
          </c:spPr>
          <c:cat>
            <c:numRef>
              <c:f>'Figure 1'!$H$37:$L$37</c:f>
              <c:numCache>
                <c:formatCode>yyyy</c:formatCode>
                <c:ptCount val="5"/>
                <c:pt idx="0">
                  <c:v>31413</c:v>
                </c:pt>
                <c:pt idx="1">
                  <c:v>34335</c:v>
                </c:pt>
                <c:pt idx="2">
                  <c:v>38353</c:v>
                </c:pt>
                <c:pt idx="3">
                  <c:v>42005</c:v>
                </c:pt>
                <c:pt idx="4">
                  <c:v>45658</c:v>
                </c:pt>
              </c:numCache>
            </c:numRef>
          </c:cat>
          <c:val>
            <c:numRef>
              <c:f>'Figure 1'!$H$38:$L$38</c:f>
              <c:numCache>
                <c:formatCode>0.0%</c:formatCode>
                <c:ptCount val="5"/>
                <c:pt idx="0">
                  <c:v>0</c:v>
                </c:pt>
                <c:pt idx="1">
                  <c:v>0</c:v>
                </c:pt>
                <c:pt idx="2">
                  <c:v>2.0077441560304001E-3</c:v>
                </c:pt>
                <c:pt idx="3">
                  <c:v>0.13534917206623501</c:v>
                </c:pt>
                <c:pt idx="4">
                  <c:v>0.45</c:v>
                </c:pt>
              </c:numCache>
            </c:numRef>
          </c:val>
          <c:extLst xmlns:c16r2="http://schemas.microsoft.com/office/drawing/2015/06/chart">
            <c:ext xmlns:c16="http://schemas.microsoft.com/office/drawing/2014/chart" uri="{C3380CC4-5D6E-409C-BE32-E72D297353CC}">
              <c16:uniqueId val="{00000000-4BEA-40C8-8607-ECE7B2AC898A}"/>
            </c:ext>
          </c:extLst>
        </c:ser>
        <c:ser>
          <c:idx val="1"/>
          <c:order val="1"/>
          <c:tx>
            <c:strRef>
              <c:f>'Figure 1'!$G$39</c:f>
              <c:strCache>
                <c:ptCount val="1"/>
                <c:pt idx="0">
                  <c:v>Gen X 1965-1980</c:v>
                </c:pt>
              </c:strCache>
            </c:strRef>
          </c:tx>
          <c:spPr>
            <a:solidFill>
              <a:srgbClr val="244A58"/>
            </a:solidFill>
            <a:ln w="25400">
              <a:noFill/>
            </a:ln>
          </c:spPr>
          <c:cat>
            <c:numRef>
              <c:f>'Figure 1'!$H$37:$L$37</c:f>
              <c:numCache>
                <c:formatCode>yyyy</c:formatCode>
                <c:ptCount val="5"/>
                <c:pt idx="0">
                  <c:v>31413</c:v>
                </c:pt>
                <c:pt idx="1">
                  <c:v>34335</c:v>
                </c:pt>
                <c:pt idx="2">
                  <c:v>38353</c:v>
                </c:pt>
                <c:pt idx="3">
                  <c:v>42005</c:v>
                </c:pt>
                <c:pt idx="4">
                  <c:v>45658</c:v>
                </c:pt>
              </c:numCache>
            </c:numRef>
          </c:cat>
          <c:val>
            <c:numRef>
              <c:f>'Figure 1'!$H$39:$L$39</c:f>
              <c:numCache>
                <c:formatCode>0.0%</c:formatCode>
                <c:ptCount val="5"/>
                <c:pt idx="0">
                  <c:v>0</c:v>
                </c:pt>
                <c:pt idx="1">
                  <c:v>3.03534303534303E-2</c:v>
                </c:pt>
                <c:pt idx="2">
                  <c:v>0.23433242506811999</c:v>
                </c:pt>
                <c:pt idx="3">
                  <c:v>0.39146868250539901</c:v>
                </c:pt>
                <c:pt idx="4">
                  <c:v>0.4</c:v>
                </c:pt>
              </c:numCache>
            </c:numRef>
          </c:val>
          <c:extLst xmlns:c16r2="http://schemas.microsoft.com/office/drawing/2015/06/chart">
            <c:ext xmlns:c16="http://schemas.microsoft.com/office/drawing/2014/chart" uri="{C3380CC4-5D6E-409C-BE32-E72D297353CC}">
              <c16:uniqueId val="{00000001-4BEA-40C8-8607-ECE7B2AC898A}"/>
            </c:ext>
          </c:extLst>
        </c:ser>
        <c:ser>
          <c:idx val="2"/>
          <c:order val="2"/>
          <c:tx>
            <c:strRef>
              <c:f>'Figure 1'!$G$40</c:f>
              <c:strCache>
                <c:ptCount val="1"/>
                <c:pt idx="0">
                  <c:v>Baby Boom 1946-1964</c:v>
                </c:pt>
              </c:strCache>
            </c:strRef>
          </c:tx>
          <c:spPr>
            <a:solidFill>
              <a:srgbClr val="E2751D"/>
            </a:solidFill>
            <a:ln w="25400">
              <a:noFill/>
            </a:ln>
          </c:spPr>
          <c:cat>
            <c:numRef>
              <c:f>'Figure 1'!$H$37:$L$37</c:f>
              <c:numCache>
                <c:formatCode>yyyy</c:formatCode>
                <c:ptCount val="5"/>
                <c:pt idx="0">
                  <c:v>31413</c:v>
                </c:pt>
                <c:pt idx="1">
                  <c:v>34335</c:v>
                </c:pt>
                <c:pt idx="2">
                  <c:v>38353</c:v>
                </c:pt>
                <c:pt idx="3">
                  <c:v>42005</c:v>
                </c:pt>
                <c:pt idx="4">
                  <c:v>45658</c:v>
                </c:pt>
              </c:numCache>
            </c:numRef>
          </c:cat>
          <c:val>
            <c:numRef>
              <c:f>'Figure 1'!$H$40:$L$40</c:f>
              <c:numCache>
                <c:formatCode>0.0%</c:formatCode>
                <c:ptCount val="5"/>
                <c:pt idx="0">
                  <c:v>0.38216821409066098</c:v>
                </c:pt>
                <c:pt idx="1">
                  <c:v>0.61968121968122003</c:v>
                </c:pt>
                <c:pt idx="2">
                  <c:v>0.62698981786892305</c:v>
                </c:pt>
                <c:pt idx="3">
                  <c:v>0.47318214542836601</c:v>
                </c:pt>
                <c:pt idx="4">
                  <c:v>0.15</c:v>
                </c:pt>
              </c:numCache>
            </c:numRef>
          </c:val>
          <c:extLst xmlns:c16r2="http://schemas.microsoft.com/office/drawing/2015/06/chart">
            <c:ext xmlns:c16="http://schemas.microsoft.com/office/drawing/2014/chart" uri="{C3380CC4-5D6E-409C-BE32-E72D297353CC}">
              <c16:uniqueId val="{00000002-4BEA-40C8-8607-ECE7B2AC898A}"/>
            </c:ext>
          </c:extLst>
        </c:ser>
        <c:ser>
          <c:idx val="3"/>
          <c:order val="3"/>
          <c:tx>
            <c:strRef>
              <c:f>'Figure 1'!$G$41</c:f>
              <c:strCache>
                <c:ptCount val="1"/>
                <c:pt idx="0">
                  <c:v>Silent 1927-1945</c:v>
                </c:pt>
              </c:strCache>
            </c:strRef>
          </c:tx>
          <c:spPr>
            <a:solidFill>
              <a:srgbClr val="FFB400"/>
            </a:solidFill>
            <a:ln w="25400">
              <a:noFill/>
            </a:ln>
          </c:spPr>
          <c:cat>
            <c:numRef>
              <c:f>'Figure 1'!$H$37:$L$37</c:f>
              <c:numCache>
                <c:formatCode>yyyy</c:formatCode>
                <c:ptCount val="5"/>
                <c:pt idx="0">
                  <c:v>31413</c:v>
                </c:pt>
                <c:pt idx="1">
                  <c:v>34335</c:v>
                </c:pt>
                <c:pt idx="2">
                  <c:v>38353</c:v>
                </c:pt>
                <c:pt idx="3">
                  <c:v>42005</c:v>
                </c:pt>
                <c:pt idx="4">
                  <c:v>45658</c:v>
                </c:pt>
              </c:numCache>
            </c:numRef>
          </c:cat>
          <c:val>
            <c:numRef>
              <c:f>'Figure 1'!$H$41:$L$41</c:f>
              <c:numCache>
                <c:formatCode>0.0%</c:formatCode>
                <c:ptCount val="5"/>
                <c:pt idx="0">
                  <c:v>0.52375750955761902</c:v>
                </c:pt>
                <c:pt idx="1">
                  <c:v>0.32321552321552299</c:v>
                </c:pt>
                <c:pt idx="2">
                  <c:v>0.13667001290692701</c:v>
                </c:pt>
                <c:pt idx="3">
                  <c:v>0</c:v>
                </c:pt>
                <c:pt idx="4">
                  <c:v>0</c:v>
                </c:pt>
              </c:numCache>
            </c:numRef>
          </c:val>
          <c:extLst xmlns:c16r2="http://schemas.microsoft.com/office/drawing/2015/06/chart">
            <c:ext xmlns:c16="http://schemas.microsoft.com/office/drawing/2014/chart" uri="{C3380CC4-5D6E-409C-BE32-E72D297353CC}">
              <c16:uniqueId val="{00000003-4BEA-40C8-8607-ECE7B2AC898A}"/>
            </c:ext>
          </c:extLst>
        </c:ser>
        <c:ser>
          <c:idx val="4"/>
          <c:order val="4"/>
          <c:tx>
            <c:strRef>
              <c:f>'Figure 1'!$G$42</c:f>
              <c:strCache>
                <c:ptCount val="1"/>
                <c:pt idx="0">
                  <c:v>G.I. Generation pre-1927</c:v>
                </c:pt>
              </c:strCache>
            </c:strRef>
          </c:tx>
          <c:spPr>
            <a:solidFill>
              <a:srgbClr val="7EB606"/>
            </a:solidFill>
            <a:ln w="25400">
              <a:noFill/>
            </a:ln>
          </c:spPr>
          <c:cat>
            <c:numRef>
              <c:f>'Figure 1'!$H$37:$L$37</c:f>
              <c:numCache>
                <c:formatCode>yyyy</c:formatCode>
                <c:ptCount val="5"/>
                <c:pt idx="0">
                  <c:v>31413</c:v>
                </c:pt>
                <c:pt idx="1">
                  <c:v>34335</c:v>
                </c:pt>
                <c:pt idx="2">
                  <c:v>38353</c:v>
                </c:pt>
                <c:pt idx="3">
                  <c:v>42005</c:v>
                </c:pt>
                <c:pt idx="4">
                  <c:v>45658</c:v>
                </c:pt>
              </c:numCache>
            </c:numRef>
          </c:cat>
          <c:val>
            <c:numRef>
              <c:f>'Figure 1'!$H$42:$L$42</c:f>
              <c:numCache>
                <c:formatCode>0.0%</c:formatCode>
                <c:ptCount val="5"/>
                <c:pt idx="0">
                  <c:v>9.4074276351720304E-2</c:v>
                </c:pt>
                <c:pt idx="1">
                  <c:v>2.6749826749826702E-2</c:v>
                </c:pt>
                <c:pt idx="2">
                  <c:v>0</c:v>
                </c:pt>
                <c:pt idx="3">
                  <c:v>0</c:v>
                </c:pt>
                <c:pt idx="4">
                  <c:v>0</c:v>
                </c:pt>
              </c:numCache>
            </c:numRef>
          </c:val>
          <c:extLst xmlns:c16r2="http://schemas.microsoft.com/office/drawing/2015/06/chart">
            <c:ext xmlns:c16="http://schemas.microsoft.com/office/drawing/2014/chart" uri="{C3380CC4-5D6E-409C-BE32-E72D297353CC}">
              <c16:uniqueId val="{00000004-4BEA-40C8-8607-ECE7B2AC898A}"/>
            </c:ext>
          </c:extLst>
        </c:ser>
        <c:dLbls>
          <c:showLegendKey val="0"/>
          <c:showVal val="0"/>
          <c:showCatName val="0"/>
          <c:showSerName val="0"/>
          <c:showPercent val="0"/>
          <c:showBubbleSize val="0"/>
        </c:dLbls>
        <c:axId val="507123592"/>
        <c:axId val="507124376"/>
      </c:areaChart>
      <c:dateAx>
        <c:axId val="50712359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124376"/>
        <c:crosses val="autoZero"/>
        <c:auto val="1"/>
        <c:lblOffset val="100"/>
        <c:baseTimeUnit val="years"/>
      </c:dateAx>
      <c:valAx>
        <c:axId val="507124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123592"/>
        <c:crosses val="autoZero"/>
        <c:crossBetween val="midCat"/>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Ethnic Diversity of Academic</a:t>
            </a:r>
            <a:r>
              <a:rPr lang="en-US" baseline="0"/>
              <a:t> Librarians</a:t>
            </a:r>
            <a:endParaRPr lang="en-US"/>
          </a:p>
        </c:rich>
      </c:tx>
      <c:overlay val="0"/>
    </c:title>
    <c:autoTitleDeleted val="0"/>
    <c:plotArea>
      <c:layout/>
      <c:barChart>
        <c:barDir val="col"/>
        <c:grouping val="clustered"/>
        <c:varyColors val="0"/>
        <c:ser>
          <c:idx val="0"/>
          <c:order val="0"/>
          <c:tx>
            <c:strRef>
              <c:f>Sheet1!$B$2</c:f>
              <c:strCache>
                <c:ptCount val="1"/>
                <c:pt idx="0">
                  <c:v>US Population 2013</c:v>
                </c:pt>
              </c:strCache>
            </c:strRef>
          </c:tx>
          <c:invertIfNegative val="0"/>
          <c:cat>
            <c:strRef>
              <c:f>Sheet1!$A$3:$A$6</c:f>
              <c:strCache>
                <c:ptCount val="4"/>
                <c:pt idx="0">
                  <c:v>Whites</c:v>
                </c:pt>
                <c:pt idx="1">
                  <c:v>African Americans</c:v>
                </c:pt>
                <c:pt idx="2">
                  <c:v>Asian</c:v>
                </c:pt>
                <c:pt idx="3">
                  <c:v>Hispanic or Latino</c:v>
                </c:pt>
              </c:strCache>
            </c:strRef>
          </c:cat>
          <c:val>
            <c:numRef>
              <c:f>Sheet1!$B$3:$B$6</c:f>
              <c:numCache>
                <c:formatCode>0.0%</c:formatCode>
                <c:ptCount val="4"/>
                <c:pt idx="0">
                  <c:v>0.626</c:v>
                </c:pt>
                <c:pt idx="1">
                  <c:v>0.13200000000000001</c:v>
                </c:pt>
                <c:pt idx="2">
                  <c:v>5.2999999999999999E-2</c:v>
                </c:pt>
                <c:pt idx="3">
                  <c:v>0.17100000000000001</c:v>
                </c:pt>
              </c:numCache>
            </c:numRef>
          </c:val>
          <c:extLst xmlns:c16r2="http://schemas.microsoft.com/office/drawing/2015/06/chart">
            <c:ext xmlns:c16="http://schemas.microsoft.com/office/drawing/2014/chart" uri="{C3380CC4-5D6E-409C-BE32-E72D297353CC}">
              <c16:uniqueId val="{00000000-872F-4783-A4F5-79BD677356F3}"/>
            </c:ext>
          </c:extLst>
        </c:ser>
        <c:ser>
          <c:idx val="1"/>
          <c:order val="1"/>
          <c:tx>
            <c:strRef>
              <c:f>Sheet1!$C$2</c:f>
              <c:strCache>
                <c:ptCount val="1"/>
                <c:pt idx="0">
                  <c:v>Incoming Freshman 2013</c:v>
                </c:pt>
              </c:strCache>
            </c:strRef>
          </c:tx>
          <c:invertIfNegative val="0"/>
          <c:cat>
            <c:strRef>
              <c:f>Sheet1!$A$3:$A$6</c:f>
              <c:strCache>
                <c:ptCount val="4"/>
                <c:pt idx="0">
                  <c:v>Whites</c:v>
                </c:pt>
                <c:pt idx="1">
                  <c:v>African Americans</c:v>
                </c:pt>
                <c:pt idx="2">
                  <c:v>Asian</c:v>
                </c:pt>
                <c:pt idx="3">
                  <c:v>Hispanic or Latino</c:v>
                </c:pt>
              </c:strCache>
            </c:strRef>
          </c:cat>
          <c:val>
            <c:numRef>
              <c:f>Sheet1!$C$3:$C$6</c:f>
              <c:numCache>
                <c:formatCode>0.0%</c:formatCode>
                <c:ptCount val="4"/>
                <c:pt idx="0">
                  <c:v>0.68300000000000005</c:v>
                </c:pt>
                <c:pt idx="1">
                  <c:v>0.11899999999999999</c:v>
                </c:pt>
                <c:pt idx="2">
                  <c:v>0.11700000000000001</c:v>
                </c:pt>
                <c:pt idx="3">
                  <c:v>0.15</c:v>
                </c:pt>
              </c:numCache>
            </c:numRef>
          </c:val>
          <c:extLst xmlns:c16r2="http://schemas.microsoft.com/office/drawing/2015/06/chart">
            <c:ext xmlns:c16="http://schemas.microsoft.com/office/drawing/2014/chart" uri="{C3380CC4-5D6E-409C-BE32-E72D297353CC}">
              <c16:uniqueId val="{00000001-872F-4783-A4F5-79BD677356F3}"/>
            </c:ext>
          </c:extLst>
        </c:ser>
        <c:ser>
          <c:idx val="2"/>
          <c:order val="2"/>
          <c:tx>
            <c:strRef>
              <c:f>Sheet1!$D$2</c:f>
              <c:strCache>
                <c:ptCount val="1"/>
                <c:pt idx="0">
                  <c:v>Faculty 2011</c:v>
                </c:pt>
              </c:strCache>
            </c:strRef>
          </c:tx>
          <c:invertIfNegative val="0"/>
          <c:cat>
            <c:strRef>
              <c:f>Sheet1!$A$3:$A$6</c:f>
              <c:strCache>
                <c:ptCount val="4"/>
                <c:pt idx="0">
                  <c:v>Whites</c:v>
                </c:pt>
                <c:pt idx="1">
                  <c:v>African Americans</c:v>
                </c:pt>
                <c:pt idx="2">
                  <c:v>Asian</c:v>
                </c:pt>
                <c:pt idx="3">
                  <c:v>Hispanic or Latino</c:v>
                </c:pt>
              </c:strCache>
            </c:strRef>
          </c:cat>
          <c:val>
            <c:numRef>
              <c:f>Sheet1!$D$3:$D$6</c:f>
              <c:numCache>
                <c:formatCode>0.0%</c:formatCode>
                <c:ptCount val="4"/>
                <c:pt idx="0">
                  <c:v>0.73799999999999999</c:v>
                </c:pt>
                <c:pt idx="1">
                  <c:v>6.9000000000000006E-2</c:v>
                </c:pt>
                <c:pt idx="2">
                  <c:v>6.2E-2</c:v>
                </c:pt>
                <c:pt idx="3">
                  <c:v>4.2999999999999997E-2</c:v>
                </c:pt>
              </c:numCache>
            </c:numRef>
          </c:val>
          <c:extLst xmlns:c16r2="http://schemas.microsoft.com/office/drawing/2015/06/chart">
            <c:ext xmlns:c16="http://schemas.microsoft.com/office/drawing/2014/chart" uri="{C3380CC4-5D6E-409C-BE32-E72D297353CC}">
              <c16:uniqueId val="{00000002-872F-4783-A4F5-79BD677356F3}"/>
            </c:ext>
          </c:extLst>
        </c:ser>
        <c:ser>
          <c:idx val="3"/>
          <c:order val="3"/>
          <c:tx>
            <c:strRef>
              <c:f>Sheet1!$E$2</c:f>
              <c:strCache>
                <c:ptCount val="1"/>
                <c:pt idx="0">
                  <c:v>Librarains in US ARL Libraries 2012-13</c:v>
                </c:pt>
              </c:strCache>
            </c:strRef>
          </c:tx>
          <c:invertIfNegative val="0"/>
          <c:cat>
            <c:strRef>
              <c:f>Sheet1!$A$3:$A$6</c:f>
              <c:strCache>
                <c:ptCount val="4"/>
                <c:pt idx="0">
                  <c:v>Whites</c:v>
                </c:pt>
                <c:pt idx="1">
                  <c:v>African Americans</c:v>
                </c:pt>
                <c:pt idx="2">
                  <c:v>Asian</c:v>
                </c:pt>
                <c:pt idx="3">
                  <c:v>Hispanic or Latino</c:v>
                </c:pt>
              </c:strCache>
            </c:strRef>
          </c:cat>
          <c:val>
            <c:numRef>
              <c:f>Sheet1!$E$3:$E$6</c:f>
              <c:numCache>
                <c:formatCode>0.0%</c:formatCode>
                <c:ptCount val="4"/>
                <c:pt idx="0">
                  <c:v>0.85499999999999998</c:v>
                </c:pt>
                <c:pt idx="1">
                  <c:v>4.2999999999999997E-2</c:v>
                </c:pt>
                <c:pt idx="2">
                  <c:v>7.0000000000000007E-2</c:v>
                </c:pt>
                <c:pt idx="3">
                  <c:v>2.8000000000000001E-2</c:v>
                </c:pt>
              </c:numCache>
            </c:numRef>
          </c:val>
          <c:extLst xmlns:c16r2="http://schemas.microsoft.com/office/drawing/2015/06/chart">
            <c:ext xmlns:c16="http://schemas.microsoft.com/office/drawing/2014/chart" uri="{C3380CC4-5D6E-409C-BE32-E72D297353CC}">
              <c16:uniqueId val="{00000003-872F-4783-A4F5-79BD677356F3}"/>
            </c:ext>
          </c:extLst>
        </c:ser>
        <c:dLbls>
          <c:showLegendKey val="0"/>
          <c:showVal val="0"/>
          <c:showCatName val="0"/>
          <c:showSerName val="0"/>
          <c:showPercent val="0"/>
          <c:showBubbleSize val="0"/>
        </c:dLbls>
        <c:gapWidth val="75"/>
        <c:overlap val="-25"/>
        <c:axId val="507082824"/>
        <c:axId val="507080472"/>
      </c:barChart>
      <c:catAx>
        <c:axId val="507082824"/>
        <c:scaling>
          <c:orientation val="minMax"/>
        </c:scaling>
        <c:delete val="0"/>
        <c:axPos val="b"/>
        <c:numFmt formatCode="General" sourceLinked="0"/>
        <c:majorTickMark val="none"/>
        <c:minorTickMark val="none"/>
        <c:tickLblPos val="nextTo"/>
        <c:crossAx val="507080472"/>
        <c:crosses val="autoZero"/>
        <c:auto val="1"/>
        <c:lblAlgn val="ctr"/>
        <c:lblOffset val="100"/>
        <c:noMultiLvlLbl val="0"/>
      </c:catAx>
      <c:valAx>
        <c:axId val="507080472"/>
        <c:scaling>
          <c:orientation val="minMax"/>
        </c:scaling>
        <c:delete val="0"/>
        <c:axPos val="l"/>
        <c:majorGridlines/>
        <c:numFmt formatCode="0.0%" sourceLinked="1"/>
        <c:majorTickMark val="none"/>
        <c:minorTickMark val="none"/>
        <c:tickLblPos val="nextTo"/>
        <c:spPr>
          <a:ln w="9525">
            <a:noFill/>
          </a:ln>
        </c:spPr>
        <c:crossAx val="507082824"/>
        <c:crosses val="autoZero"/>
        <c:crossBetween val="between"/>
      </c:valAx>
    </c:plotArea>
    <c:legend>
      <c:legendPos val="b"/>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A4037-EE11-42F5-9054-BBD95B58D255}" type="doc">
      <dgm:prSet loTypeId="urn:microsoft.com/office/officeart/2005/8/layout/cycle8" loCatId="cycle" qsTypeId="urn:microsoft.com/office/officeart/2005/8/quickstyle/simple1" qsCatId="simple" csTypeId="urn:microsoft.com/office/officeart/2005/8/colors/accent1_2" csCatId="accent1" phldr="1"/>
      <dgm:spPr/>
    </dgm:pt>
    <dgm:pt modelId="{0ECF893B-536E-4D04-97E8-87F9056D8E18}">
      <dgm:prSet phldrT="[Text]"/>
      <dgm:spPr>
        <a:solidFill>
          <a:srgbClr val="0070C0"/>
        </a:solidFill>
        <a:effectLst>
          <a:outerShdw blurRad="50800" dist="50800" dir="5400000" algn="ctr" rotWithShape="0">
            <a:schemeClr val="accent2"/>
          </a:outerShdw>
        </a:effectLst>
      </dgm:spPr>
      <dgm:t>
        <a:bodyPr/>
        <a:lstStyle/>
        <a:p>
          <a:r>
            <a:rPr lang="en-US" dirty="0"/>
            <a:t>Membership</a:t>
          </a:r>
        </a:p>
      </dgm:t>
    </dgm:pt>
    <dgm:pt modelId="{129AB2FC-14FA-4FC0-B493-A66562DF6792}" type="parTrans" cxnId="{83ED4D03-98EA-4032-8CF2-3B94B7521A2D}">
      <dgm:prSet/>
      <dgm:spPr/>
      <dgm:t>
        <a:bodyPr/>
        <a:lstStyle/>
        <a:p>
          <a:endParaRPr lang="en-US"/>
        </a:p>
      </dgm:t>
    </dgm:pt>
    <dgm:pt modelId="{05C84398-D899-4EB6-8D95-0951BEE47D48}" type="sibTrans" cxnId="{83ED4D03-98EA-4032-8CF2-3B94B7521A2D}">
      <dgm:prSet/>
      <dgm:spPr/>
      <dgm:t>
        <a:bodyPr/>
        <a:lstStyle/>
        <a:p>
          <a:endParaRPr lang="en-US"/>
        </a:p>
      </dgm:t>
    </dgm:pt>
    <dgm:pt modelId="{DB368900-E0D2-47B5-8FEC-18F1978EE0C9}">
      <dgm:prSet phldrT="[Text]"/>
      <dgm:spPr>
        <a:solidFill>
          <a:srgbClr val="00B0F0"/>
        </a:solidFill>
        <a:effectLst>
          <a:outerShdw blurRad="50800" dist="50800" dir="5400000" algn="ctr" rotWithShape="0">
            <a:schemeClr val="accent2"/>
          </a:outerShdw>
        </a:effectLst>
      </dgm:spPr>
      <dgm:t>
        <a:bodyPr/>
        <a:lstStyle/>
        <a:p>
          <a:r>
            <a:rPr lang="en-US" dirty="0"/>
            <a:t>Thought </a:t>
          </a:r>
          <a:r>
            <a:rPr lang="en-US" dirty="0" smtClean="0"/>
            <a:t>leadership</a:t>
          </a:r>
          <a:endParaRPr lang="en-US" dirty="0"/>
        </a:p>
      </dgm:t>
    </dgm:pt>
    <dgm:pt modelId="{1E359052-49C3-4BB4-A6D8-CA7BFBCC1550}" type="parTrans" cxnId="{64F05D2B-841B-428A-AD34-596D6E50CF2F}">
      <dgm:prSet/>
      <dgm:spPr/>
      <dgm:t>
        <a:bodyPr/>
        <a:lstStyle/>
        <a:p>
          <a:endParaRPr lang="en-US"/>
        </a:p>
      </dgm:t>
    </dgm:pt>
    <dgm:pt modelId="{B5F0BAF5-7403-4AD8-9B90-EDE5DEC33832}" type="sibTrans" cxnId="{64F05D2B-841B-428A-AD34-596D6E50CF2F}">
      <dgm:prSet/>
      <dgm:spPr/>
      <dgm:t>
        <a:bodyPr/>
        <a:lstStyle/>
        <a:p>
          <a:endParaRPr lang="en-US"/>
        </a:p>
      </dgm:t>
    </dgm:pt>
    <dgm:pt modelId="{66B1C216-3332-4AAE-A879-B08A58B608B4}">
      <dgm:prSet/>
      <dgm:spPr>
        <a:solidFill>
          <a:srgbClr val="FF0000"/>
        </a:solidFill>
      </dgm:spPr>
      <dgm:t>
        <a:bodyPr/>
        <a:lstStyle/>
        <a:p>
          <a:r>
            <a:rPr lang="en-US" dirty="0"/>
            <a:t>Transactional</a:t>
          </a:r>
        </a:p>
      </dgm:t>
    </dgm:pt>
    <dgm:pt modelId="{9823F906-E1DA-45E2-94C1-1D035A66B4F6}" type="parTrans" cxnId="{1AB0F1EB-30DD-48A0-8E5C-6CF5753F6623}">
      <dgm:prSet/>
      <dgm:spPr/>
      <dgm:t>
        <a:bodyPr/>
        <a:lstStyle/>
        <a:p>
          <a:endParaRPr lang="en-US"/>
        </a:p>
      </dgm:t>
    </dgm:pt>
    <dgm:pt modelId="{B77C0621-0672-43A5-98A8-1E2CD40D213C}" type="sibTrans" cxnId="{1AB0F1EB-30DD-48A0-8E5C-6CF5753F6623}">
      <dgm:prSet/>
      <dgm:spPr/>
      <dgm:t>
        <a:bodyPr/>
        <a:lstStyle/>
        <a:p>
          <a:endParaRPr lang="en-US"/>
        </a:p>
      </dgm:t>
    </dgm:pt>
    <dgm:pt modelId="{29ADDE1A-7935-4BDE-A6A7-89904024788E}" type="pres">
      <dgm:prSet presAssocID="{EF0A4037-EE11-42F5-9054-BBD95B58D255}" presName="compositeShape" presStyleCnt="0">
        <dgm:presLayoutVars>
          <dgm:chMax val="7"/>
          <dgm:dir/>
          <dgm:resizeHandles val="exact"/>
        </dgm:presLayoutVars>
      </dgm:prSet>
      <dgm:spPr/>
    </dgm:pt>
    <dgm:pt modelId="{BF4D6292-6F52-4EE8-AA97-E9322648DF3D}" type="pres">
      <dgm:prSet presAssocID="{EF0A4037-EE11-42F5-9054-BBD95B58D255}" presName="wedge1" presStyleLbl="node1" presStyleIdx="0" presStyleCnt="3"/>
      <dgm:spPr/>
      <dgm:t>
        <a:bodyPr/>
        <a:lstStyle/>
        <a:p>
          <a:endParaRPr lang="en-US"/>
        </a:p>
      </dgm:t>
    </dgm:pt>
    <dgm:pt modelId="{919C5303-BD6E-4D19-AA97-F29262231B68}" type="pres">
      <dgm:prSet presAssocID="{EF0A4037-EE11-42F5-9054-BBD95B58D255}" presName="dummy1a" presStyleCnt="0"/>
      <dgm:spPr/>
    </dgm:pt>
    <dgm:pt modelId="{E494EF07-97B8-4BC1-B692-5B4AE0DA76AB}" type="pres">
      <dgm:prSet presAssocID="{EF0A4037-EE11-42F5-9054-BBD95B58D255}" presName="dummy1b" presStyleCnt="0"/>
      <dgm:spPr/>
    </dgm:pt>
    <dgm:pt modelId="{F740A508-9D2C-4EDE-8C7F-98B983813D78}" type="pres">
      <dgm:prSet presAssocID="{EF0A4037-EE11-42F5-9054-BBD95B58D255}" presName="wedge1Tx" presStyleLbl="node1" presStyleIdx="0" presStyleCnt="3">
        <dgm:presLayoutVars>
          <dgm:chMax val="0"/>
          <dgm:chPref val="0"/>
          <dgm:bulletEnabled val="1"/>
        </dgm:presLayoutVars>
      </dgm:prSet>
      <dgm:spPr/>
      <dgm:t>
        <a:bodyPr/>
        <a:lstStyle/>
        <a:p>
          <a:endParaRPr lang="en-US"/>
        </a:p>
      </dgm:t>
    </dgm:pt>
    <dgm:pt modelId="{AD60586A-B1BB-4B67-87AD-340500C35FEF}" type="pres">
      <dgm:prSet presAssocID="{EF0A4037-EE11-42F5-9054-BBD95B58D255}" presName="wedge2" presStyleLbl="node1" presStyleIdx="1" presStyleCnt="3"/>
      <dgm:spPr/>
      <dgm:t>
        <a:bodyPr/>
        <a:lstStyle/>
        <a:p>
          <a:endParaRPr lang="en-US"/>
        </a:p>
      </dgm:t>
    </dgm:pt>
    <dgm:pt modelId="{0AC3F5A6-AC0F-47A3-97BB-3BFBA8940EC1}" type="pres">
      <dgm:prSet presAssocID="{EF0A4037-EE11-42F5-9054-BBD95B58D255}" presName="dummy2a" presStyleCnt="0"/>
      <dgm:spPr/>
    </dgm:pt>
    <dgm:pt modelId="{249D061F-3E08-43BA-9320-F58A3A6E439D}" type="pres">
      <dgm:prSet presAssocID="{EF0A4037-EE11-42F5-9054-BBD95B58D255}" presName="dummy2b" presStyleCnt="0"/>
      <dgm:spPr/>
    </dgm:pt>
    <dgm:pt modelId="{86B00522-876C-47F6-B6A2-D1EB720D3A6E}" type="pres">
      <dgm:prSet presAssocID="{EF0A4037-EE11-42F5-9054-BBD95B58D255}" presName="wedge2Tx" presStyleLbl="node1" presStyleIdx="1" presStyleCnt="3">
        <dgm:presLayoutVars>
          <dgm:chMax val="0"/>
          <dgm:chPref val="0"/>
          <dgm:bulletEnabled val="1"/>
        </dgm:presLayoutVars>
      </dgm:prSet>
      <dgm:spPr/>
      <dgm:t>
        <a:bodyPr/>
        <a:lstStyle/>
        <a:p>
          <a:endParaRPr lang="en-US"/>
        </a:p>
      </dgm:t>
    </dgm:pt>
    <dgm:pt modelId="{62C77E57-8B7B-4834-9D44-6AEF09B94587}" type="pres">
      <dgm:prSet presAssocID="{EF0A4037-EE11-42F5-9054-BBD95B58D255}" presName="wedge3" presStyleLbl="node1" presStyleIdx="2" presStyleCnt="3" custLinFactNeighborX="621" custLinFactNeighborY="-1036"/>
      <dgm:spPr/>
      <dgm:t>
        <a:bodyPr/>
        <a:lstStyle/>
        <a:p>
          <a:endParaRPr lang="en-US"/>
        </a:p>
      </dgm:t>
    </dgm:pt>
    <dgm:pt modelId="{8A2D3168-D10D-4A65-A2A5-E44DE6F8D7B9}" type="pres">
      <dgm:prSet presAssocID="{EF0A4037-EE11-42F5-9054-BBD95B58D255}" presName="dummy3a" presStyleCnt="0"/>
      <dgm:spPr/>
    </dgm:pt>
    <dgm:pt modelId="{207032FA-880A-48AE-845C-9DC8E468E27A}" type="pres">
      <dgm:prSet presAssocID="{EF0A4037-EE11-42F5-9054-BBD95B58D255}" presName="dummy3b" presStyleCnt="0"/>
      <dgm:spPr/>
    </dgm:pt>
    <dgm:pt modelId="{5C67446C-114E-4D4B-8918-F0E492123DDB}" type="pres">
      <dgm:prSet presAssocID="{EF0A4037-EE11-42F5-9054-BBD95B58D255}" presName="wedge3Tx" presStyleLbl="node1" presStyleIdx="2" presStyleCnt="3">
        <dgm:presLayoutVars>
          <dgm:chMax val="0"/>
          <dgm:chPref val="0"/>
          <dgm:bulletEnabled val="1"/>
        </dgm:presLayoutVars>
      </dgm:prSet>
      <dgm:spPr/>
      <dgm:t>
        <a:bodyPr/>
        <a:lstStyle/>
        <a:p>
          <a:endParaRPr lang="en-US"/>
        </a:p>
      </dgm:t>
    </dgm:pt>
    <dgm:pt modelId="{85DF27A4-7426-4505-A0C9-58084C6847C8}" type="pres">
      <dgm:prSet presAssocID="{05C84398-D899-4EB6-8D95-0951BEE47D48}" presName="arrowWedge1" presStyleLbl="fgSibTrans2D1" presStyleIdx="0" presStyleCnt="3"/>
      <dgm:spPr>
        <a:solidFill>
          <a:schemeClr val="bg1">
            <a:lumMod val="50000"/>
          </a:schemeClr>
        </a:solidFill>
        <a:effectLst/>
      </dgm:spPr>
    </dgm:pt>
    <dgm:pt modelId="{8849DAF7-BC48-4DF5-A828-AA06563B3099}" type="pres">
      <dgm:prSet presAssocID="{B77C0621-0672-43A5-98A8-1E2CD40D213C}" presName="arrowWedge2" presStyleLbl="fgSibTrans2D1" presStyleIdx="1" presStyleCnt="3"/>
      <dgm:spPr>
        <a:solidFill>
          <a:schemeClr val="bg1">
            <a:lumMod val="75000"/>
          </a:schemeClr>
        </a:solidFill>
      </dgm:spPr>
    </dgm:pt>
    <dgm:pt modelId="{84DE11BC-94F0-4DEC-856D-CC4115412DA5}" type="pres">
      <dgm:prSet presAssocID="{B5F0BAF5-7403-4AD8-9B90-EDE5DEC33832}" presName="arrowWedge3" presStyleLbl="fgSibTrans2D1" presStyleIdx="2" presStyleCnt="3"/>
      <dgm:spPr>
        <a:solidFill>
          <a:schemeClr val="bg1">
            <a:lumMod val="65000"/>
          </a:schemeClr>
        </a:solidFill>
      </dgm:spPr>
    </dgm:pt>
  </dgm:ptLst>
  <dgm:cxnLst>
    <dgm:cxn modelId="{C35E09D6-980A-0244-BC71-C2D5991F7F5C}" type="presOf" srcId="{0ECF893B-536E-4D04-97E8-87F9056D8E18}" destId="{BF4D6292-6F52-4EE8-AA97-E9322648DF3D}" srcOrd="0" destOrd="0" presId="urn:microsoft.com/office/officeart/2005/8/layout/cycle8"/>
    <dgm:cxn modelId="{B73F713A-0B1A-F843-BCD8-E2E4A4251985}" type="presOf" srcId="{0ECF893B-536E-4D04-97E8-87F9056D8E18}" destId="{F740A508-9D2C-4EDE-8C7F-98B983813D78}" srcOrd="1" destOrd="0" presId="urn:microsoft.com/office/officeart/2005/8/layout/cycle8"/>
    <dgm:cxn modelId="{83ED4D03-98EA-4032-8CF2-3B94B7521A2D}" srcId="{EF0A4037-EE11-42F5-9054-BBD95B58D255}" destId="{0ECF893B-536E-4D04-97E8-87F9056D8E18}" srcOrd="0" destOrd="0" parTransId="{129AB2FC-14FA-4FC0-B493-A66562DF6792}" sibTransId="{05C84398-D899-4EB6-8D95-0951BEE47D48}"/>
    <dgm:cxn modelId="{64F05D2B-841B-428A-AD34-596D6E50CF2F}" srcId="{EF0A4037-EE11-42F5-9054-BBD95B58D255}" destId="{DB368900-E0D2-47B5-8FEC-18F1978EE0C9}" srcOrd="2" destOrd="0" parTransId="{1E359052-49C3-4BB4-A6D8-CA7BFBCC1550}" sibTransId="{B5F0BAF5-7403-4AD8-9B90-EDE5DEC33832}"/>
    <dgm:cxn modelId="{910208D9-BE52-B14E-AF60-9B25D6314F94}" type="presOf" srcId="{66B1C216-3332-4AAE-A879-B08A58B608B4}" destId="{AD60586A-B1BB-4B67-87AD-340500C35FEF}" srcOrd="0" destOrd="0" presId="urn:microsoft.com/office/officeart/2005/8/layout/cycle8"/>
    <dgm:cxn modelId="{64FFFA55-93B6-9046-A9A3-4849FC3DCB54}" type="presOf" srcId="{EF0A4037-EE11-42F5-9054-BBD95B58D255}" destId="{29ADDE1A-7935-4BDE-A6A7-89904024788E}" srcOrd="0" destOrd="0" presId="urn:microsoft.com/office/officeart/2005/8/layout/cycle8"/>
    <dgm:cxn modelId="{8DEF7061-37E3-614F-AA2C-A3F00E5451E5}" type="presOf" srcId="{DB368900-E0D2-47B5-8FEC-18F1978EE0C9}" destId="{5C67446C-114E-4D4B-8918-F0E492123DDB}" srcOrd="1" destOrd="0" presId="urn:microsoft.com/office/officeart/2005/8/layout/cycle8"/>
    <dgm:cxn modelId="{4648B4DA-5D52-0A49-B63C-5D60CAEF221B}" type="presOf" srcId="{66B1C216-3332-4AAE-A879-B08A58B608B4}" destId="{86B00522-876C-47F6-B6A2-D1EB720D3A6E}" srcOrd="1" destOrd="0" presId="urn:microsoft.com/office/officeart/2005/8/layout/cycle8"/>
    <dgm:cxn modelId="{1AB0F1EB-30DD-48A0-8E5C-6CF5753F6623}" srcId="{EF0A4037-EE11-42F5-9054-BBD95B58D255}" destId="{66B1C216-3332-4AAE-A879-B08A58B608B4}" srcOrd="1" destOrd="0" parTransId="{9823F906-E1DA-45E2-94C1-1D035A66B4F6}" sibTransId="{B77C0621-0672-43A5-98A8-1E2CD40D213C}"/>
    <dgm:cxn modelId="{2AD4418F-D4C0-A442-B46F-BE6B7F28AE6E}" type="presOf" srcId="{DB368900-E0D2-47B5-8FEC-18F1978EE0C9}" destId="{62C77E57-8B7B-4834-9D44-6AEF09B94587}" srcOrd="0" destOrd="0" presId="urn:microsoft.com/office/officeart/2005/8/layout/cycle8"/>
    <dgm:cxn modelId="{653A5506-C41B-4544-8022-96F15C256AC0}" type="presParOf" srcId="{29ADDE1A-7935-4BDE-A6A7-89904024788E}" destId="{BF4D6292-6F52-4EE8-AA97-E9322648DF3D}" srcOrd="0" destOrd="0" presId="urn:microsoft.com/office/officeart/2005/8/layout/cycle8"/>
    <dgm:cxn modelId="{A3799BC3-98AE-2D41-A372-5ADA22AD87BC}" type="presParOf" srcId="{29ADDE1A-7935-4BDE-A6A7-89904024788E}" destId="{919C5303-BD6E-4D19-AA97-F29262231B68}" srcOrd="1" destOrd="0" presId="urn:microsoft.com/office/officeart/2005/8/layout/cycle8"/>
    <dgm:cxn modelId="{C46EA493-EA82-F34F-8688-8A6120CC8D1C}" type="presParOf" srcId="{29ADDE1A-7935-4BDE-A6A7-89904024788E}" destId="{E494EF07-97B8-4BC1-B692-5B4AE0DA76AB}" srcOrd="2" destOrd="0" presId="urn:microsoft.com/office/officeart/2005/8/layout/cycle8"/>
    <dgm:cxn modelId="{A72C4EAE-C1F8-3744-9CA5-639AE6DB2DF8}" type="presParOf" srcId="{29ADDE1A-7935-4BDE-A6A7-89904024788E}" destId="{F740A508-9D2C-4EDE-8C7F-98B983813D78}" srcOrd="3" destOrd="0" presId="urn:microsoft.com/office/officeart/2005/8/layout/cycle8"/>
    <dgm:cxn modelId="{15482B29-43BC-B641-9A33-C79ED490F753}" type="presParOf" srcId="{29ADDE1A-7935-4BDE-A6A7-89904024788E}" destId="{AD60586A-B1BB-4B67-87AD-340500C35FEF}" srcOrd="4" destOrd="0" presId="urn:microsoft.com/office/officeart/2005/8/layout/cycle8"/>
    <dgm:cxn modelId="{0BBBA068-EF2D-9344-A38D-4EADEB4BFE15}" type="presParOf" srcId="{29ADDE1A-7935-4BDE-A6A7-89904024788E}" destId="{0AC3F5A6-AC0F-47A3-97BB-3BFBA8940EC1}" srcOrd="5" destOrd="0" presId="urn:microsoft.com/office/officeart/2005/8/layout/cycle8"/>
    <dgm:cxn modelId="{39C0CD38-4164-5848-B600-7C4AB9FE358F}" type="presParOf" srcId="{29ADDE1A-7935-4BDE-A6A7-89904024788E}" destId="{249D061F-3E08-43BA-9320-F58A3A6E439D}" srcOrd="6" destOrd="0" presId="urn:microsoft.com/office/officeart/2005/8/layout/cycle8"/>
    <dgm:cxn modelId="{D42D41A6-DBD5-FC4E-A269-C5313FED31F9}" type="presParOf" srcId="{29ADDE1A-7935-4BDE-A6A7-89904024788E}" destId="{86B00522-876C-47F6-B6A2-D1EB720D3A6E}" srcOrd="7" destOrd="0" presId="urn:microsoft.com/office/officeart/2005/8/layout/cycle8"/>
    <dgm:cxn modelId="{5704125D-2396-644C-90C5-F0FEB0D0B74B}" type="presParOf" srcId="{29ADDE1A-7935-4BDE-A6A7-89904024788E}" destId="{62C77E57-8B7B-4834-9D44-6AEF09B94587}" srcOrd="8" destOrd="0" presId="urn:microsoft.com/office/officeart/2005/8/layout/cycle8"/>
    <dgm:cxn modelId="{F75376AB-7D29-ED4E-8680-8EC9F22D6F4C}" type="presParOf" srcId="{29ADDE1A-7935-4BDE-A6A7-89904024788E}" destId="{8A2D3168-D10D-4A65-A2A5-E44DE6F8D7B9}" srcOrd="9" destOrd="0" presId="urn:microsoft.com/office/officeart/2005/8/layout/cycle8"/>
    <dgm:cxn modelId="{A8D290A4-D9A1-C746-8725-7E81C94AF37E}" type="presParOf" srcId="{29ADDE1A-7935-4BDE-A6A7-89904024788E}" destId="{207032FA-880A-48AE-845C-9DC8E468E27A}" srcOrd="10" destOrd="0" presId="urn:microsoft.com/office/officeart/2005/8/layout/cycle8"/>
    <dgm:cxn modelId="{B8516143-7738-994D-9652-DA88BBACD860}" type="presParOf" srcId="{29ADDE1A-7935-4BDE-A6A7-89904024788E}" destId="{5C67446C-114E-4D4B-8918-F0E492123DDB}" srcOrd="11" destOrd="0" presId="urn:microsoft.com/office/officeart/2005/8/layout/cycle8"/>
    <dgm:cxn modelId="{1C2715CC-590D-2845-8913-8EE0F9B695EC}" type="presParOf" srcId="{29ADDE1A-7935-4BDE-A6A7-89904024788E}" destId="{85DF27A4-7426-4505-A0C9-58084C6847C8}" srcOrd="12" destOrd="0" presId="urn:microsoft.com/office/officeart/2005/8/layout/cycle8"/>
    <dgm:cxn modelId="{53D57E59-F653-6D44-80FD-14E2C8920557}" type="presParOf" srcId="{29ADDE1A-7935-4BDE-A6A7-89904024788E}" destId="{8849DAF7-BC48-4DF5-A828-AA06563B3099}" srcOrd="13" destOrd="0" presId="urn:microsoft.com/office/officeart/2005/8/layout/cycle8"/>
    <dgm:cxn modelId="{E403AB03-D126-FE44-84D7-2167BCC067C6}" type="presParOf" srcId="{29ADDE1A-7935-4BDE-A6A7-89904024788E}" destId="{84DE11BC-94F0-4DEC-856D-CC4115412DA5}"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83395-1770-4CCD-99B9-0101FA293E3C}" type="datetimeFigureOut">
              <a:rPr lang="en-US" smtClean="0"/>
              <a:t>9/21/2017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2B055-C49B-402C-99B8-06CAC164482A}" type="slidenum">
              <a:rPr lang="en-US" smtClean="0"/>
              <a:t>‹#›</a:t>
            </a:fld>
            <a:endParaRPr lang="en-US"/>
          </a:p>
        </p:txBody>
      </p:sp>
    </p:spTree>
    <p:extLst>
      <p:ext uri="{BB962C8B-B14F-4D97-AF65-F5344CB8AC3E}">
        <p14:creationId xmlns:p14="http://schemas.microsoft.com/office/powerpoint/2010/main" val="234696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 Lee </a:t>
            </a:r>
            <a:r>
              <a:rPr lang="en-US" dirty="0" err="1" smtClean="0"/>
              <a:t>Woehle</a:t>
            </a:r>
            <a:r>
              <a:rPr lang="en-US" dirty="0" smtClean="0"/>
              <a:t> (Vintage Museum), Loretta ACRL</a:t>
            </a:r>
            <a:r>
              <a:rPr lang="en-US" baseline="0" dirty="0" smtClean="0"/>
              <a:t> Librarian of the Year, </a:t>
            </a:r>
          </a:p>
          <a:p>
            <a:r>
              <a:rPr lang="en-US" baseline="0" dirty="0" smtClean="0"/>
              <a:t>Leaders Circle call outs Dr. Franklin/Cedric Davis, Annie Payton, Dr. Alan </a:t>
            </a:r>
            <a:r>
              <a:rPr lang="en-US" baseline="0" dirty="0" err="1" smtClean="0"/>
              <a:t>Bearman</a:t>
            </a:r>
            <a:r>
              <a:rPr lang="en-US" baseline="0" dirty="0" smtClean="0"/>
              <a:t>, Nancy </a:t>
            </a:r>
            <a:r>
              <a:rPr lang="en-US" baseline="0" dirty="0" err="1" smtClean="0"/>
              <a:t>Couler</a:t>
            </a:r>
            <a:r>
              <a:rPr lang="en-US" baseline="0" dirty="0" smtClean="0"/>
              <a:t> </a:t>
            </a:r>
          </a:p>
          <a:p>
            <a:r>
              <a:rPr lang="en-US" baseline="0" dirty="0" smtClean="0"/>
              <a:t>State Library – Nancy  </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a:t>
            </a:fld>
            <a:endParaRPr lang="en-US"/>
          </a:p>
        </p:txBody>
      </p:sp>
    </p:spTree>
    <p:extLst>
      <p:ext uri="{BB962C8B-B14F-4D97-AF65-F5344CB8AC3E}">
        <p14:creationId xmlns:p14="http://schemas.microsoft.com/office/powerpoint/2010/main" val="43400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10</a:t>
            </a:fld>
            <a:endParaRPr lang="en-US" dirty="0"/>
          </a:p>
        </p:txBody>
      </p:sp>
    </p:spTree>
    <p:extLst>
      <p:ext uri="{BB962C8B-B14F-4D97-AF65-F5344CB8AC3E}">
        <p14:creationId xmlns:p14="http://schemas.microsoft.com/office/powerpoint/2010/main" val="345905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11</a:t>
            </a:fld>
            <a:endParaRPr lang="en-US" dirty="0"/>
          </a:p>
        </p:txBody>
      </p:sp>
    </p:spTree>
    <p:extLst>
      <p:ext uri="{BB962C8B-B14F-4D97-AF65-F5344CB8AC3E}">
        <p14:creationId xmlns:p14="http://schemas.microsoft.com/office/powerpoint/2010/main" val="53324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12</a:t>
            </a:fld>
            <a:endParaRPr lang="en-US" dirty="0"/>
          </a:p>
        </p:txBody>
      </p:sp>
    </p:spTree>
    <p:extLst>
      <p:ext uri="{BB962C8B-B14F-4D97-AF65-F5344CB8AC3E}">
        <p14:creationId xmlns:p14="http://schemas.microsoft.com/office/powerpoint/2010/main" val="9979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18</a:t>
            </a:fld>
            <a:endParaRPr lang="en-US"/>
          </a:p>
        </p:txBody>
      </p:sp>
    </p:spTree>
    <p:extLst>
      <p:ext uri="{BB962C8B-B14F-4D97-AF65-F5344CB8AC3E}">
        <p14:creationId xmlns:p14="http://schemas.microsoft.com/office/powerpoint/2010/main" val="266189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19</a:t>
            </a:fld>
            <a:endParaRPr lang="en-US"/>
          </a:p>
        </p:txBody>
      </p:sp>
    </p:spTree>
    <p:extLst>
      <p:ext uri="{BB962C8B-B14F-4D97-AF65-F5344CB8AC3E}">
        <p14:creationId xmlns:p14="http://schemas.microsoft.com/office/powerpoint/2010/main" val="120068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20</a:t>
            </a:fld>
            <a:endParaRPr lang="en-US"/>
          </a:p>
        </p:txBody>
      </p:sp>
    </p:spTree>
    <p:extLst>
      <p:ext uri="{BB962C8B-B14F-4D97-AF65-F5344CB8AC3E}">
        <p14:creationId xmlns:p14="http://schemas.microsoft.com/office/powerpoint/2010/main" val="85180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21</a:t>
            </a:fld>
            <a:endParaRPr lang="en-US"/>
          </a:p>
        </p:txBody>
      </p:sp>
    </p:spTree>
    <p:extLst>
      <p:ext uri="{BB962C8B-B14F-4D97-AF65-F5344CB8AC3E}">
        <p14:creationId xmlns:p14="http://schemas.microsoft.com/office/powerpoint/2010/main" val="1869172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22</a:t>
            </a:fld>
            <a:endParaRPr lang="en-US"/>
          </a:p>
        </p:txBody>
      </p:sp>
    </p:spTree>
    <p:extLst>
      <p:ext uri="{BB962C8B-B14F-4D97-AF65-F5344CB8AC3E}">
        <p14:creationId xmlns:p14="http://schemas.microsoft.com/office/powerpoint/2010/main" val="409214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23</a:t>
            </a:fld>
            <a:endParaRPr lang="en-US"/>
          </a:p>
        </p:txBody>
      </p:sp>
    </p:spTree>
    <p:extLst>
      <p:ext uri="{BB962C8B-B14F-4D97-AF65-F5344CB8AC3E}">
        <p14:creationId xmlns:p14="http://schemas.microsoft.com/office/powerpoint/2010/main" val="287503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dirty="0">
                <a:ea typeface="ヒラギノ角ゴ Pro W3" pitchFamily="122" charset="-128"/>
              </a:rPr>
              <a:t>And this is the fun part. When, </a:t>
            </a:r>
            <a:r>
              <a:rPr lang="en-US" i="1" dirty="0">
                <a:ea typeface="ヒラギノ角ゴ Pro W3" pitchFamily="122" charset="-128"/>
              </a:rPr>
              <a:t>not if</a:t>
            </a:r>
            <a:r>
              <a:rPr lang="en-US" dirty="0">
                <a:ea typeface="ヒラギノ角ゴ Pro W3" pitchFamily="122" charset="-128"/>
              </a:rPr>
              <a:t>, we do this, what</a:t>
            </a:r>
            <a:r>
              <a:rPr lang="en-US" baseline="0" dirty="0">
                <a:ea typeface="ヒラギノ角ゴ Pro W3" pitchFamily="122" charset="-128"/>
              </a:rPr>
              <a:t> might this create, allow us to ‘do’ or be recognized for…</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dirty="0">
                <a:ea typeface="ヒラギノ角ゴ Pro W3" pitchFamily="122" charset="-128"/>
              </a:rPr>
              <a:t>Milestones – </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dirty="0">
                <a:ea typeface="ヒラギノ角ゴ Pro W3" pitchFamily="122" charset="-128"/>
              </a:rPr>
              <a:t> 20</a:t>
            </a:r>
            <a:r>
              <a:rPr lang="en-US" baseline="30000" dirty="0">
                <a:ea typeface="ヒラギノ角ゴ Pro W3" pitchFamily="122" charset="-128"/>
              </a:rPr>
              <a:t>th</a:t>
            </a:r>
            <a:r>
              <a:rPr lang="en-US" dirty="0">
                <a:ea typeface="ヒラギノ角ゴ Pro W3" pitchFamily="122" charset="-128"/>
              </a:rPr>
              <a:t> petabyte</a:t>
            </a:r>
            <a:r>
              <a:rPr lang="en-US" baseline="0" dirty="0">
                <a:ea typeface="ヒラギノ角ゴ Pro W3" pitchFamily="122" charset="-128"/>
              </a:rPr>
              <a:t> of data contributed</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 1 billionth user</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 1,000 th training class</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 C$F development model is now taught in Library School – NYBERG model</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Awards</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UNESCO – preserved their 5</a:t>
            </a:r>
            <a:r>
              <a:rPr lang="en-US" baseline="30000" dirty="0">
                <a:ea typeface="ヒラギノ角ゴ Pro W3" pitchFamily="122" charset="-128"/>
              </a:rPr>
              <a:t>th</a:t>
            </a:r>
            <a:r>
              <a:rPr lang="en-US" baseline="0" dirty="0">
                <a:ea typeface="ヒラギノ角ゴ Pro W3" pitchFamily="122" charset="-128"/>
              </a:rPr>
              <a:t> heritage site (1052 total, 35 mixed natural and cultural)</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Atlas standard – integrated multi-content platform used in k-12, colleges and grad school</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Tech and ideation committee – 5 years old, 2 acquisitions (one profit and one non-profit), 2 partnerships (one facebook and one with the Phoenix Foundation</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Board Rotation – our focus has shifted from just libraries and not excluded publics, archives or museums – we now are deeply involved with other parts of campus, technology and science.</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Dean of Eng – Cal Poly</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Dean of MGT – MIT Sloan school of management</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Dean of CS/AI from Ga Tech</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MGR Director from hóng bāo, Beijing</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Director from the Welcome Trust UK</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Speakers – our need for knowledge and a broader engagement with our community is reflected by whom we work with, talk to and listen to.</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Ministry of Education Singapore – East/West Learning strategies, Mr On Ye Kong, Parliamentary Secretary of Education</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2021 Nobel price winner in Communication Theory and Learning Behaviors </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And yes, our anti fragile planning has allowed us to weather the recession that struck for 32 months during the window from 2017-2027!</a:t>
            </a:r>
          </a:p>
        </p:txBody>
      </p:sp>
      <p:sp>
        <p:nvSpPr>
          <p:cNvPr id="4" name="Slide Number Placeholder 3"/>
          <p:cNvSpPr>
            <a:spLocks noGrp="1"/>
          </p:cNvSpPr>
          <p:nvPr>
            <p:ph type="sldNum" sz="quarter" idx="10"/>
          </p:nvPr>
        </p:nvSpPr>
        <p:spPr/>
        <p:txBody>
          <a:bodyPr/>
          <a:lstStyle/>
          <a:p>
            <a:fld id="{D862B055-C49B-402C-99B8-06CAC164482A}" type="slidenum">
              <a:rPr lang="en-US" smtClean="0"/>
              <a:t>24</a:t>
            </a:fld>
            <a:endParaRPr lang="en-US" dirty="0"/>
          </a:p>
        </p:txBody>
      </p:sp>
    </p:spTree>
    <p:extLst>
      <p:ext uri="{BB962C8B-B14F-4D97-AF65-F5344CB8AC3E}">
        <p14:creationId xmlns:p14="http://schemas.microsoft.com/office/powerpoint/2010/main" val="319442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 Lee </a:t>
            </a:r>
            <a:r>
              <a:rPr lang="en-US" dirty="0" err="1" smtClean="0"/>
              <a:t>Woehle</a:t>
            </a:r>
            <a:r>
              <a:rPr lang="en-US" dirty="0" smtClean="0"/>
              <a:t> (Vintage Museum), Loretta ACRL</a:t>
            </a:r>
            <a:r>
              <a:rPr lang="en-US" baseline="0" dirty="0" smtClean="0"/>
              <a:t> Librarian of the Year, </a:t>
            </a:r>
          </a:p>
          <a:p>
            <a:r>
              <a:rPr lang="en-US" baseline="0" dirty="0" smtClean="0"/>
              <a:t>Leaders Circle call outs Dr. Franklin/Cedric Davis, Annie Payton, Dr. Alan </a:t>
            </a:r>
            <a:r>
              <a:rPr lang="en-US" baseline="0" dirty="0" err="1" smtClean="0"/>
              <a:t>Bearman</a:t>
            </a:r>
            <a:r>
              <a:rPr lang="en-US" baseline="0" dirty="0" smtClean="0"/>
              <a:t>, Nancy </a:t>
            </a:r>
            <a:r>
              <a:rPr lang="en-US" baseline="0" dirty="0" err="1" smtClean="0"/>
              <a:t>Couler</a:t>
            </a:r>
            <a:r>
              <a:rPr lang="en-US" baseline="0" dirty="0" smtClean="0"/>
              <a:t> </a:t>
            </a:r>
          </a:p>
          <a:p>
            <a:r>
              <a:rPr lang="en-US" baseline="0" dirty="0" smtClean="0"/>
              <a:t>State Library – Nancy  </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a:t>
            </a:fld>
            <a:endParaRPr lang="en-US"/>
          </a:p>
        </p:txBody>
      </p:sp>
    </p:spTree>
    <p:extLst>
      <p:ext uri="{BB962C8B-B14F-4D97-AF65-F5344CB8AC3E}">
        <p14:creationId xmlns:p14="http://schemas.microsoft.com/office/powerpoint/2010/main" val="43400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28</a:t>
            </a:fld>
            <a:endParaRPr lang="en-US" dirty="0"/>
          </a:p>
        </p:txBody>
      </p:sp>
    </p:spTree>
    <p:extLst>
      <p:ext uri="{BB962C8B-B14F-4D97-AF65-F5344CB8AC3E}">
        <p14:creationId xmlns:p14="http://schemas.microsoft.com/office/powerpoint/2010/main" val="54298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29</a:t>
            </a:fld>
            <a:endParaRPr lang="en-US" dirty="0"/>
          </a:p>
        </p:txBody>
      </p:sp>
    </p:spTree>
    <p:extLst>
      <p:ext uri="{BB962C8B-B14F-4D97-AF65-F5344CB8AC3E}">
        <p14:creationId xmlns:p14="http://schemas.microsoft.com/office/powerpoint/2010/main" val="3859536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dirty="0">
                <a:ea typeface="ヒラギノ角ゴ Pro W3" pitchFamily="122" charset="-128"/>
              </a:rPr>
              <a:t>And this is the fun part. When, </a:t>
            </a:r>
            <a:r>
              <a:rPr lang="en-US" i="1" dirty="0">
                <a:ea typeface="ヒラギノ角ゴ Pro W3" pitchFamily="122" charset="-128"/>
              </a:rPr>
              <a:t>not if</a:t>
            </a:r>
            <a:r>
              <a:rPr lang="en-US" dirty="0">
                <a:ea typeface="ヒラギノ角ゴ Pro W3" pitchFamily="122" charset="-128"/>
              </a:rPr>
              <a:t>, we do this, what</a:t>
            </a:r>
            <a:r>
              <a:rPr lang="en-US" baseline="0" dirty="0">
                <a:ea typeface="ヒラギノ角ゴ Pro W3" pitchFamily="122" charset="-128"/>
              </a:rPr>
              <a:t> might this create, allow us to ‘do’ or be recognized for…</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dirty="0">
                <a:ea typeface="ヒラギノ角ゴ Pro W3" pitchFamily="122" charset="-128"/>
              </a:rPr>
              <a:t>Milestones – </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dirty="0">
                <a:ea typeface="ヒラギノ角ゴ Pro W3" pitchFamily="122" charset="-128"/>
              </a:rPr>
              <a:t> 20</a:t>
            </a:r>
            <a:r>
              <a:rPr lang="en-US" baseline="30000" dirty="0">
                <a:ea typeface="ヒラギノ角ゴ Pro W3" pitchFamily="122" charset="-128"/>
              </a:rPr>
              <a:t>th</a:t>
            </a:r>
            <a:r>
              <a:rPr lang="en-US" dirty="0">
                <a:ea typeface="ヒラギノ角ゴ Pro W3" pitchFamily="122" charset="-128"/>
              </a:rPr>
              <a:t> petabyte</a:t>
            </a:r>
            <a:r>
              <a:rPr lang="en-US" baseline="0" dirty="0">
                <a:ea typeface="ヒラギノ角ゴ Pro W3" pitchFamily="122" charset="-128"/>
              </a:rPr>
              <a:t> of data contributed</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 1 billionth user</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 1,000 th training class</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 C$F development model is now taught in Library School – NYBERG model</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Awards</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UNESCO – preserved their 5</a:t>
            </a:r>
            <a:r>
              <a:rPr lang="en-US" baseline="30000" dirty="0">
                <a:ea typeface="ヒラギノ角ゴ Pro W3" pitchFamily="122" charset="-128"/>
              </a:rPr>
              <a:t>th</a:t>
            </a:r>
            <a:r>
              <a:rPr lang="en-US" baseline="0" dirty="0">
                <a:ea typeface="ヒラギノ角ゴ Pro W3" pitchFamily="122" charset="-128"/>
              </a:rPr>
              <a:t> heritage site (1052 total, 35 mixed natural and cultural)</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Atlas standard – integrated multi-content platform used in k-12, colleges and grad school</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Tech and ideation committee – 5 years old, 2 acquisitions (one profit and one non-profit), 2 partnerships (one facebook and one with the Phoenix Foundation</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Board Rotation – our focus has shifted from just libraries and not excluded publics, archives or museums – we now are deeply involved with other parts of campus, technology and science.</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Dean of Eng – Cal Poly</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Dean of MGT – MIT Sloan school of management</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Dean of CS/AI from Ga Tech</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MGR Director from hóng bāo, Beijing</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Director from the Welcome Trust UK</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Speakers – our need for knowledge and a broader engagement with our community is reflected by whom we work with, talk to and listen to.</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Ministry of Education Singapore – East/West Learning strategies, Mr On Ye Kong, Parliamentary Secretary of Education</a:t>
            </a: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2021 Nobel price winner in Communication Theory and Learning Behaviors </a:t>
            </a:r>
          </a:p>
          <a:p>
            <a:pPr marL="351800" marR="0" indent="-351800" algn="l" defTabSz="914400" rtl="0" eaLnBrk="0" fontAlgn="base" latinLnBrk="0" hangingPunct="0">
              <a:lnSpc>
                <a:spcPct val="100000"/>
              </a:lnSpc>
              <a:spcBef>
                <a:spcPct val="30000"/>
              </a:spcBef>
              <a:spcAft>
                <a:spcPct val="0"/>
              </a:spcAft>
              <a:buClrTx/>
              <a:buSzTx/>
              <a:buFontTx/>
              <a:buNone/>
              <a:tabLst/>
              <a:defRPr/>
            </a:pPr>
            <a:endParaRPr lang="en-US" baseline="0" dirty="0">
              <a:ea typeface="ヒラギノ角ゴ Pro W3" pitchFamily="122" charset="-128"/>
            </a:endParaRPr>
          </a:p>
          <a:p>
            <a:pPr marL="351800" marR="0" indent="-351800" algn="l" defTabSz="914400" rtl="0" eaLnBrk="0" fontAlgn="base" latinLnBrk="0" hangingPunct="0">
              <a:lnSpc>
                <a:spcPct val="100000"/>
              </a:lnSpc>
              <a:spcBef>
                <a:spcPct val="30000"/>
              </a:spcBef>
              <a:spcAft>
                <a:spcPct val="0"/>
              </a:spcAft>
              <a:buClrTx/>
              <a:buSzTx/>
              <a:buFontTx/>
              <a:buNone/>
              <a:tabLst/>
              <a:defRPr/>
            </a:pPr>
            <a:r>
              <a:rPr lang="en-US" baseline="0" dirty="0">
                <a:ea typeface="ヒラギノ角ゴ Pro W3" pitchFamily="122" charset="-128"/>
              </a:rPr>
              <a:t>And yes, our anti fragile planning has allowed us to weather the recession that struck for 32 months during the window from 2017-2027!</a:t>
            </a:r>
          </a:p>
        </p:txBody>
      </p:sp>
      <p:sp>
        <p:nvSpPr>
          <p:cNvPr id="4" name="Slide Number Placeholder 3"/>
          <p:cNvSpPr>
            <a:spLocks noGrp="1"/>
          </p:cNvSpPr>
          <p:nvPr>
            <p:ph type="sldNum" sz="quarter" idx="10"/>
          </p:nvPr>
        </p:nvSpPr>
        <p:spPr/>
        <p:txBody>
          <a:bodyPr/>
          <a:lstStyle/>
          <a:p>
            <a:fld id="{D862B055-C49B-402C-99B8-06CAC164482A}" type="slidenum">
              <a:rPr lang="en-US" smtClean="0"/>
              <a:t>30</a:t>
            </a:fld>
            <a:endParaRPr lang="en-US" dirty="0"/>
          </a:p>
        </p:txBody>
      </p:sp>
    </p:spTree>
    <p:extLst>
      <p:ext uri="{BB962C8B-B14F-4D97-AF65-F5344CB8AC3E}">
        <p14:creationId xmlns:p14="http://schemas.microsoft.com/office/powerpoint/2010/main" val="3194427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9AF34-767E-47C0-9AFD-6AA7E59B912B}" type="slidenum">
              <a:rPr lang="en-US" smtClean="0"/>
              <a:t>40</a:t>
            </a:fld>
            <a:endParaRPr lang="en-US"/>
          </a:p>
        </p:txBody>
      </p:sp>
    </p:spTree>
    <p:extLst>
      <p:ext uri="{BB962C8B-B14F-4D97-AF65-F5344CB8AC3E}">
        <p14:creationId xmlns:p14="http://schemas.microsoft.com/office/powerpoint/2010/main" val="1208816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9AF34-767E-47C0-9AFD-6AA7E59B912B}" type="slidenum">
              <a:rPr lang="en-US" smtClean="0"/>
              <a:t>44</a:t>
            </a:fld>
            <a:endParaRPr lang="en-US"/>
          </a:p>
        </p:txBody>
      </p:sp>
    </p:spTree>
    <p:extLst>
      <p:ext uri="{BB962C8B-B14F-4D97-AF65-F5344CB8AC3E}">
        <p14:creationId xmlns:p14="http://schemas.microsoft.com/office/powerpoint/2010/main" val="1026174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Content movement</a:t>
            </a:r>
            <a:r>
              <a:rPr lang="en-US" baseline="0" dirty="0" smtClean="0"/>
              <a:t> </a:t>
            </a:r>
            <a:r>
              <a:rPr lang="en-US" baseline="0" smtClean="0"/>
              <a:t>is emerging </a:t>
            </a:r>
            <a:r>
              <a:rPr lang="en-US" baseline="0" dirty="0" smtClean="0"/>
              <a:t>in the true sense of the word.</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47</a:t>
            </a:fld>
            <a:endParaRPr lang="en-US"/>
          </a:p>
        </p:txBody>
      </p:sp>
    </p:spTree>
    <p:extLst>
      <p:ext uri="{BB962C8B-B14F-4D97-AF65-F5344CB8AC3E}">
        <p14:creationId xmlns:p14="http://schemas.microsoft.com/office/powerpoint/2010/main" val="156739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Emphasis in conversation is shifting away from commercial content and towards open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commercial </a:t>
            </a:r>
            <a:r>
              <a:rPr lang="en-US" sz="1200" kern="1200" dirty="0" err="1" smtClean="0">
                <a:solidFill>
                  <a:schemeClr val="tx1"/>
                </a:solidFill>
                <a:effectLst/>
                <a:latin typeface="+mn-lt"/>
                <a:ea typeface="+mn-ea"/>
                <a:cs typeface="+mn-cs"/>
              </a:rPr>
              <a:t>paywalled</a:t>
            </a:r>
            <a:r>
              <a:rPr lang="en-US" sz="1200" kern="1200" dirty="0" smtClean="0">
                <a:solidFill>
                  <a:schemeClr val="tx1"/>
                </a:solidFill>
                <a:effectLst/>
                <a:latin typeface="+mn-lt"/>
                <a:ea typeface="+mn-ea"/>
                <a:cs typeface="+mn-cs"/>
              </a:rPr>
              <a:t> content sector we see:</a:t>
            </a:r>
          </a:p>
          <a:p>
            <a:r>
              <a:rPr lang="en-US" sz="1200" kern="1200" dirty="0" smtClean="0">
                <a:solidFill>
                  <a:schemeClr val="tx1"/>
                </a:solidFill>
                <a:effectLst/>
                <a:latin typeface="+mn-lt"/>
                <a:ea typeface="+mn-ea"/>
                <a:cs typeface="+mn-cs"/>
              </a:rPr>
              <a:t>Mergers and acquisitions – that</a:t>
            </a:r>
            <a:r>
              <a:rPr lang="en-US" sz="1200" kern="1200" baseline="0" dirty="0" smtClean="0">
                <a:solidFill>
                  <a:schemeClr val="tx1"/>
                </a:solidFill>
                <a:effectLst/>
                <a:latin typeface="+mn-lt"/>
                <a:ea typeface="+mn-ea"/>
                <a:cs typeface="+mn-cs"/>
              </a:rPr>
              <a:t> are a </a:t>
            </a:r>
            <a:r>
              <a:rPr lang="en-US" sz="1200" kern="1200" dirty="0" smtClean="0">
                <a:solidFill>
                  <a:schemeClr val="tx1"/>
                </a:solidFill>
                <a:effectLst/>
                <a:latin typeface="+mn-lt"/>
                <a:ea typeface="+mn-ea"/>
                <a:cs typeface="+mn-cs"/>
              </a:rPr>
              <a:t>sign of a mature market, especially when private equity gets involved</a:t>
            </a:r>
          </a:p>
          <a:p>
            <a:pPr lvl="0"/>
            <a:r>
              <a:rPr lang="en-US" sz="1200" kern="1200" dirty="0" smtClean="0">
                <a:solidFill>
                  <a:schemeClr val="tx1"/>
                </a:solidFill>
                <a:effectLst/>
                <a:latin typeface="+mn-lt"/>
                <a:ea typeface="+mn-ea"/>
                <a:cs typeface="+mn-cs"/>
              </a:rPr>
              <a:t>New services from publishers (as opposed to new content products) aimed elsewhere on campus, not the libraries as the usual acquirers of content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Why are these trends happening? It’s a mature market without a</a:t>
            </a:r>
            <a:r>
              <a:rPr lang="en-US" sz="1200" kern="1200" baseline="0" dirty="0" smtClean="0">
                <a:solidFill>
                  <a:schemeClr val="tx1"/>
                </a:solidFill>
                <a:effectLst/>
                <a:latin typeface="+mn-lt"/>
                <a:ea typeface="+mn-ea"/>
                <a:cs typeface="+mn-cs"/>
              </a:rPr>
              <a:t> high growth potential. Libraries as funding sources are tapped out.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 why are funders straying from their lane? Why has the Gates Foundation invested both in </a:t>
            </a:r>
            <a:r>
              <a:rPr lang="en-US" sz="1200" kern="1200" dirty="0" err="1" smtClean="0">
                <a:solidFill>
                  <a:schemeClr val="tx1"/>
                </a:solidFill>
                <a:effectLst/>
                <a:latin typeface="+mn-lt"/>
                <a:ea typeface="+mn-ea"/>
                <a:cs typeface="+mn-cs"/>
              </a:rPr>
              <a:t>ResearchGate</a:t>
            </a:r>
            <a:r>
              <a:rPr lang="en-US" sz="1200" kern="1200" dirty="0" smtClean="0">
                <a:solidFill>
                  <a:schemeClr val="tx1"/>
                </a:solidFill>
                <a:effectLst/>
                <a:latin typeface="+mn-lt"/>
                <a:ea typeface="+mn-ea"/>
                <a:cs typeface="+mn-cs"/>
              </a:rPr>
              <a:t> (scholarly sharing network where researchers post copies of their articles for use by others) and in a new open research hosting platform with the Faculty</a:t>
            </a:r>
            <a:r>
              <a:rPr lang="en-US" sz="1200" kern="1200" baseline="0" dirty="0" smtClean="0">
                <a:solidFill>
                  <a:schemeClr val="tx1"/>
                </a:solidFill>
                <a:effectLst/>
                <a:latin typeface="+mn-lt"/>
                <a:ea typeface="+mn-ea"/>
                <a:cs typeface="+mn-cs"/>
              </a:rPr>
              <a:t> of 1000 life sciences publisher (known as F1000)? Because they see a potential to disrupt the established scholarly communication ecosystem.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48</a:t>
            </a:fld>
            <a:endParaRPr lang="en-US"/>
          </a:p>
        </p:txBody>
      </p:sp>
    </p:spTree>
    <p:extLst>
      <p:ext uri="{BB962C8B-B14F-4D97-AF65-F5344CB8AC3E}">
        <p14:creationId xmlns:p14="http://schemas.microsoft.com/office/powerpoint/2010/main" val="2491121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49</a:t>
            </a:fld>
            <a:endParaRPr lang="en-US"/>
          </a:p>
        </p:txBody>
      </p:sp>
    </p:spTree>
    <p:extLst>
      <p:ext uri="{BB962C8B-B14F-4D97-AF65-F5344CB8AC3E}">
        <p14:creationId xmlns:p14="http://schemas.microsoft.com/office/powerpoint/2010/main" val="3126208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Trending now:</a:t>
            </a:r>
          </a:p>
          <a:p>
            <a:pPr lvl="0"/>
            <a:r>
              <a:rPr lang="en-US" sz="1200" kern="1200" dirty="0" smtClean="0">
                <a:solidFill>
                  <a:schemeClr val="tx1"/>
                </a:solidFill>
                <a:effectLst/>
                <a:latin typeface="+mn-lt"/>
                <a:ea typeface="+mn-ea"/>
                <a:cs typeface="+mn-cs"/>
              </a:rPr>
              <a:t>Openly licensed cultural content</a:t>
            </a:r>
          </a:p>
          <a:p>
            <a:pPr lvl="1"/>
            <a:r>
              <a:rPr lang="en-US" sz="1200" kern="1200" dirty="0" smtClean="0">
                <a:solidFill>
                  <a:schemeClr val="tx1"/>
                </a:solidFill>
                <a:effectLst/>
                <a:latin typeface="+mn-lt"/>
                <a:ea typeface="+mn-ea"/>
                <a:cs typeface="+mn-cs"/>
              </a:rPr>
              <a:t>Copyrightable material, such as documents, images and audio or video presentations that may be freely and legally reproduced, edited, excerpted, expanded and republished. Often via one of the Creative Commons licenses.</a:t>
            </a:r>
          </a:p>
          <a:p>
            <a:pPr lvl="1"/>
            <a:r>
              <a:rPr lang="en-US" sz="1200" kern="1200" dirty="0" smtClean="0">
                <a:solidFill>
                  <a:schemeClr val="tx1"/>
                </a:solidFill>
                <a:effectLst/>
                <a:latin typeface="+mn-lt"/>
                <a:ea typeface="+mn-ea"/>
                <a:cs typeface="+mn-cs"/>
              </a:rPr>
              <a:t>Museums on campus with learning objects to digitize</a:t>
            </a:r>
          </a:p>
          <a:p>
            <a:pPr lvl="1"/>
            <a:r>
              <a:rPr lang="en-US" sz="1200" kern="1200" dirty="0" smtClean="0">
                <a:solidFill>
                  <a:schemeClr val="tx1"/>
                </a:solidFill>
                <a:effectLst/>
                <a:latin typeface="+mn-lt"/>
                <a:ea typeface="+mn-ea"/>
                <a:cs typeface="+mn-cs"/>
              </a:rPr>
              <a:t>Archival/primary source content</a:t>
            </a:r>
          </a:p>
          <a:p>
            <a:pPr lvl="1"/>
            <a:r>
              <a:rPr lang="en-US" sz="1200" kern="1200" dirty="0" smtClean="0">
                <a:solidFill>
                  <a:schemeClr val="tx1"/>
                </a:solidFill>
                <a:effectLst/>
                <a:latin typeface="+mn-lt"/>
                <a:ea typeface="+mn-ea"/>
                <a:cs typeface="+mn-cs"/>
              </a:rPr>
              <a:t>Local regional content</a:t>
            </a:r>
          </a:p>
          <a:p>
            <a:pPr lvl="1"/>
            <a:r>
              <a:rPr lang="en-US" sz="1200" kern="1200" dirty="0" smtClean="0">
                <a:solidFill>
                  <a:schemeClr val="tx1"/>
                </a:solidFill>
                <a:effectLst/>
                <a:latin typeface="+mn-lt"/>
                <a:ea typeface="+mn-ea"/>
                <a:cs typeface="+mn-cs"/>
              </a:rPr>
              <a:t>Scholarly content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Need to think beyond the financial bottom line and begin to take into account our social obligations to long-term user needs, balancing with the mission of the LAM to participate in the knowledge diffusion network (MIT – social responsibility policy)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GLAMS need to think of themselves as part of the greater</a:t>
            </a:r>
            <a:r>
              <a:rPr lang="en-US" sz="1200" kern="1200" baseline="0" dirty="0" smtClean="0">
                <a:solidFill>
                  <a:schemeClr val="tx1"/>
                </a:solidFill>
                <a:effectLst/>
                <a:latin typeface="+mn-lt"/>
                <a:ea typeface="+mn-ea"/>
                <a:cs typeface="+mn-cs"/>
              </a:rPr>
              <a:t> knowledge diffusion network.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50</a:t>
            </a:fld>
            <a:endParaRPr lang="en-US"/>
          </a:p>
        </p:txBody>
      </p:sp>
    </p:spTree>
    <p:extLst>
      <p:ext uri="{BB962C8B-B14F-4D97-AF65-F5344CB8AC3E}">
        <p14:creationId xmlns:p14="http://schemas.microsoft.com/office/powerpoint/2010/main" val="126934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Action Items - “Not self-indulgence, but self-preservation”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Support the progress of intellectual thought and expression in a sustainable manner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Engage in multi-stakeholder alliances – such as Lib Publishing Forum, OSI (UNESCO), Open Knowledge International. Library publishing is a new way to engage, future-proof, provide archival home, help libraries gain support on campus and be anti-fragile. Using combined expertise of university presses and LAMS in a region to provide sustainable ecosystem for open content.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Move from digitization to </a:t>
            </a:r>
            <a:r>
              <a:rPr lang="en-US" sz="1200" kern="1200" dirty="0" err="1" smtClean="0">
                <a:solidFill>
                  <a:schemeClr val="tx1"/>
                </a:solidFill>
                <a:effectLst/>
                <a:latin typeface="+mn-lt"/>
                <a:ea typeface="+mn-ea"/>
                <a:cs typeface="+mn-cs"/>
              </a:rPr>
              <a:t>digitality</a:t>
            </a:r>
            <a:r>
              <a:rPr lang="en-US" sz="1200" kern="1200" dirty="0" smtClean="0">
                <a:solidFill>
                  <a:schemeClr val="tx1"/>
                </a:solidFill>
                <a:effectLst/>
                <a:latin typeface="+mn-lt"/>
                <a:ea typeface="+mn-ea"/>
                <a:cs typeface="+mn-cs"/>
              </a:rPr>
              <a:t> (the condition of living in a digital culture; digital reality)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Hope for LYRASIS – be more of an instigator of change in the open content space, along with our work to facilitate change. LYR can help OA scale up by creating synergy across OA projects, growing work with dig vendors – ~100 distinct projects this fiscal year, added educational outreach about new models to support open content</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51</a:t>
            </a:fld>
            <a:endParaRPr lang="en-US"/>
          </a:p>
        </p:txBody>
      </p:sp>
    </p:spTree>
    <p:extLst>
      <p:ext uri="{BB962C8B-B14F-4D97-AF65-F5344CB8AC3E}">
        <p14:creationId xmlns:p14="http://schemas.microsoft.com/office/powerpoint/2010/main" val="408271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3</a:t>
            </a:fld>
            <a:endParaRPr lang="en-US" dirty="0"/>
          </a:p>
        </p:txBody>
      </p:sp>
    </p:spTree>
    <p:extLst>
      <p:ext uri="{BB962C8B-B14F-4D97-AF65-F5344CB8AC3E}">
        <p14:creationId xmlns:p14="http://schemas.microsoft.com/office/powerpoint/2010/main" val="54298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54</a:t>
            </a:fld>
            <a:endParaRPr lang="en-US"/>
          </a:p>
        </p:txBody>
      </p:sp>
    </p:spTree>
    <p:extLst>
      <p:ext uri="{BB962C8B-B14F-4D97-AF65-F5344CB8AC3E}">
        <p14:creationId xmlns:p14="http://schemas.microsoft.com/office/powerpoint/2010/main" val="2031830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60</a:t>
            </a:fld>
            <a:endParaRPr lang="en-US"/>
          </a:p>
        </p:txBody>
      </p:sp>
    </p:spTree>
    <p:extLst>
      <p:ext uri="{BB962C8B-B14F-4D97-AF65-F5344CB8AC3E}">
        <p14:creationId xmlns:p14="http://schemas.microsoft.com/office/powerpoint/2010/main" val="2967137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61</a:t>
            </a:fld>
            <a:endParaRPr lang="en-US"/>
          </a:p>
        </p:txBody>
      </p:sp>
    </p:spTree>
    <p:extLst>
      <p:ext uri="{BB962C8B-B14F-4D97-AF65-F5344CB8AC3E}">
        <p14:creationId xmlns:p14="http://schemas.microsoft.com/office/powerpoint/2010/main" val="1439326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62</a:t>
            </a:fld>
            <a:endParaRPr lang="en-US"/>
          </a:p>
        </p:txBody>
      </p:sp>
    </p:spTree>
    <p:extLst>
      <p:ext uri="{BB962C8B-B14F-4D97-AF65-F5344CB8AC3E}">
        <p14:creationId xmlns:p14="http://schemas.microsoft.com/office/powerpoint/2010/main" val="4282223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63</a:t>
            </a:fld>
            <a:endParaRPr lang="en-US"/>
          </a:p>
        </p:txBody>
      </p:sp>
    </p:spTree>
    <p:extLst>
      <p:ext uri="{BB962C8B-B14F-4D97-AF65-F5344CB8AC3E}">
        <p14:creationId xmlns:p14="http://schemas.microsoft.com/office/powerpoint/2010/main" val="3267549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64</a:t>
            </a:fld>
            <a:endParaRPr lang="en-US"/>
          </a:p>
        </p:txBody>
      </p:sp>
    </p:spTree>
    <p:extLst>
      <p:ext uri="{BB962C8B-B14F-4D97-AF65-F5344CB8AC3E}">
        <p14:creationId xmlns:p14="http://schemas.microsoft.com/office/powerpoint/2010/main" val="1904323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65</a:t>
            </a:fld>
            <a:endParaRPr lang="en-US"/>
          </a:p>
        </p:txBody>
      </p:sp>
    </p:spTree>
    <p:extLst>
      <p:ext uri="{BB962C8B-B14F-4D97-AF65-F5344CB8AC3E}">
        <p14:creationId xmlns:p14="http://schemas.microsoft.com/office/powerpoint/2010/main" val="1205917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66</a:t>
            </a:fld>
            <a:endParaRPr lang="en-US"/>
          </a:p>
        </p:txBody>
      </p:sp>
    </p:spTree>
    <p:extLst>
      <p:ext uri="{BB962C8B-B14F-4D97-AF65-F5344CB8AC3E}">
        <p14:creationId xmlns:p14="http://schemas.microsoft.com/office/powerpoint/2010/main" val="1820281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67</a:t>
            </a:fld>
            <a:endParaRPr lang="en-US"/>
          </a:p>
        </p:txBody>
      </p:sp>
    </p:spTree>
    <p:extLst>
      <p:ext uri="{BB962C8B-B14F-4D97-AF65-F5344CB8AC3E}">
        <p14:creationId xmlns:p14="http://schemas.microsoft.com/office/powerpoint/2010/main" val="2127076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68</a:t>
            </a:fld>
            <a:endParaRPr lang="en-US"/>
          </a:p>
        </p:txBody>
      </p:sp>
    </p:spTree>
    <p:extLst>
      <p:ext uri="{BB962C8B-B14F-4D97-AF65-F5344CB8AC3E}">
        <p14:creationId xmlns:p14="http://schemas.microsoft.com/office/powerpoint/2010/main" val="219784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4</a:t>
            </a:fld>
            <a:endParaRPr lang="en-US" dirty="0"/>
          </a:p>
        </p:txBody>
      </p:sp>
    </p:spTree>
    <p:extLst>
      <p:ext uri="{BB962C8B-B14F-4D97-AF65-F5344CB8AC3E}">
        <p14:creationId xmlns:p14="http://schemas.microsoft.com/office/powerpoint/2010/main" val="868039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69</a:t>
            </a:fld>
            <a:endParaRPr lang="en-US"/>
          </a:p>
        </p:txBody>
      </p:sp>
    </p:spTree>
    <p:extLst>
      <p:ext uri="{BB962C8B-B14F-4D97-AF65-F5344CB8AC3E}">
        <p14:creationId xmlns:p14="http://schemas.microsoft.com/office/powerpoint/2010/main" val="3943557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70</a:t>
            </a:fld>
            <a:endParaRPr lang="en-US"/>
          </a:p>
        </p:txBody>
      </p:sp>
    </p:spTree>
    <p:extLst>
      <p:ext uri="{BB962C8B-B14F-4D97-AF65-F5344CB8AC3E}">
        <p14:creationId xmlns:p14="http://schemas.microsoft.com/office/powerpoint/2010/main" val="215472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from </a:t>
            </a:r>
            <a:r>
              <a:rPr lang="en-US" baseline="0" smtClean="0"/>
              <a:t>Deloitte.com</a:t>
            </a:r>
            <a:endParaRPr lang="en-US"/>
          </a:p>
        </p:txBody>
      </p:sp>
      <p:sp>
        <p:nvSpPr>
          <p:cNvPr id="4" name="Slide Number Placeholder 3"/>
          <p:cNvSpPr>
            <a:spLocks noGrp="1"/>
          </p:cNvSpPr>
          <p:nvPr>
            <p:ph type="sldNum" sz="quarter" idx="10"/>
          </p:nvPr>
        </p:nvSpPr>
        <p:spPr/>
        <p:txBody>
          <a:bodyPr/>
          <a:lstStyle/>
          <a:p>
            <a:fld id="{D862B055-C49B-402C-99B8-06CAC164482A}" type="slidenum">
              <a:rPr lang="en-US" smtClean="0"/>
              <a:pPr/>
              <a:t>5</a:t>
            </a:fld>
            <a:endParaRPr lang="en-US" dirty="0"/>
          </a:p>
        </p:txBody>
      </p:sp>
    </p:spTree>
    <p:extLst>
      <p:ext uri="{BB962C8B-B14F-4D97-AF65-F5344CB8AC3E}">
        <p14:creationId xmlns:p14="http://schemas.microsoft.com/office/powerpoint/2010/main" val="29849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from </a:t>
            </a:r>
            <a:r>
              <a:rPr lang="en-US" baseline="0" dirty="0" err="1" smtClean="0"/>
              <a:t>Deloitte.com</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6</a:t>
            </a:fld>
            <a:endParaRPr lang="en-US" dirty="0"/>
          </a:p>
        </p:txBody>
      </p:sp>
    </p:spTree>
    <p:extLst>
      <p:ext uri="{BB962C8B-B14F-4D97-AF65-F5344CB8AC3E}">
        <p14:creationId xmlns:p14="http://schemas.microsoft.com/office/powerpoint/2010/main" val="39886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from </a:t>
            </a:r>
            <a:r>
              <a:rPr lang="en-US" baseline="0" dirty="0" err="1" smtClean="0"/>
              <a:t>Deloitte.com</a:t>
            </a:r>
            <a:endParaRPr lang="en-US" baseline="0" dirty="0" smtClean="0"/>
          </a:p>
          <a:p>
            <a:endParaRPr lang="en-US" baseline="0" dirty="0" smtClean="0"/>
          </a:p>
          <a:p>
            <a:r>
              <a:rPr lang="en-US" sz="1200" b="0" i="0" kern="1200" dirty="0" smtClean="0">
                <a:solidFill>
                  <a:schemeClr val="tx1"/>
                </a:solidFill>
                <a:effectLst/>
                <a:latin typeface="+mn-lt"/>
                <a:ea typeface="+mn-ea"/>
                <a:cs typeface="+mn-cs"/>
              </a:rPr>
              <a:t>In order to achieve cutting-edge innovation within a company while creating a long-lasting business advantage, the latter should aspire to achieve both </a:t>
            </a:r>
            <a:r>
              <a:rPr lang="en-US" sz="1200" b="1" i="0" kern="1200" dirty="0" smtClean="0">
                <a:solidFill>
                  <a:schemeClr val="tx1"/>
                </a:solidFill>
                <a:effectLst/>
                <a:latin typeface="+mn-lt"/>
                <a:ea typeface="+mn-ea"/>
                <a:cs typeface="+mn-cs"/>
              </a:rPr>
              <a:t>revolution </a:t>
            </a:r>
            <a:r>
              <a:rPr lang="en-US" sz="1200" b="0" i="0" kern="1200" dirty="0" smtClean="0">
                <a:solidFill>
                  <a:schemeClr val="tx1"/>
                </a:solidFill>
                <a:effectLst/>
                <a:latin typeface="+mn-lt"/>
                <a:ea typeface="+mn-ea"/>
                <a:cs typeface="+mn-cs"/>
              </a:rPr>
              <a:t>and</a:t>
            </a:r>
            <a:r>
              <a:rPr lang="en-US" sz="1200" b="1" i="0" kern="1200" dirty="0" smtClean="0">
                <a:solidFill>
                  <a:schemeClr val="tx1"/>
                </a:solidFill>
                <a:effectLst/>
                <a:latin typeface="+mn-lt"/>
                <a:ea typeface="+mn-ea"/>
                <a:cs typeface="+mn-cs"/>
              </a:rPr>
              <a:t> evolution</a:t>
            </a:r>
            <a:r>
              <a:rPr lang="en-US" sz="1200" b="0" i="0" kern="1200" dirty="0" smtClean="0">
                <a:solidFill>
                  <a:schemeClr val="tx1"/>
                </a:solidFill>
                <a:effectLst/>
                <a:latin typeface="+mn-lt"/>
                <a:ea typeface="+mn-ea"/>
                <a:cs typeface="+mn-cs"/>
              </a:rPr>
              <a:t>. In other words, </a:t>
            </a:r>
            <a:r>
              <a:rPr lang="en-US" sz="1200" b="1" i="0" kern="1200" dirty="0" smtClean="0">
                <a:solidFill>
                  <a:schemeClr val="tx1"/>
                </a:solidFill>
                <a:effectLst/>
                <a:latin typeface="+mn-lt"/>
                <a:ea typeface="+mn-ea"/>
                <a:cs typeface="+mn-cs"/>
              </a:rPr>
              <a:t>disruptive innovation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and</a:t>
            </a:r>
            <a:r>
              <a:rPr lang="en-US" sz="1200" b="1" i="0" kern="1200" dirty="0" err="1" smtClean="0">
                <a:solidFill>
                  <a:schemeClr val="tx1"/>
                </a:solidFill>
                <a:effectLst/>
                <a:latin typeface="+mn-lt"/>
                <a:ea typeface="+mn-ea"/>
                <a:cs typeface="+mn-cs"/>
              </a:rPr>
              <a:t>sustaining</a:t>
            </a:r>
            <a:r>
              <a:rPr lang="en-US" sz="1200" b="1" i="0" kern="1200" dirty="0" smtClean="0">
                <a:solidFill>
                  <a:schemeClr val="tx1"/>
                </a:solidFill>
                <a:effectLst/>
                <a:latin typeface="+mn-lt"/>
                <a:ea typeface="+mn-ea"/>
                <a:cs typeface="+mn-cs"/>
              </a:rPr>
              <a:t> innovation </a:t>
            </a:r>
            <a:r>
              <a:rPr lang="en-US" sz="1200" b="0" i="0" kern="1200" dirty="0" smtClean="0">
                <a:solidFill>
                  <a:schemeClr val="tx1"/>
                </a:solidFill>
                <a:effectLst/>
                <a:latin typeface="+mn-lt"/>
                <a:ea typeface="+mn-ea"/>
                <a:cs typeface="+mn-cs"/>
              </a:rPr>
              <a:t>do not necessarily need to be alternative to one another, but rather complementary measures.</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7</a:t>
            </a:fld>
            <a:endParaRPr lang="en-US" dirty="0"/>
          </a:p>
        </p:txBody>
      </p:sp>
    </p:spTree>
    <p:extLst>
      <p:ext uri="{BB962C8B-B14F-4D97-AF65-F5344CB8AC3E}">
        <p14:creationId xmlns:p14="http://schemas.microsoft.com/office/powerpoint/2010/main" val="210277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8</a:t>
            </a:fld>
            <a:endParaRPr lang="en-US" dirty="0"/>
          </a:p>
        </p:txBody>
      </p:sp>
    </p:spTree>
    <p:extLst>
      <p:ext uri="{BB962C8B-B14F-4D97-AF65-F5344CB8AC3E}">
        <p14:creationId xmlns:p14="http://schemas.microsoft.com/office/powerpoint/2010/main" val="85594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9</a:t>
            </a:fld>
            <a:endParaRPr lang="en-US" dirty="0"/>
          </a:p>
        </p:txBody>
      </p:sp>
    </p:spTree>
    <p:extLst>
      <p:ext uri="{BB962C8B-B14F-4D97-AF65-F5344CB8AC3E}">
        <p14:creationId xmlns:p14="http://schemas.microsoft.com/office/powerpoint/2010/main" val="99797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descr="book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kern="1200"/>
          </a:p>
        </p:txBody>
      </p:sp>
      <p:sp>
        <p:nvSpPr>
          <p:cNvPr id="10" name="Rectangle 9"/>
          <p:cNvSpPr>
            <a:spLocks/>
          </p:cNvSpPr>
          <p:nvPr/>
        </p:nvSpPr>
        <p:spPr bwMode="auto">
          <a:xfrm>
            <a:off x="7335378"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471"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4"/>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86118" y="6185993"/>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714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0"/>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 name="Picture 1" descr="book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kern="1200"/>
          </a:p>
        </p:txBody>
      </p:sp>
      <p:sp>
        <p:nvSpPr>
          <p:cNvPr id="10" name="Rectangle 9"/>
          <p:cNvSpPr>
            <a:spLocks/>
          </p:cNvSpPr>
          <p:nvPr/>
        </p:nvSpPr>
        <p:spPr bwMode="auto">
          <a:xfrm>
            <a:off x="7335378"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471"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4"/>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86118" y="6185993"/>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3486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69729"/>
            <a:ext cx="7720162" cy="714075"/>
          </a:xfrm>
        </p:spPr>
        <p:txBody>
          <a:bodyPr>
            <a:noAutofit/>
          </a:bodyPr>
          <a:lstStyle>
            <a:lvl1pPr algn="r">
              <a:defRPr sz="5600" kern="6000" baseline="0">
                <a:solidFill>
                  <a:srgbClr val="06264E"/>
                </a:solidFill>
                <a:latin typeface="Adobe Garamond Pro" pitchFamily="18" charset="0"/>
              </a:defRPr>
            </a:lvl1pPr>
          </a:lstStyle>
          <a:p>
            <a:r>
              <a:rPr lang="en-US" dirty="0" smtClean="0"/>
              <a:t>OPENING TITLE</a:t>
            </a:r>
            <a:endParaRPr lang="en-US" dirty="0"/>
          </a:p>
        </p:txBody>
      </p:sp>
      <p:sp>
        <p:nvSpPr>
          <p:cNvPr id="3" name="Subtitle 2"/>
          <p:cNvSpPr>
            <a:spLocks noGrp="1"/>
          </p:cNvSpPr>
          <p:nvPr>
            <p:ph type="subTitle" idx="1" hasCustomPrompt="1"/>
          </p:nvPr>
        </p:nvSpPr>
        <p:spPr>
          <a:xfrm>
            <a:off x="4618789" y="2436725"/>
            <a:ext cx="3787173" cy="1764631"/>
          </a:xfrm>
        </p:spPr>
        <p:txBody>
          <a:bodyPr tIns="0">
            <a:normAutofit/>
          </a:bodyPr>
          <a:lstStyle>
            <a:lvl1pPr marL="0" indent="0" algn="r">
              <a:spcBef>
                <a:spcPts val="0"/>
              </a:spcBef>
              <a:buNone/>
              <a:tabLst/>
              <a:defRPr sz="3600" baseline="0">
                <a:solidFill>
                  <a:srgbClr val="06264E"/>
                </a:solidFill>
                <a:latin typeface="Adobe Garamond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Line</a:t>
            </a:r>
          </a:p>
        </p:txBody>
      </p:sp>
    </p:spTree>
    <p:extLst>
      <p:ext uri="{BB962C8B-B14F-4D97-AF65-F5344CB8AC3E}">
        <p14:creationId xmlns:p14="http://schemas.microsoft.com/office/powerpoint/2010/main" val="1346899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erior Slide Option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76"/>
            <a:ext cx="8229600" cy="659117"/>
          </a:xfrm>
        </p:spPr>
        <p:txBody>
          <a:bodyPr>
            <a:noAutofit/>
          </a:bodyPr>
          <a:lstStyle>
            <a:lvl1pPr algn="l">
              <a:defRPr sz="4800" b="0" i="0" baseline="0">
                <a:solidFill>
                  <a:srgbClr val="06264E"/>
                </a:solidFill>
                <a:latin typeface="Adobe Garamond Pro" pitchFamily="18" charset="0"/>
                <a:cs typeface="Garamond"/>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77748" y="1826422"/>
            <a:ext cx="7540790" cy="2568406"/>
          </a:xfrm>
        </p:spPr>
        <p:txBody>
          <a:bodyPr>
            <a:normAutofit/>
          </a:bodyPr>
          <a:lstStyle>
            <a:lvl1pPr marL="0" indent="0">
              <a:spcBef>
                <a:spcPts val="0"/>
              </a:spcBef>
              <a:buFontTx/>
              <a:buNone/>
              <a:defRPr sz="1800" baseline="0">
                <a:solidFill>
                  <a:schemeClr val="bg1">
                    <a:lumMod val="95000"/>
                    <a:lumOff val="5000"/>
                  </a:schemeClr>
                </a:solidFill>
                <a:latin typeface="Adobe Garamond Pro" pitchFamily="18" charset="0"/>
              </a:defRPr>
            </a:lvl1pPr>
            <a:lvl2pPr marL="457200" indent="0">
              <a:spcBef>
                <a:spcPts val="0"/>
              </a:spcBef>
              <a:buFontTx/>
              <a:buNone/>
              <a:defRPr sz="1800" baseline="0">
                <a:solidFill>
                  <a:schemeClr val="bg1">
                    <a:lumMod val="95000"/>
                    <a:lumOff val="5000"/>
                  </a:schemeClr>
                </a:solidFill>
                <a:latin typeface="Adobe Garamond Regular"/>
              </a:defRPr>
            </a:lvl2pPr>
            <a:lvl3pPr marL="914400" indent="0">
              <a:spcBef>
                <a:spcPts val="0"/>
              </a:spcBef>
              <a:buFontTx/>
              <a:buNone/>
              <a:defRPr sz="1800" baseline="0">
                <a:solidFill>
                  <a:schemeClr val="bg1">
                    <a:lumMod val="95000"/>
                    <a:lumOff val="5000"/>
                  </a:schemeClr>
                </a:solidFill>
                <a:latin typeface="Adobe Garamond Regular"/>
              </a:defRPr>
            </a:lvl3pPr>
            <a:lvl4pPr marL="1371600" indent="0">
              <a:spcBef>
                <a:spcPts val="0"/>
              </a:spcBef>
              <a:buFontTx/>
              <a:buNone/>
              <a:defRPr sz="1800" baseline="0">
                <a:solidFill>
                  <a:schemeClr val="bg1">
                    <a:lumMod val="95000"/>
                    <a:lumOff val="5000"/>
                  </a:schemeClr>
                </a:solidFill>
                <a:latin typeface="Adobe Garamond Regular"/>
              </a:defRPr>
            </a:lvl4pPr>
            <a:lvl5pPr marL="1828800" indent="0">
              <a:spcBef>
                <a:spcPts val="0"/>
              </a:spcBef>
              <a:buFontTx/>
              <a:buNone/>
              <a:defRPr sz="1800" baseline="0">
                <a:solidFill>
                  <a:schemeClr val="bg1">
                    <a:lumMod val="95000"/>
                    <a:lumOff val="5000"/>
                  </a:schemeClr>
                </a:solidFill>
                <a:latin typeface="Adobe Garamond Regular"/>
              </a:defRPr>
            </a:lvl5pPr>
          </a:lstStyle>
          <a:p>
            <a:pPr lvl="0"/>
            <a:r>
              <a:rPr lang="en-US" dirty="0" smtClean="0"/>
              <a:t>Secondary sub copy that can contain as much body copy as you want would be placed here.</a:t>
            </a:r>
            <a:endParaRPr lang="en-US" dirty="0"/>
          </a:p>
        </p:txBody>
      </p:sp>
      <p:sp>
        <p:nvSpPr>
          <p:cNvPr id="6" name="Slide Number Placeholder 5"/>
          <p:cNvSpPr>
            <a:spLocks noGrp="1"/>
          </p:cNvSpPr>
          <p:nvPr>
            <p:ph type="sldNum" sz="quarter" idx="12"/>
          </p:nvPr>
        </p:nvSpPr>
        <p:spPr/>
        <p:txBody>
          <a:bodyPr/>
          <a:lstStyle/>
          <a:p>
            <a:fld id="{812766D4-8653-694A-AE3D-D5280E65C9AC}" type="slidenum">
              <a:rPr lang="en-US" smtClean="0"/>
              <a:t>‹#›</a:t>
            </a:fld>
            <a:endParaRPr lang="en-US"/>
          </a:p>
        </p:txBody>
      </p:sp>
      <p:cxnSp>
        <p:nvCxnSpPr>
          <p:cNvPr id="11" name="Straight Connector 10"/>
          <p:cNvCxnSpPr/>
          <p:nvPr userDrawn="1"/>
        </p:nvCxnSpPr>
        <p:spPr bwMode="auto">
          <a:xfrm>
            <a:off x="557213" y="946794"/>
            <a:ext cx="8004175" cy="0"/>
          </a:xfrm>
          <a:prstGeom prst="line">
            <a:avLst/>
          </a:prstGeom>
          <a:solidFill>
            <a:srgbClr xmlns:mc="http://schemas.openxmlformats.org/markup-compatibility/2006" xmlns:a14="http://schemas.microsoft.com/office/drawing/2010/main" val="090000" mc:Ignorable="a14" a14:legacySpreadsheetColorIndex="9"/>
          </a:solidFill>
          <a:ln w="25400" cap="flat" cmpd="sng" algn="ctr">
            <a:solidFill>
              <a:srgbClr xmlns:mc="http://schemas.openxmlformats.org/markup-compatibility/2006" xmlns:a14="http://schemas.microsoft.com/office/drawing/2010/main" val="06264E"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 name="Text Placeholder 4"/>
          <p:cNvSpPr>
            <a:spLocks noGrp="1"/>
          </p:cNvSpPr>
          <p:nvPr>
            <p:ph type="body" sz="quarter" idx="13" hasCustomPrompt="1"/>
          </p:nvPr>
        </p:nvSpPr>
        <p:spPr>
          <a:xfrm>
            <a:off x="475488" y="1060450"/>
            <a:ext cx="7461325" cy="614238"/>
          </a:xfrm>
        </p:spPr>
        <p:txBody>
          <a:bodyPr>
            <a:normAutofit/>
          </a:bodyPr>
          <a:lstStyle>
            <a:lvl1pPr marL="0" indent="0">
              <a:buFontTx/>
              <a:buNone/>
              <a:defRPr sz="2400" kern="2400" baseline="0"/>
            </a:lvl1pPr>
          </a:lstStyle>
          <a:p>
            <a:pPr lvl="0"/>
            <a:r>
              <a:rPr lang="en-US" dirty="0" smtClean="0"/>
              <a:t>Click to edit Secondary subtitle</a:t>
            </a:r>
          </a:p>
        </p:txBody>
      </p:sp>
    </p:spTree>
    <p:extLst>
      <p:ext uri="{BB962C8B-B14F-4D97-AF65-F5344CB8AC3E}">
        <p14:creationId xmlns:p14="http://schemas.microsoft.com/office/powerpoint/2010/main" val="18164963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erior Slide Option 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9600" cy="761859"/>
          </a:xfrm>
        </p:spPr>
        <p:txBody>
          <a:bodyPr>
            <a:noAutofit/>
          </a:bodyPr>
          <a:lstStyle>
            <a:lvl1pPr algn="l">
              <a:defRPr sz="4800" b="0" i="0" baseline="0">
                <a:solidFill>
                  <a:srgbClr val="06264E"/>
                </a:solidFill>
                <a:latin typeface="Adobe Garamond Pro" pitchFamily="18" charset="0"/>
                <a:cs typeface="Garamon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7748" y="1826422"/>
            <a:ext cx="7540790" cy="2568406"/>
          </a:xfrm>
        </p:spPr>
        <p:txBody>
          <a:bodyPr>
            <a:normAutofit/>
          </a:bodyPr>
          <a:lstStyle>
            <a:lvl1pPr marL="228600" indent="-228600">
              <a:spcBef>
                <a:spcPts val="0"/>
              </a:spcBef>
              <a:buFont typeface="Arial"/>
              <a:buChar char="•"/>
              <a:defRPr sz="1800" baseline="0">
                <a:solidFill>
                  <a:schemeClr val="bg1">
                    <a:lumMod val="95000"/>
                    <a:lumOff val="5000"/>
                  </a:schemeClr>
                </a:solidFill>
                <a:latin typeface="Adobe Garamond Pro" pitchFamily="18" charset="0"/>
              </a:defRPr>
            </a:lvl1pPr>
            <a:lvl2pPr marL="742950" indent="-285750">
              <a:spcBef>
                <a:spcPts val="0"/>
              </a:spcBef>
              <a:buFont typeface="Arial"/>
              <a:buChar char="•"/>
              <a:defRPr sz="1800" baseline="0">
                <a:solidFill>
                  <a:schemeClr val="bg1">
                    <a:lumMod val="95000"/>
                    <a:lumOff val="5000"/>
                  </a:schemeClr>
                </a:solidFill>
                <a:latin typeface="Adobe Garamond Pro" pitchFamily="18" charset="0"/>
              </a:defRPr>
            </a:lvl2pPr>
            <a:lvl3pPr marL="1200150" indent="-285750">
              <a:spcBef>
                <a:spcPts val="0"/>
              </a:spcBef>
              <a:buFont typeface="Arial"/>
              <a:buChar char="•"/>
              <a:defRPr sz="1800" baseline="0">
                <a:solidFill>
                  <a:schemeClr val="bg1">
                    <a:lumMod val="95000"/>
                    <a:lumOff val="5000"/>
                  </a:schemeClr>
                </a:solidFill>
                <a:latin typeface="Adobe Garamond Pro" pitchFamily="18" charset="0"/>
              </a:defRPr>
            </a:lvl3pPr>
            <a:lvl4pPr marL="1657350" indent="-285750">
              <a:spcBef>
                <a:spcPts val="0"/>
              </a:spcBef>
              <a:buFont typeface="Arial"/>
              <a:buChar char="•"/>
              <a:defRPr sz="1800" baseline="0">
                <a:solidFill>
                  <a:schemeClr val="bg1">
                    <a:lumMod val="95000"/>
                    <a:lumOff val="5000"/>
                  </a:schemeClr>
                </a:solidFill>
                <a:latin typeface="Adobe Garamond Pro" pitchFamily="18" charset="0"/>
              </a:defRPr>
            </a:lvl4pPr>
            <a:lvl5pPr marL="2114550" indent="-285750">
              <a:spcBef>
                <a:spcPts val="0"/>
              </a:spcBef>
              <a:buFont typeface="Arial"/>
              <a:buChar char="•"/>
              <a:defRPr sz="1800" baseline="0">
                <a:solidFill>
                  <a:schemeClr val="bg1">
                    <a:lumMod val="95000"/>
                    <a:lumOff val="5000"/>
                  </a:schemeClr>
                </a:solidFill>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12766D4-8653-694A-AE3D-D5280E65C9AC}" type="slidenum">
              <a:rPr lang="en-US" smtClean="0"/>
              <a:t>‹#›</a:t>
            </a:fld>
            <a:endParaRPr lang="en-US"/>
          </a:p>
        </p:txBody>
      </p:sp>
      <p:cxnSp>
        <p:nvCxnSpPr>
          <p:cNvPr id="11" name="Straight Connector 10"/>
          <p:cNvCxnSpPr/>
          <p:nvPr userDrawn="1"/>
        </p:nvCxnSpPr>
        <p:spPr bwMode="auto">
          <a:xfrm>
            <a:off x="557213" y="946794"/>
            <a:ext cx="8004175" cy="0"/>
          </a:xfrm>
          <a:prstGeom prst="line">
            <a:avLst/>
          </a:prstGeom>
          <a:solidFill>
            <a:srgbClr xmlns:mc="http://schemas.openxmlformats.org/markup-compatibility/2006" xmlns:a14="http://schemas.microsoft.com/office/drawing/2010/main" val="090000" mc:Ignorable="a14" a14:legacySpreadsheetColorIndex="9"/>
          </a:solidFill>
          <a:ln w="25400" cap="flat" cmpd="sng" algn="ctr">
            <a:solidFill>
              <a:srgbClr xmlns:mc="http://schemas.openxmlformats.org/markup-compatibility/2006" xmlns:a14="http://schemas.microsoft.com/office/drawing/2010/main" val="06264E"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 name="Text Placeholder 4"/>
          <p:cNvSpPr>
            <a:spLocks noGrp="1"/>
          </p:cNvSpPr>
          <p:nvPr>
            <p:ph type="body" sz="quarter" idx="13" hasCustomPrompt="1"/>
          </p:nvPr>
        </p:nvSpPr>
        <p:spPr>
          <a:xfrm>
            <a:off x="475488" y="1060704"/>
            <a:ext cx="6459537" cy="523875"/>
          </a:xfrm>
        </p:spPr>
        <p:txBody>
          <a:bodyPr>
            <a:normAutofit/>
          </a:bodyPr>
          <a:lstStyle>
            <a:lvl1pPr marL="0" indent="0">
              <a:buFontTx/>
              <a:buNone/>
              <a:defRPr sz="2400" kern="2400" baseline="0"/>
            </a:lvl1pPr>
            <a:lvl3pPr marL="914400" indent="0">
              <a:buNone/>
              <a:defRPr/>
            </a:lvl3pPr>
          </a:lstStyle>
          <a:p>
            <a:pPr lvl="0"/>
            <a:r>
              <a:rPr lang="en-US" dirty="0" smtClean="0"/>
              <a:t>Click to edit Secondary subtitle</a:t>
            </a:r>
          </a:p>
        </p:txBody>
      </p:sp>
    </p:spTree>
    <p:extLst>
      <p:ext uri="{BB962C8B-B14F-4D97-AF65-F5344CB8AC3E}">
        <p14:creationId xmlns:p14="http://schemas.microsoft.com/office/powerpoint/2010/main" val="41270957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ior 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9600" cy="764824"/>
          </a:xfrm>
        </p:spPr>
        <p:txBody>
          <a:bodyPr>
            <a:noAutofit/>
          </a:bodyPr>
          <a:lstStyle>
            <a:lvl1pPr algn="l">
              <a:defRPr sz="4800" b="0" i="0" baseline="0">
                <a:solidFill>
                  <a:srgbClr val="06264E"/>
                </a:solidFill>
                <a:latin typeface="Adobe Garamond Pro" pitchFamily="18" charset="0"/>
                <a:cs typeface="Garamon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7748" y="1826422"/>
            <a:ext cx="7540790" cy="2568406"/>
          </a:xfrm>
        </p:spPr>
        <p:txBody>
          <a:bodyPr>
            <a:normAutofit/>
          </a:bodyPr>
          <a:lstStyle>
            <a:lvl1pPr marL="228600" indent="-228600">
              <a:spcBef>
                <a:spcPts val="0"/>
              </a:spcBef>
              <a:buFont typeface="Arial"/>
              <a:buChar char="•"/>
              <a:defRPr sz="1800" baseline="0">
                <a:solidFill>
                  <a:schemeClr val="bg1">
                    <a:lumMod val="95000"/>
                    <a:lumOff val="5000"/>
                  </a:schemeClr>
                </a:solidFill>
                <a:latin typeface="Adobe Garamond Pro" pitchFamily="18" charset="0"/>
              </a:defRPr>
            </a:lvl1pPr>
            <a:lvl2pPr marL="742950" indent="-285750">
              <a:spcBef>
                <a:spcPts val="0"/>
              </a:spcBef>
              <a:buFont typeface="Arial"/>
              <a:buChar char="•"/>
              <a:defRPr sz="1800" baseline="0">
                <a:solidFill>
                  <a:schemeClr val="bg1">
                    <a:lumMod val="95000"/>
                    <a:lumOff val="5000"/>
                  </a:schemeClr>
                </a:solidFill>
                <a:latin typeface="Adobe Garamond Pro" pitchFamily="18" charset="0"/>
              </a:defRPr>
            </a:lvl2pPr>
            <a:lvl3pPr marL="1200150" indent="-285750">
              <a:spcBef>
                <a:spcPts val="0"/>
              </a:spcBef>
              <a:buFont typeface="Arial"/>
              <a:buChar char="•"/>
              <a:defRPr sz="1800" baseline="0">
                <a:solidFill>
                  <a:schemeClr val="bg1">
                    <a:lumMod val="95000"/>
                    <a:lumOff val="5000"/>
                  </a:schemeClr>
                </a:solidFill>
                <a:latin typeface="Adobe Garamond Pro" pitchFamily="18" charset="0"/>
              </a:defRPr>
            </a:lvl3pPr>
            <a:lvl4pPr marL="1657350" indent="-285750">
              <a:spcBef>
                <a:spcPts val="0"/>
              </a:spcBef>
              <a:buFont typeface="Arial"/>
              <a:buChar char="•"/>
              <a:defRPr sz="1800" baseline="0">
                <a:solidFill>
                  <a:schemeClr val="bg1">
                    <a:lumMod val="95000"/>
                    <a:lumOff val="5000"/>
                  </a:schemeClr>
                </a:solidFill>
                <a:latin typeface="Adobe Garamond Pro" pitchFamily="18" charset="0"/>
              </a:defRPr>
            </a:lvl4pPr>
            <a:lvl5pPr marL="2114550" indent="-285750">
              <a:spcBef>
                <a:spcPts val="0"/>
              </a:spcBef>
              <a:buFont typeface="Arial"/>
              <a:buChar char="•"/>
              <a:defRPr sz="1800" baseline="0">
                <a:solidFill>
                  <a:schemeClr val="bg1">
                    <a:lumMod val="95000"/>
                    <a:lumOff val="5000"/>
                  </a:schemeClr>
                </a:solidFill>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12766D4-8653-694A-AE3D-D5280E65C9AC}" type="slidenum">
              <a:rPr lang="en-US" smtClean="0"/>
              <a:t>‹#›</a:t>
            </a:fld>
            <a:endParaRPr lang="en-US"/>
          </a:p>
        </p:txBody>
      </p:sp>
      <p:cxnSp>
        <p:nvCxnSpPr>
          <p:cNvPr id="11" name="Straight Connector 10"/>
          <p:cNvCxnSpPr/>
          <p:nvPr userDrawn="1"/>
        </p:nvCxnSpPr>
        <p:spPr bwMode="auto">
          <a:xfrm>
            <a:off x="557213" y="946794"/>
            <a:ext cx="8004175" cy="0"/>
          </a:xfrm>
          <a:prstGeom prst="line">
            <a:avLst/>
          </a:prstGeom>
          <a:solidFill>
            <a:srgbClr xmlns:mc="http://schemas.openxmlformats.org/markup-compatibility/2006" xmlns:a14="http://schemas.microsoft.com/office/drawing/2010/main" val="090000" mc:Ignorable="a14" a14:legacySpreadsheetColorIndex="9"/>
          </a:solidFill>
          <a:ln w="25400" cap="flat" cmpd="sng" algn="ctr">
            <a:solidFill>
              <a:srgbClr xmlns:mc="http://schemas.openxmlformats.org/markup-compatibility/2006" xmlns:a14="http://schemas.microsoft.com/office/drawing/2010/main" val="06264E"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 name="Text Placeholder 4"/>
          <p:cNvSpPr>
            <a:spLocks noGrp="1"/>
          </p:cNvSpPr>
          <p:nvPr>
            <p:ph type="body" sz="quarter" idx="13" hasCustomPrompt="1"/>
          </p:nvPr>
        </p:nvSpPr>
        <p:spPr>
          <a:xfrm>
            <a:off x="477838" y="1060704"/>
            <a:ext cx="7540625" cy="554483"/>
          </a:xfrm>
        </p:spPr>
        <p:txBody>
          <a:bodyPr>
            <a:normAutofit/>
          </a:bodyPr>
          <a:lstStyle>
            <a:lvl1pPr marL="0" indent="0">
              <a:buFontTx/>
              <a:buNone/>
              <a:defRPr sz="2400" kern="2400" baseline="0"/>
            </a:lvl1pPr>
          </a:lstStyle>
          <a:p>
            <a:pPr lvl="0"/>
            <a:r>
              <a:rPr lang="en-US" dirty="0" smtClean="0"/>
              <a:t>Click to edit Secondary subtitle</a:t>
            </a:r>
          </a:p>
        </p:txBody>
      </p:sp>
    </p:spTree>
    <p:extLst>
      <p:ext uri="{BB962C8B-B14F-4D97-AF65-F5344CB8AC3E}">
        <p14:creationId xmlns:p14="http://schemas.microsoft.com/office/powerpoint/2010/main" val="42742521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ing Slide">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59532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userDrawn="1"/>
        </p:nvSpPr>
        <p:spPr bwMode="auto">
          <a:xfrm>
            <a:off x="244247"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66678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F168457A-3AB9-4880-8A0C-9F8524491207}" type="datetime2">
              <a:rPr lang="en-US" smtClean="0"/>
              <a:t>Thursday, September 21, 2017</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6"/>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7" y="891403"/>
            <a:ext cx="8658559" cy="5079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0CFEC368-1D7A-4F81-ABF6-AE0E36BAF64C}" type="slidenum">
              <a:rPr lang="en-US" smtClean="0"/>
              <a:pPr/>
              <a:t>‹#›</a:t>
            </a:fld>
            <a:endParaRPr lang="en-US" dirty="0"/>
          </a:p>
        </p:txBody>
      </p:sp>
      <p:cxnSp>
        <p:nvCxnSpPr>
          <p:cNvPr id="11" name="Straight Connector 10"/>
          <p:cNvCxnSpPr/>
          <p:nvPr userDrawn="1"/>
        </p:nvCxnSpPr>
        <p:spPr>
          <a:xfrm>
            <a:off x="244247"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7217162" y="240650"/>
            <a:ext cx="1685644" cy="32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p:cNvSpPr>
          <p:nvPr/>
        </p:nvSpPr>
        <p:spPr bwMode="auto">
          <a:xfrm>
            <a:off x="244247"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62"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5" r:id="rId12"/>
    <p:sldLayoutId id="2147483976" r:id="rId13"/>
    <p:sldLayoutId id="2147483977" r:id="rId14"/>
    <p:sldLayoutId id="2147483978" r:id="rId15"/>
    <p:sldLayoutId id="2147483979" r:id="rId16"/>
    <p:sldLayoutId id="2147483980" r:id="rId17"/>
  </p:sldLayoutIdLst>
  <p:hf sldNum="0" hdr="0" ftr="0" dt="0"/>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www.arl.org/storage/documents/publications/rli-2017-stanley-wilder-article1.pdf"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LYRASIS</a:t>
            </a:r>
            <a:r>
              <a:rPr lang="en-US" dirty="0" smtClean="0"/>
              <a:t/>
            </a:r>
            <a:br>
              <a:rPr lang="en-US" dirty="0" smtClean="0"/>
            </a:br>
            <a:r>
              <a:rPr lang="en-US" dirty="0" smtClean="0"/>
              <a:t>Leaders Forum #6 </a:t>
            </a:r>
            <a:br>
              <a:rPr lang="en-US" dirty="0" smtClean="0"/>
            </a:br>
            <a:r>
              <a:rPr lang="en-US" dirty="0" smtClean="0"/>
              <a:t>Birmingham</a:t>
            </a:r>
            <a:endParaRPr lang="en-US" dirty="0"/>
          </a:p>
        </p:txBody>
      </p:sp>
      <p:sp>
        <p:nvSpPr>
          <p:cNvPr id="3" name="Subtitle 2"/>
          <p:cNvSpPr>
            <a:spLocks noGrp="1"/>
          </p:cNvSpPr>
          <p:nvPr>
            <p:ph type="subTitle" idx="1"/>
          </p:nvPr>
        </p:nvSpPr>
        <p:spPr/>
        <p:txBody>
          <a:bodyPr/>
          <a:lstStyle/>
          <a:p>
            <a:r>
              <a:rPr lang="en-US" dirty="0"/>
              <a:t>b</a:t>
            </a:r>
            <a:r>
              <a:rPr lang="en-US" dirty="0" smtClean="0"/>
              <a:t>y Robert Miller</a:t>
            </a:r>
            <a:endParaRPr lang="en-US" dirty="0"/>
          </a:p>
        </p:txBody>
      </p:sp>
      <p:sp>
        <p:nvSpPr>
          <p:cNvPr id="4" name="TextBox 3"/>
          <p:cNvSpPr txBox="1"/>
          <p:nvPr/>
        </p:nvSpPr>
        <p:spPr>
          <a:xfrm>
            <a:off x="685800" y="4642450"/>
            <a:ext cx="4538928" cy="307777"/>
          </a:xfrm>
          <a:prstGeom prst="rect">
            <a:avLst/>
          </a:prstGeom>
          <a:noFill/>
        </p:spPr>
        <p:txBody>
          <a:bodyPr wrap="square" rtlCol="0">
            <a:spAutoFit/>
          </a:bodyPr>
          <a:lstStyle/>
          <a:p>
            <a:r>
              <a:rPr lang="en-US" sz="1400" dirty="0" smtClean="0">
                <a:solidFill>
                  <a:srgbClr val="FFFFFF"/>
                </a:solidFill>
              </a:rPr>
              <a:t>CEO LYRASIS</a:t>
            </a:r>
            <a:endParaRPr lang="en-US" sz="1400" dirty="0">
              <a:solidFill>
                <a:srgbClr val="FFFFFF"/>
              </a:solidFill>
            </a:endParaRPr>
          </a:p>
        </p:txBody>
      </p:sp>
      <p:pic>
        <p:nvPicPr>
          <p:cNvPr id="6" name="Picture 5" descr="IMG_1122.JPG.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5813052" y="2457958"/>
            <a:ext cx="3977544" cy="2983158"/>
          </a:xfrm>
          <a:prstGeom prst="rect">
            <a:avLst/>
          </a:prstGeom>
        </p:spPr>
      </p:pic>
    </p:spTree>
    <p:extLst>
      <p:ext uri="{BB962C8B-B14F-4D97-AF65-F5344CB8AC3E}">
        <p14:creationId xmlns:p14="http://schemas.microsoft.com/office/powerpoint/2010/main" val="2011347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757" y="2358018"/>
            <a:ext cx="8667750" cy="3958345"/>
          </a:xfrm>
          <a:prstGeom prst="rect">
            <a:avLst/>
          </a:prstGeom>
        </p:spPr>
      </p:pic>
      <p:sp>
        <p:nvSpPr>
          <p:cNvPr id="2" name="Title 1"/>
          <p:cNvSpPr>
            <a:spLocks noGrp="1"/>
          </p:cNvSpPr>
          <p:nvPr>
            <p:ph type="title"/>
          </p:nvPr>
        </p:nvSpPr>
        <p:spPr/>
        <p:txBody>
          <a:bodyPr/>
          <a:lstStyle/>
          <a:p>
            <a:r>
              <a:rPr lang="en-US" b="1" dirty="0"/>
              <a:t>Positioning </a:t>
            </a:r>
            <a:r>
              <a:rPr lang="en-US" b="1" dirty="0" smtClean="0"/>
              <a:t>Our Members </a:t>
            </a:r>
            <a:r>
              <a:rPr lang="en-US" b="1" dirty="0"/>
              <a:t>to </a:t>
            </a:r>
            <a:r>
              <a:rPr lang="en-US" b="1" dirty="0" smtClean="0"/>
              <a:t>Punch Above </a:t>
            </a:r>
            <a:r>
              <a:rPr lang="en-US" b="1" dirty="0"/>
              <a:t>their </a:t>
            </a:r>
            <a:r>
              <a:rPr lang="en-US" b="1" dirty="0" smtClean="0"/>
              <a:t>Weight</a:t>
            </a:r>
            <a:endParaRPr lang="en-US" b="1" dirty="0"/>
          </a:p>
        </p:txBody>
      </p:sp>
      <p:sp>
        <p:nvSpPr>
          <p:cNvPr id="3" name="Content Placeholder 2"/>
          <p:cNvSpPr>
            <a:spLocks noGrp="1"/>
          </p:cNvSpPr>
          <p:nvPr>
            <p:ph idx="1"/>
          </p:nvPr>
        </p:nvSpPr>
        <p:spPr>
          <a:xfrm>
            <a:off x="416385" y="3998083"/>
            <a:ext cx="2483335" cy="523633"/>
          </a:xfrm>
        </p:spPr>
        <p:txBody>
          <a:bodyPr>
            <a:normAutofit/>
          </a:bodyPr>
          <a:lstStyle/>
          <a:p>
            <a:pPr marL="0" indent="0">
              <a:lnSpc>
                <a:spcPct val="110000"/>
              </a:lnSpc>
              <a:buNone/>
            </a:pPr>
            <a:r>
              <a:rPr lang="en-US" sz="2300" b="1" dirty="0">
                <a:solidFill>
                  <a:schemeClr val="bg1"/>
                </a:solidFill>
              </a:rPr>
              <a:t>Leaders Forums</a:t>
            </a:r>
            <a:r>
              <a:rPr lang="en-US" sz="2300" dirty="0">
                <a:solidFill>
                  <a:schemeClr val="bg1"/>
                </a:solidFill>
              </a:rPr>
              <a:t> </a:t>
            </a:r>
          </a:p>
        </p:txBody>
      </p:sp>
      <p:sp>
        <p:nvSpPr>
          <p:cNvPr id="15" name="Content Placeholder 2"/>
          <p:cNvSpPr txBox="1">
            <a:spLocks/>
          </p:cNvSpPr>
          <p:nvPr/>
        </p:nvSpPr>
        <p:spPr>
          <a:xfrm>
            <a:off x="3112067" y="3998083"/>
            <a:ext cx="2644834" cy="40085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110000"/>
              </a:lnSpc>
              <a:buNone/>
            </a:pPr>
            <a:r>
              <a:rPr lang="en-US" sz="9200" b="1" dirty="0">
                <a:solidFill>
                  <a:schemeClr val="bg1"/>
                </a:solidFill>
              </a:rPr>
              <a:t>Catalyst </a:t>
            </a:r>
            <a:r>
              <a:rPr lang="en-US" sz="9200" b="1" dirty="0" smtClean="0">
                <a:solidFill>
                  <a:schemeClr val="bg1"/>
                </a:solidFill>
              </a:rPr>
              <a:t>Fund</a:t>
            </a:r>
          </a:p>
          <a:p>
            <a:pPr marL="0" indent="0" algn="ctr">
              <a:lnSpc>
                <a:spcPct val="110000"/>
              </a:lnSpc>
              <a:buNone/>
            </a:pPr>
            <a:r>
              <a:rPr lang="en-US" sz="9200" b="1" dirty="0" smtClean="0">
                <a:solidFill>
                  <a:schemeClr val="bg1"/>
                </a:solidFill>
              </a:rPr>
              <a:t>CEO’s Choice</a:t>
            </a:r>
            <a:endParaRPr lang="en-US" sz="9200" dirty="0">
              <a:solidFill>
                <a:schemeClr val="bg1"/>
              </a:solidFill>
            </a:endParaRPr>
          </a:p>
          <a:p>
            <a:pPr marL="0" indent="0">
              <a:lnSpc>
                <a:spcPct val="110000"/>
              </a:lnSpc>
              <a:buNone/>
            </a:pPr>
            <a:r>
              <a:rPr lang="en-US" sz="1800" dirty="0">
                <a:solidFill>
                  <a:schemeClr val="bg1"/>
                </a:solidFill>
              </a:rPr>
              <a:t> </a:t>
            </a:r>
          </a:p>
        </p:txBody>
      </p:sp>
      <p:cxnSp>
        <p:nvCxnSpPr>
          <p:cNvPr id="22" name="Straight Connector 21"/>
          <p:cNvCxnSpPr/>
          <p:nvPr/>
        </p:nvCxnSpPr>
        <p:spPr>
          <a:xfrm>
            <a:off x="2970502" y="2827756"/>
            <a:ext cx="0" cy="3264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40174" y="2805905"/>
            <a:ext cx="44370" cy="326406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descr="sta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7750" y="1659427"/>
            <a:ext cx="470372" cy="470372"/>
          </a:xfrm>
          <a:prstGeom prst="rect">
            <a:avLst/>
          </a:prstGeom>
        </p:spPr>
      </p:pic>
      <p:pic>
        <p:nvPicPr>
          <p:cNvPr id="27" name="Picture 26" descr="sta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261" y="1610579"/>
            <a:ext cx="470372" cy="470372"/>
          </a:xfrm>
          <a:prstGeom prst="rect">
            <a:avLst/>
          </a:prstGeom>
        </p:spPr>
      </p:pic>
      <p:pic>
        <p:nvPicPr>
          <p:cNvPr id="28" name="Picture 27" descr="sta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9626" y="1704358"/>
            <a:ext cx="470372" cy="510654"/>
          </a:xfrm>
          <a:prstGeom prst="rect">
            <a:avLst/>
          </a:prstGeom>
        </p:spPr>
      </p:pic>
      <p:sp>
        <p:nvSpPr>
          <p:cNvPr id="13" name="TextBox 12"/>
          <p:cNvSpPr txBox="1"/>
          <p:nvPr/>
        </p:nvSpPr>
        <p:spPr>
          <a:xfrm>
            <a:off x="259758" y="880986"/>
            <a:ext cx="8652749" cy="1503595"/>
          </a:xfrm>
          <a:prstGeom prst="rect">
            <a:avLst/>
          </a:prstGeom>
          <a:solidFill>
            <a:srgbClr val="002144"/>
          </a:solidFill>
        </p:spPr>
        <p:txBody>
          <a:bodyPr wrap="square" rtlCol="0">
            <a:spAutoFit/>
          </a:bodyPr>
          <a:lstStyle/>
          <a:p>
            <a:endParaRPr lang="en-US" dirty="0"/>
          </a:p>
        </p:txBody>
      </p:sp>
      <p:sp>
        <p:nvSpPr>
          <p:cNvPr id="19" name="Content Placeholder 2"/>
          <p:cNvSpPr txBox="1">
            <a:spLocks/>
          </p:cNvSpPr>
          <p:nvPr/>
        </p:nvSpPr>
        <p:spPr>
          <a:xfrm>
            <a:off x="6361838" y="3900989"/>
            <a:ext cx="2173375" cy="471547"/>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10000"/>
              </a:lnSpc>
              <a:buNone/>
            </a:pPr>
            <a:r>
              <a:rPr lang="en-US" b="1" dirty="0" smtClean="0">
                <a:solidFill>
                  <a:schemeClr val="bg1"/>
                </a:solidFill>
              </a:rPr>
              <a:t>Annual Summit</a:t>
            </a:r>
            <a:endParaRPr lang="en-US" dirty="0">
              <a:solidFill>
                <a:schemeClr val="bg1"/>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48484" y="665908"/>
            <a:ext cx="4572000" cy="1828800"/>
          </a:xfrm>
          <a:prstGeom prst="rect">
            <a:avLst/>
          </a:prstGeom>
        </p:spPr>
      </p:pic>
    </p:spTree>
    <p:extLst>
      <p:ext uri="{BB962C8B-B14F-4D97-AF65-F5344CB8AC3E}">
        <p14:creationId xmlns:p14="http://schemas.microsoft.com/office/powerpoint/2010/main" val="2118857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03710" y="892175"/>
            <a:ext cx="2082233" cy="5078413"/>
          </a:xfrm>
          <a:prstGeom prst="roundRect">
            <a:avLst/>
          </a:prstGeom>
          <a:solidFill>
            <a:srgbClr val="0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4624167" y="892174"/>
            <a:ext cx="2082233" cy="5078413"/>
          </a:xfrm>
          <a:prstGeom prst="roundRect">
            <a:avLst/>
          </a:prstGeom>
          <a:solidFill>
            <a:srgbClr val="0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505405" y="931016"/>
            <a:ext cx="2082233" cy="5078413"/>
          </a:xfrm>
          <a:prstGeom prst="roundRect">
            <a:avLst/>
          </a:prstGeom>
          <a:solidFill>
            <a:srgbClr val="0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228553" y="892174"/>
            <a:ext cx="2082233" cy="5078413"/>
          </a:xfrm>
          <a:prstGeom prst="roundRect">
            <a:avLst/>
          </a:prstGeom>
          <a:solidFill>
            <a:srgbClr val="0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b="1" dirty="0"/>
              <a:t>Working to </a:t>
            </a:r>
            <a:r>
              <a:rPr lang="en-US" b="1" dirty="0" smtClean="0"/>
              <a:t>Help Move </a:t>
            </a:r>
            <a:r>
              <a:rPr lang="en-US" b="1" dirty="0"/>
              <a:t>the </a:t>
            </a:r>
            <a:r>
              <a:rPr lang="en-US" b="1" dirty="0" smtClean="0"/>
              <a:t>Mountain</a:t>
            </a:r>
            <a:r>
              <a:rPr lang="en-US" b="1" dirty="0"/>
              <a:t>, </a:t>
            </a:r>
            <a:r>
              <a:rPr lang="en-US" b="1" dirty="0" smtClean="0"/>
              <a:t>Not Boil </a:t>
            </a:r>
            <a:r>
              <a:rPr lang="en-US" b="1" dirty="0"/>
              <a:t>the O</a:t>
            </a:r>
            <a:r>
              <a:rPr lang="en-US" b="1" dirty="0" smtClean="0"/>
              <a:t>cean </a:t>
            </a:r>
            <a:endParaRPr lang="en-US" b="1" dirty="0"/>
          </a:p>
        </p:txBody>
      </p:sp>
      <p:sp>
        <p:nvSpPr>
          <p:cNvPr id="9" name="Oval 8"/>
          <p:cNvSpPr/>
          <p:nvPr/>
        </p:nvSpPr>
        <p:spPr>
          <a:xfrm>
            <a:off x="387288" y="1195056"/>
            <a:ext cx="1720158" cy="1711104"/>
          </a:xfrm>
          <a:prstGeom prst="ellipse">
            <a:avLst/>
          </a:prstGeom>
          <a:solidFill>
            <a:srgbClr val="FF6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622744" y="1197154"/>
            <a:ext cx="1756372" cy="17111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Oval 11"/>
          <p:cNvSpPr/>
          <p:nvPr/>
        </p:nvSpPr>
        <p:spPr>
          <a:xfrm>
            <a:off x="4789282" y="1195056"/>
            <a:ext cx="1738266" cy="17020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009480" y="1195056"/>
            <a:ext cx="1692996" cy="16929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Right Arrow 14"/>
          <p:cNvSpPr/>
          <p:nvPr/>
        </p:nvSpPr>
        <p:spPr>
          <a:xfrm>
            <a:off x="690439" y="4699955"/>
            <a:ext cx="7867456" cy="1015825"/>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innovation across communities </a:t>
            </a:r>
          </a:p>
        </p:txBody>
      </p:sp>
      <p:sp>
        <p:nvSpPr>
          <p:cNvPr id="18" name="TextBox 17"/>
          <p:cNvSpPr txBox="1"/>
          <p:nvPr/>
        </p:nvSpPr>
        <p:spPr>
          <a:xfrm>
            <a:off x="289333" y="3470223"/>
            <a:ext cx="1821977" cy="430887"/>
          </a:xfrm>
          <a:prstGeom prst="rect">
            <a:avLst/>
          </a:prstGeom>
          <a:noFill/>
        </p:spPr>
        <p:txBody>
          <a:bodyPr wrap="square" rtlCol="0">
            <a:spAutoFit/>
          </a:bodyPr>
          <a:lstStyle/>
          <a:p>
            <a:pPr algn="ctr"/>
            <a:r>
              <a:rPr lang="en-US" sz="2200" b="1" dirty="0">
                <a:solidFill>
                  <a:srgbClr val="FFFFFF"/>
                </a:solidFill>
                <a:cs typeface="Arial"/>
              </a:rPr>
              <a:t>Archives</a:t>
            </a:r>
          </a:p>
        </p:txBody>
      </p:sp>
      <p:sp>
        <p:nvSpPr>
          <p:cNvPr id="19" name="TextBox 18"/>
          <p:cNvSpPr txBox="1"/>
          <p:nvPr/>
        </p:nvSpPr>
        <p:spPr>
          <a:xfrm>
            <a:off x="4587638" y="3485611"/>
            <a:ext cx="1946450" cy="446276"/>
          </a:xfrm>
          <a:prstGeom prst="rect">
            <a:avLst/>
          </a:prstGeom>
          <a:noFill/>
        </p:spPr>
        <p:txBody>
          <a:bodyPr wrap="square" rtlCol="0">
            <a:spAutoFit/>
          </a:bodyPr>
          <a:lstStyle/>
          <a:p>
            <a:pPr algn="ctr"/>
            <a:r>
              <a:rPr lang="en-US" sz="2300" b="1" dirty="0">
                <a:solidFill>
                  <a:srgbClr val="FFFFFF"/>
                </a:solidFill>
                <a:cs typeface="Arial"/>
              </a:rPr>
              <a:t>Library</a:t>
            </a:r>
          </a:p>
        </p:txBody>
      </p:sp>
      <p:sp>
        <p:nvSpPr>
          <p:cNvPr id="20" name="TextBox 19"/>
          <p:cNvSpPr txBox="1"/>
          <p:nvPr/>
        </p:nvSpPr>
        <p:spPr>
          <a:xfrm>
            <a:off x="6706400" y="3470222"/>
            <a:ext cx="2276853" cy="461665"/>
          </a:xfrm>
          <a:prstGeom prst="rect">
            <a:avLst/>
          </a:prstGeom>
          <a:noFill/>
        </p:spPr>
        <p:txBody>
          <a:bodyPr wrap="square" rtlCol="0">
            <a:spAutoFit/>
          </a:bodyPr>
          <a:lstStyle/>
          <a:p>
            <a:pPr algn="ctr"/>
            <a:r>
              <a:rPr lang="en-US" sz="2400" b="1" dirty="0">
                <a:solidFill>
                  <a:srgbClr val="FFFFFF"/>
                </a:solidFill>
                <a:cs typeface="Arial"/>
              </a:rPr>
              <a:t>Museum </a:t>
            </a:r>
          </a:p>
        </p:txBody>
      </p:sp>
      <p:sp>
        <p:nvSpPr>
          <p:cNvPr id="21" name="TextBox 20"/>
          <p:cNvSpPr txBox="1"/>
          <p:nvPr/>
        </p:nvSpPr>
        <p:spPr>
          <a:xfrm>
            <a:off x="2713606" y="3545794"/>
            <a:ext cx="1701720" cy="461665"/>
          </a:xfrm>
          <a:prstGeom prst="rect">
            <a:avLst/>
          </a:prstGeom>
          <a:noFill/>
        </p:spPr>
        <p:txBody>
          <a:bodyPr wrap="square" rtlCol="0">
            <a:spAutoFit/>
          </a:bodyPr>
          <a:lstStyle/>
          <a:p>
            <a:pPr algn="ctr"/>
            <a:r>
              <a:rPr lang="en-US" sz="2400" b="1" dirty="0">
                <a:solidFill>
                  <a:srgbClr val="FFFFFF"/>
                </a:solidFill>
                <a:cs typeface="Arial"/>
              </a:rPr>
              <a:t>Gallery</a:t>
            </a:r>
          </a:p>
        </p:txBody>
      </p:sp>
      <p:sp>
        <p:nvSpPr>
          <p:cNvPr id="23" name="Freeform 28"/>
          <p:cNvSpPr>
            <a:spLocks noChangeArrowheads="1"/>
          </p:cNvSpPr>
          <p:nvPr/>
        </p:nvSpPr>
        <p:spPr bwMode="auto">
          <a:xfrm>
            <a:off x="3271108" y="1836500"/>
            <a:ext cx="490046" cy="410108"/>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p:spPr>
        <p:txBody>
          <a:bodyPr wrap="none" lIns="68586" tIns="34293" rIns="68586" bIns="34293" anchor="ctr"/>
          <a:lstStyle/>
          <a:p>
            <a:pPr defTabSz="1828434" eaLnBrk="1" fontAlgn="auto" hangingPunct="1">
              <a:spcBef>
                <a:spcPts val="0"/>
              </a:spcBef>
              <a:spcAft>
                <a:spcPts val="0"/>
              </a:spcAft>
              <a:defRPr/>
            </a:pPr>
            <a:endParaRPr lang="en-US" sz="2701" dirty="0">
              <a:latin typeface="+mn-lt"/>
            </a:endParaRPr>
          </a:p>
        </p:txBody>
      </p:sp>
      <p:sp>
        <p:nvSpPr>
          <p:cNvPr id="24" name="Freeform 106"/>
          <p:cNvSpPr>
            <a:spLocks noChangeArrowheads="1"/>
          </p:cNvSpPr>
          <p:nvPr/>
        </p:nvSpPr>
        <p:spPr bwMode="auto">
          <a:xfrm>
            <a:off x="5502957" y="1852239"/>
            <a:ext cx="324652" cy="459654"/>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bg1"/>
          </a:solidFill>
          <a:ln>
            <a:noFill/>
          </a:ln>
          <a:effectLst/>
          <a:extLst/>
        </p:spPr>
        <p:txBody>
          <a:bodyPr wrap="none" lIns="68586" tIns="34293" rIns="68586" bIns="34293" anchor="ctr"/>
          <a:lstStyle/>
          <a:p>
            <a:pPr defTabSz="1828434" eaLnBrk="1" fontAlgn="auto" hangingPunct="1">
              <a:spcBef>
                <a:spcPts val="0"/>
              </a:spcBef>
              <a:spcAft>
                <a:spcPts val="0"/>
              </a:spcAft>
              <a:defRPr/>
            </a:pPr>
            <a:endParaRPr lang="en-US" sz="2701" dirty="0">
              <a:latin typeface="+mn-lt"/>
            </a:endParaRPr>
          </a:p>
        </p:txBody>
      </p:sp>
      <p:sp>
        <p:nvSpPr>
          <p:cNvPr id="25" name="Freeform 137"/>
          <p:cNvSpPr>
            <a:spLocks noChangeArrowheads="1"/>
          </p:cNvSpPr>
          <p:nvPr/>
        </p:nvSpPr>
        <p:spPr bwMode="auto">
          <a:xfrm>
            <a:off x="7620077" y="1740508"/>
            <a:ext cx="449498" cy="429954"/>
          </a:xfrm>
          <a:custGeom>
            <a:avLst/>
            <a:gdLst>
              <a:gd name="T0" fmla="*/ 593 w 608"/>
              <a:gd name="T1" fmla="*/ 255 h 581"/>
              <a:gd name="T2" fmla="*/ 593 w 608"/>
              <a:gd name="T3" fmla="*/ 255 h 581"/>
              <a:gd name="T4" fmla="*/ 593 w 608"/>
              <a:gd name="T5" fmla="*/ 255 h 581"/>
              <a:gd name="T6" fmla="*/ 445 w 608"/>
              <a:gd name="T7" fmla="*/ 361 h 581"/>
              <a:gd name="T8" fmla="*/ 501 w 608"/>
              <a:gd name="T9" fmla="*/ 537 h 581"/>
              <a:gd name="T10" fmla="*/ 501 w 608"/>
              <a:gd name="T11" fmla="*/ 552 h 581"/>
              <a:gd name="T12" fmla="*/ 473 w 608"/>
              <a:gd name="T13" fmla="*/ 580 h 581"/>
              <a:gd name="T14" fmla="*/ 459 w 608"/>
              <a:gd name="T15" fmla="*/ 573 h 581"/>
              <a:gd name="T16" fmla="*/ 459 w 608"/>
              <a:gd name="T17" fmla="*/ 573 h 581"/>
              <a:gd name="T18" fmla="*/ 304 w 608"/>
              <a:gd name="T19" fmla="*/ 460 h 581"/>
              <a:gd name="T20" fmla="*/ 148 w 608"/>
              <a:gd name="T21" fmla="*/ 573 h 581"/>
              <a:gd name="T22" fmla="*/ 148 w 608"/>
              <a:gd name="T23" fmla="*/ 573 h 581"/>
              <a:gd name="T24" fmla="*/ 134 w 608"/>
              <a:gd name="T25" fmla="*/ 580 h 581"/>
              <a:gd name="T26" fmla="*/ 106 w 608"/>
              <a:gd name="T27" fmla="*/ 552 h 581"/>
              <a:gd name="T28" fmla="*/ 106 w 608"/>
              <a:gd name="T29" fmla="*/ 537 h 581"/>
              <a:gd name="T30" fmla="*/ 162 w 608"/>
              <a:gd name="T31" fmla="*/ 361 h 581"/>
              <a:gd name="T32" fmla="*/ 14 w 608"/>
              <a:gd name="T33" fmla="*/ 255 h 581"/>
              <a:gd name="T34" fmla="*/ 14 w 608"/>
              <a:gd name="T35" fmla="*/ 255 h 581"/>
              <a:gd name="T36" fmla="*/ 0 w 608"/>
              <a:gd name="T37" fmla="*/ 226 h 581"/>
              <a:gd name="T38" fmla="*/ 28 w 608"/>
              <a:gd name="T39" fmla="*/ 198 h 581"/>
              <a:gd name="T40" fmla="*/ 28 w 608"/>
              <a:gd name="T41" fmla="*/ 198 h 581"/>
              <a:gd name="T42" fmla="*/ 219 w 608"/>
              <a:gd name="T43" fmla="*/ 198 h 581"/>
              <a:gd name="T44" fmla="*/ 275 w 608"/>
              <a:gd name="T45" fmla="*/ 22 h 581"/>
              <a:gd name="T46" fmla="*/ 304 w 608"/>
              <a:gd name="T47" fmla="*/ 0 h 581"/>
              <a:gd name="T48" fmla="*/ 332 w 608"/>
              <a:gd name="T49" fmla="*/ 22 h 581"/>
              <a:gd name="T50" fmla="*/ 388 w 608"/>
              <a:gd name="T51" fmla="*/ 198 h 581"/>
              <a:gd name="T52" fmla="*/ 579 w 608"/>
              <a:gd name="T53" fmla="*/ 198 h 581"/>
              <a:gd name="T54" fmla="*/ 579 w 608"/>
              <a:gd name="T55" fmla="*/ 198 h 581"/>
              <a:gd name="T56" fmla="*/ 607 w 608"/>
              <a:gd name="T57" fmla="*/ 226 h 581"/>
              <a:gd name="T58" fmla="*/ 593 w 608"/>
              <a:gd name="T59" fmla="*/ 25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8" h="581">
                <a:moveTo>
                  <a:pt x="593" y="255"/>
                </a:moveTo>
                <a:lnTo>
                  <a:pt x="593" y="255"/>
                </a:ln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lnTo>
                  <a:pt x="459" y="573"/>
                </a:lnTo>
                <a:cubicBezTo>
                  <a:pt x="304" y="460"/>
                  <a:pt x="304" y="460"/>
                  <a:pt x="304" y="460"/>
                </a:cubicBezTo>
                <a:cubicBezTo>
                  <a:pt x="148" y="573"/>
                  <a:pt x="148" y="573"/>
                  <a:pt x="148" y="573"/>
                </a:cubicBezTo>
                <a:lnTo>
                  <a:pt x="148" y="573"/>
                </a:ln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lnTo>
                  <a:pt x="14" y="255"/>
                </a:lnTo>
                <a:cubicBezTo>
                  <a:pt x="7" y="248"/>
                  <a:pt x="0" y="241"/>
                  <a:pt x="0" y="226"/>
                </a:cubicBezTo>
                <a:cubicBezTo>
                  <a:pt x="0" y="212"/>
                  <a:pt x="14" y="198"/>
                  <a:pt x="28" y="198"/>
                </a:cubicBezTo>
                <a:lnTo>
                  <a:pt x="28" y="198"/>
                </a:ln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lnTo>
                  <a:pt x="579" y="198"/>
                </a:lnTo>
                <a:cubicBezTo>
                  <a:pt x="593" y="198"/>
                  <a:pt x="607" y="212"/>
                  <a:pt x="607" y="226"/>
                </a:cubicBezTo>
                <a:cubicBezTo>
                  <a:pt x="607" y="241"/>
                  <a:pt x="600" y="248"/>
                  <a:pt x="593" y="255"/>
                </a:cubicBezTo>
              </a:path>
            </a:pathLst>
          </a:custGeom>
          <a:solidFill>
            <a:schemeClr val="bg1"/>
          </a:solidFill>
          <a:ln>
            <a:noFill/>
          </a:ln>
          <a:effectLst/>
          <a:extLst/>
        </p:spPr>
        <p:txBody>
          <a:bodyPr wrap="none" anchor="ctr"/>
          <a:lstStyle/>
          <a:p>
            <a:pPr defTabSz="1828434" eaLnBrk="1" fontAlgn="auto" hangingPunct="1">
              <a:spcBef>
                <a:spcPts val="0"/>
              </a:spcBef>
              <a:spcAft>
                <a:spcPts val="0"/>
              </a:spcAft>
              <a:defRPr/>
            </a:pPr>
            <a:endParaRPr lang="en-US" sz="2701">
              <a:latin typeface="+mn-lt"/>
            </a:endParaRPr>
          </a:p>
        </p:txBody>
      </p:sp>
      <p:sp>
        <p:nvSpPr>
          <p:cNvPr id="26" name="Freeform 25"/>
          <p:cNvSpPr>
            <a:spLocks noChangeArrowheads="1"/>
          </p:cNvSpPr>
          <p:nvPr/>
        </p:nvSpPr>
        <p:spPr bwMode="auto">
          <a:xfrm>
            <a:off x="1023773" y="1816305"/>
            <a:ext cx="457482" cy="450498"/>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bg1"/>
          </a:solidFill>
          <a:ln>
            <a:noFill/>
          </a:ln>
          <a:effectLst/>
          <a:extLst/>
        </p:spPr>
        <p:txBody>
          <a:bodyPr wrap="none" lIns="68586" tIns="34293" rIns="68586" bIns="34293" anchor="ctr"/>
          <a:lstStyle>
            <a:defPPr>
              <a:defRPr lang="en-US"/>
            </a:defPPr>
            <a:lvl1pPr algn="l" defTabSz="1827213" rtl="0" eaLnBrk="0" fontAlgn="base" hangingPunct="0">
              <a:spcBef>
                <a:spcPct val="0"/>
              </a:spcBef>
              <a:spcAft>
                <a:spcPct val="0"/>
              </a:spcAft>
              <a:defRPr sz="3600" kern="1200">
                <a:solidFill>
                  <a:schemeClr val="tx1"/>
                </a:solidFill>
                <a:latin typeface="Calibri"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Calibri"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Calibri"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Calibri"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Calibri" charset="0"/>
                <a:ea typeface="+mn-ea"/>
                <a:cs typeface="+mn-cs"/>
              </a:defRPr>
            </a:lvl5pPr>
            <a:lvl6pPr marL="2286000" algn="l" defTabSz="914400" rtl="0" eaLnBrk="1" latinLnBrk="0" hangingPunct="1">
              <a:defRPr sz="3600" kern="1200">
                <a:solidFill>
                  <a:schemeClr val="tx1"/>
                </a:solidFill>
                <a:latin typeface="Calibri" charset="0"/>
                <a:ea typeface="+mn-ea"/>
                <a:cs typeface="+mn-cs"/>
              </a:defRPr>
            </a:lvl6pPr>
            <a:lvl7pPr marL="2743200" algn="l" defTabSz="914400" rtl="0" eaLnBrk="1" latinLnBrk="0" hangingPunct="1">
              <a:defRPr sz="3600" kern="1200">
                <a:solidFill>
                  <a:schemeClr val="tx1"/>
                </a:solidFill>
                <a:latin typeface="Calibri" charset="0"/>
                <a:ea typeface="+mn-ea"/>
                <a:cs typeface="+mn-cs"/>
              </a:defRPr>
            </a:lvl7pPr>
            <a:lvl8pPr marL="3200400" algn="l" defTabSz="914400" rtl="0" eaLnBrk="1" latinLnBrk="0" hangingPunct="1">
              <a:defRPr sz="3600" kern="1200">
                <a:solidFill>
                  <a:schemeClr val="tx1"/>
                </a:solidFill>
                <a:latin typeface="Calibri" charset="0"/>
                <a:ea typeface="+mn-ea"/>
                <a:cs typeface="+mn-cs"/>
              </a:defRPr>
            </a:lvl8pPr>
            <a:lvl9pPr marL="3657600" algn="l" defTabSz="914400" rtl="0" eaLnBrk="1" latinLnBrk="0" hangingPunct="1">
              <a:defRPr sz="3600" kern="1200">
                <a:solidFill>
                  <a:schemeClr val="tx1"/>
                </a:solidFill>
                <a:latin typeface="Calibri" charset="0"/>
                <a:ea typeface="+mn-ea"/>
                <a:cs typeface="+mn-cs"/>
              </a:defRPr>
            </a:lvl9pPr>
          </a:lstStyle>
          <a:p>
            <a:pPr defTabSz="1828434" eaLnBrk="1" fontAlgn="auto" hangingPunct="1">
              <a:spcBef>
                <a:spcPts val="0"/>
              </a:spcBef>
              <a:spcAft>
                <a:spcPts val="0"/>
              </a:spcAft>
              <a:defRPr/>
            </a:pPr>
            <a:endParaRPr lang="en-US" sz="2701" dirty="0">
              <a:latin typeface="+mn-lt"/>
            </a:endParaRPr>
          </a:p>
        </p:txBody>
      </p:sp>
    </p:spTree>
    <p:extLst>
      <p:ext uri="{BB962C8B-B14F-4D97-AF65-F5344CB8AC3E}">
        <p14:creationId xmlns:p14="http://schemas.microsoft.com/office/powerpoint/2010/main" val="408686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Making </a:t>
            </a:r>
            <a:r>
              <a:rPr lang="en-US" b="1" dirty="0" smtClean="0"/>
              <a:t>Sense </a:t>
            </a:r>
            <a:r>
              <a:rPr lang="en-US" b="1" dirty="0"/>
              <a:t>of </a:t>
            </a:r>
            <a:r>
              <a:rPr lang="en-US" b="1" dirty="0" smtClean="0"/>
              <a:t>Our Environmental Trends  </a:t>
            </a:r>
            <a:endParaRPr lang="en-US" b="1" dirty="0"/>
          </a:p>
        </p:txBody>
      </p:sp>
      <p:pic>
        <p:nvPicPr>
          <p:cNvPr id="7" name="Picture 6" descr="explor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247" y="833770"/>
            <a:ext cx="4418288" cy="5613149"/>
          </a:xfrm>
          <a:prstGeom prst="rect">
            <a:avLst/>
          </a:prstGeom>
        </p:spPr>
      </p:pic>
      <p:pic>
        <p:nvPicPr>
          <p:cNvPr id="8" name="Picture 7" descr="star.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6158" y="982255"/>
            <a:ext cx="470372" cy="470372"/>
          </a:xfrm>
          <a:prstGeom prst="rect">
            <a:avLst/>
          </a:prstGeom>
        </p:spPr>
      </p:pic>
      <p:sp>
        <p:nvSpPr>
          <p:cNvPr id="9" name="Content Placeholder 2"/>
          <p:cNvSpPr txBox="1">
            <a:spLocks/>
          </p:cNvSpPr>
          <p:nvPr/>
        </p:nvSpPr>
        <p:spPr>
          <a:xfrm>
            <a:off x="971417" y="6045320"/>
            <a:ext cx="3691118" cy="401599"/>
          </a:xfrm>
          <a:prstGeom prst="rect">
            <a:avLst/>
          </a:prstGeom>
        </p:spPr>
        <p:txBody>
          <a:bodyPr vert="horz" lIns="91440" tIns="45720" rIns="91440" bIns="45720" rtlCol="0">
            <a:noAutofit/>
          </a:bodyPr>
          <a:lstStyle/>
          <a:p>
            <a:pPr marL="0" indent="0" algn="r">
              <a:buNone/>
            </a:pPr>
            <a:r>
              <a:rPr lang="en-US" sz="1600" b="1" dirty="0">
                <a:solidFill>
                  <a:schemeClr val="bg1"/>
                </a:solidFill>
                <a:latin typeface="Arial"/>
                <a:cs typeface="Arial"/>
              </a:rPr>
              <a:t>Short | Intermediate | Long-term</a:t>
            </a:r>
            <a:endParaRPr lang="en-US" sz="1600" b="1" kern="1200" dirty="0">
              <a:solidFill>
                <a:schemeClr val="bg1"/>
              </a:solidFill>
              <a:latin typeface="Arial"/>
              <a:cs typeface="Arial"/>
            </a:endParaRPr>
          </a:p>
        </p:txBody>
      </p:sp>
      <p:sp>
        <p:nvSpPr>
          <p:cNvPr id="3" name="Content Placeholder 2"/>
          <p:cNvSpPr>
            <a:spLocks noGrp="1"/>
          </p:cNvSpPr>
          <p:nvPr>
            <p:ph sz="half" idx="2"/>
          </p:nvPr>
        </p:nvSpPr>
        <p:spPr>
          <a:xfrm>
            <a:off x="4917317" y="1035484"/>
            <a:ext cx="4038600" cy="4718304"/>
          </a:xfrm>
        </p:spPr>
        <p:txBody>
          <a:bodyPr>
            <a:normAutofit fontScale="70000" lnSpcReduction="20000"/>
          </a:bodyPr>
          <a:lstStyle/>
          <a:p>
            <a:r>
              <a:rPr lang="en-US" b="1" dirty="0"/>
              <a:t>Insource vs. outsource</a:t>
            </a:r>
          </a:p>
          <a:p>
            <a:pPr lvl="1"/>
            <a:r>
              <a:rPr lang="en-US" dirty="0"/>
              <a:t>Make or buy decision. </a:t>
            </a:r>
          </a:p>
          <a:p>
            <a:pPr lvl="1"/>
            <a:r>
              <a:rPr lang="en-US" dirty="0" smtClean="0"/>
              <a:t>Measuring </a:t>
            </a:r>
            <a:r>
              <a:rPr lang="en-US" dirty="0"/>
              <a:t>alternatives- quantitative methods and qualitative elements?  </a:t>
            </a:r>
          </a:p>
          <a:p>
            <a:endParaRPr lang="en-US" sz="2500" b="1" dirty="0"/>
          </a:p>
          <a:p>
            <a:r>
              <a:rPr lang="en-US" sz="2500" b="1" dirty="0"/>
              <a:t>Specialized vs. generalist </a:t>
            </a:r>
          </a:p>
          <a:p>
            <a:pPr lvl="1"/>
            <a:r>
              <a:rPr lang="en-US" dirty="0"/>
              <a:t>Depth of knowledge vs. broad skillset spectrum.</a:t>
            </a:r>
          </a:p>
          <a:p>
            <a:endParaRPr lang="en-US" b="1" dirty="0"/>
          </a:p>
          <a:p>
            <a:r>
              <a:rPr lang="en-US" b="1" dirty="0"/>
              <a:t>Leveraging partnerships </a:t>
            </a:r>
          </a:p>
          <a:p>
            <a:pPr lvl="1"/>
            <a:r>
              <a:rPr lang="en-US" dirty="0"/>
              <a:t>For-profit, non-profit, government.</a:t>
            </a:r>
          </a:p>
          <a:p>
            <a:endParaRPr lang="en-US" b="1" dirty="0"/>
          </a:p>
          <a:p>
            <a:r>
              <a:rPr lang="en-US" b="1" dirty="0" smtClean="0"/>
              <a:t>Value </a:t>
            </a:r>
            <a:r>
              <a:rPr lang="en-US" b="1" dirty="0"/>
              <a:t>model</a:t>
            </a:r>
          </a:p>
          <a:p>
            <a:pPr lvl="1"/>
            <a:r>
              <a:rPr lang="en-US" dirty="0" smtClean="0"/>
              <a:t>How to measure value of change! </a:t>
            </a:r>
            <a:endParaRPr lang="en-US" dirty="0"/>
          </a:p>
          <a:p>
            <a:endParaRPr lang="en-US" dirty="0"/>
          </a:p>
        </p:txBody>
      </p:sp>
    </p:spTree>
    <p:extLst>
      <p:ext uri="{BB962C8B-B14F-4D97-AF65-F5344CB8AC3E}">
        <p14:creationId xmlns:p14="http://schemas.microsoft.com/office/powerpoint/2010/main" val="425328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1406" y="3670743"/>
            <a:ext cx="8661400" cy="2743200"/>
          </a:xfrm>
          <a:prstGeom prst="rect">
            <a:avLst/>
          </a:prstGeom>
        </p:spPr>
      </p:pic>
      <p:sp>
        <p:nvSpPr>
          <p:cNvPr id="2" name="Title 1"/>
          <p:cNvSpPr>
            <a:spLocks noGrp="1"/>
          </p:cNvSpPr>
          <p:nvPr>
            <p:ph type="title"/>
          </p:nvPr>
        </p:nvSpPr>
        <p:spPr/>
        <p:txBody>
          <a:bodyPr/>
          <a:lstStyle/>
          <a:p>
            <a:r>
              <a:rPr lang="en-US" b="1" dirty="0" smtClean="0">
                <a:solidFill>
                  <a:srgbClr val="002144"/>
                </a:solidFill>
              </a:rPr>
              <a:t>Leaders Circle</a:t>
            </a:r>
            <a:endParaRPr lang="en-US" b="1" dirty="0">
              <a:solidFill>
                <a:srgbClr val="002144"/>
              </a:solidFill>
            </a:endParaRPr>
          </a:p>
        </p:txBody>
      </p:sp>
      <p:sp>
        <p:nvSpPr>
          <p:cNvPr id="3" name="Content Placeholder 2"/>
          <p:cNvSpPr>
            <a:spLocks noGrp="1"/>
          </p:cNvSpPr>
          <p:nvPr>
            <p:ph idx="1"/>
          </p:nvPr>
        </p:nvSpPr>
        <p:spPr>
          <a:xfrm>
            <a:off x="244247" y="891405"/>
            <a:ext cx="8658559" cy="2691010"/>
          </a:xfrm>
        </p:spPr>
        <p:txBody>
          <a:bodyPr>
            <a:normAutofit/>
          </a:bodyPr>
          <a:lstStyle/>
          <a:p>
            <a:pPr marL="0" indent="0">
              <a:lnSpc>
                <a:spcPct val="110000"/>
              </a:lnSpc>
              <a:buNone/>
            </a:pPr>
            <a:r>
              <a:rPr lang="en-US" dirty="0"/>
              <a:t>The LYRASIS Leaders Circle is a diverse group of knowledgeable professionals working together in a highly collaborative and results-focused environment to discuss challenges and design and foster real-world solutions within our community.</a:t>
            </a:r>
            <a:endParaRPr lang="en-US" dirty="0">
              <a:solidFill>
                <a:srgbClr val="002144"/>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2976" y="4366517"/>
            <a:ext cx="6758260" cy="1351652"/>
          </a:xfrm>
          <a:prstGeom prst="rect">
            <a:avLst/>
          </a:prstGeom>
        </p:spPr>
      </p:pic>
    </p:spTree>
    <p:extLst>
      <p:ext uri="{BB962C8B-B14F-4D97-AF65-F5344CB8AC3E}">
        <p14:creationId xmlns:p14="http://schemas.microsoft.com/office/powerpoint/2010/main" val="3758891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1406" y="3670743"/>
            <a:ext cx="8661400" cy="2743200"/>
          </a:xfrm>
          <a:prstGeom prst="rect">
            <a:avLst/>
          </a:prstGeom>
        </p:spPr>
      </p:pic>
      <p:sp>
        <p:nvSpPr>
          <p:cNvPr id="2" name="Title 1"/>
          <p:cNvSpPr>
            <a:spLocks noGrp="1"/>
          </p:cNvSpPr>
          <p:nvPr>
            <p:ph type="title"/>
          </p:nvPr>
        </p:nvSpPr>
        <p:spPr/>
        <p:txBody>
          <a:bodyPr/>
          <a:lstStyle/>
          <a:p>
            <a:r>
              <a:rPr lang="en-US" b="1" dirty="0" smtClean="0">
                <a:solidFill>
                  <a:srgbClr val="002144"/>
                </a:solidFill>
              </a:rPr>
              <a:t>Leaders Forums</a:t>
            </a:r>
            <a:endParaRPr lang="en-US" b="1" dirty="0">
              <a:solidFill>
                <a:srgbClr val="002144"/>
              </a:solidFill>
            </a:endParaRPr>
          </a:p>
        </p:txBody>
      </p:sp>
      <p:sp>
        <p:nvSpPr>
          <p:cNvPr id="3" name="Content Placeholder 2"/>
          <p:cNvSpPr>
            <a:spLocks noGrp="1"/>
          </p:cNvSpPr>
          <p:nvPr>
            <p:ph idx="1"/>
          </p:nvPr>
        </p:nvSpPr>
        <p:spPr>
          <a:xfrm>
            <a:off x="244247" y="891405"/>
            <a:ext cx="8658559" cy="2691010"/>
          </a:xfrm>
        </p:spPr>
        <p:txBody>
          <a:bodyPr>
            <a:normAutofit fontScale="92500"/>
          </a:bodyPr>
          <a:lstStyle/>
          <a:p>
            <a:pPr marL="0" indent="0">
              <a:lnSpc>
                <a:spcPct val="110000"/>
              </a:lnSpc>
              <a:buNone/>
            </a:pPr>
            <a:r>
              <a:rPr lang="en-US" dirty="0" smtClean="0"/>
              <a:t>LYRASIS </a:t>
            </a:r>
            <a:r>
              <a:rPr lang="en-US" dirty="0"/>
              <a:t>hosted </a:t>
            </a:r>
            <a:r>
              <a:rPr lang="en-US" dirty="0" smtClean="0"/>
              <a:t>18 </a:t>
            </a:r>
            <a:r>
              <a:rPr lang="en-US" dirty="0"/>
              <a:t>Leaders Forums, regional in-person </a:t>
            </a:r>
            <a:r>
              <a:rPr lang="en-US" dirty="0" smtClean="0"/>
              <a:t>meetings that…</a:t>
            </a:r>
          </a:p>
          <a:p>
            <a:pPr>
              <a:lnSpc>
                <a:spcPct val="110000"/>
              </a:lnSpc>
            </a:pPr>
            <a:r>
              <a:rPr lang="en-US" dirty="0" smtClean="0"/>
              <a:t> pulled </a:t>
            </a:r>
            <a:r>
              <a:rPr lang="en-US" dirty="0"/>
              <a:t>together a diverse cross section of thought </a:t>
            </a:r>
            <a:r>
              <a:rPr lang="en-US" dirty="0" smtClean="0"/>
              <a:t>leaders,</a:t>
            </a:r>
          </a:p>
          <a:p>
            <a:pPr>
              <a:lnSpc>
                <a:spcPct val="110000"/>
              </a:lnSpc>
            </a:pPr>
            <a:r>
              <a:rPr lang="en-US" dirty="0" smtClean="0"/>
              <a:t> discussed, dissected </a:t>
            </a:r>
            <a:r>
              <a:rPr lang="en-US" dirty="0"/>
              <a:t>and </a:t>
            </a:r>
            <a:r>
              <a:rPr lang="en-US" dirty="0" smtClean="0"/>
              <a:t>focused </a:t>
            </a:r>
            <a:r>
              <a:rPr lang="en-US" dirty="0"/>
              <a:t>on cross-functional </a:t>
            </a:r>
            <a:r>
              <a:rPr lang="en-US" dirty="0" smtClean="0"/>
              <a:t>challenges</a:t>
            </a:r>
          </a:p>
          <a:p>
            <a:pPr>
              <a:lnSpc>
                <a:spcPct val="110000"/>
              </a:lnSpc>
            </a:pPr>
            <a:r>
              <a:rPr lang="en-US" dirty="0">
                <a:solidFill>
                  <a:srgbClr val="002144"/>
                </a:solidFill>
              </a:rPr>
              <a:t>e</a:t>
            </a:r>
            <a:r>
              <a:rPr lang="en-US" dirty="0" smtClean="0">
                <a:solidFill>
                  <a:srgbClr val="002144"/>
                </a:solidFill>
              </a:rPr>
              <a:t>xplored opportunities</a:t>
            </a:r>
          </a:p>
          <a:p>
            <a:pPr>
              <a:lnSpc>
                <a:spcPct val="110000"/>
              </a:lnSpc>
            </a:pPr>
            <a:r>
              <a:rPr lang="en-US" dirty="0">
                <a:solidFill>
                  <a:srgbClr val="002144"/>
                </a:solidFill>
              </a:rPr>
              <a:t>s</a:t>
            </a:r>
            <a:r>
              <a:rPr lang="en-US" dirty="0" smtClean="0">
                <a:solidFill>
                  <a:srgbClr val="002144"/>
                </a:solidFill>
              </a:rPr>
              <a:t>et the stage for ideation, exploration and creation</a:t>
            </a:r>
            <a:endParaRPr lang="en-US" dirty="0">
              <a:solidFill>
                <a:srgbClr val="002144"/>
              </a:solidFill>
            </a:endParaRPr>
          </a:p>
        </p:txBody>
      </p:sp>
      <p:sp>
        <p:nvSpPr>
          <p:cNvPr id="6" name="Content Placeholder 2"/>
          <p:cNvSpPr txBox="1">
            <a:spLocks/>
          </p:cNvSpPr>
          <p:nvPr/>
        </p:nvSpPr>
        <p:spPr>
          <a:xfrm>
            <a:off x="1094670" y="4695323"/>
            <a:ext cx="6954871" cy="964290"/>
          </a:xfrm>
          <a:prstGeom prst="rect">
            <a:avLst/>
          </a:prstGeom>
        </p:spPr>
        <p:txBody>
          <a:bodyPr vert="horz" lIns="91440" tIns="45720" rIns="91440" bIns="45720" rtlCol="0">
            <a:noAutofit/>
          </a:bodyPr>
          <a:lstStyle/>
          <a:p>
            <a:pPr algn="ctr"/>
            <a:r>
              <a:rPr lang="en-US" sz="3600" b="1" dirty="0" smtClean="0">
                <a:solidFill>
                  <a:schemeClr val="bg1"/>
                </a:solidFill>
              </a:rPr>
              <a:t>Leaders Forums</a:t>
            </a:r>
            <a:endParaRPr lang="en-US" sz="3600" b="1" dirty="0">
              <a:solidFill>
                <a:schemeClr val="bg1"/>
              </a:solidFill>
            </a:endParaRPr>
          </a:p>
        </p:txBody>
      </p:sp>
    </p:spTree>
    <p:extLst>
      <p:ext uri="{BB962C8B-B14F-4D97-AF65-F5344CB8AC3E}">
        <p14:creationId xmlns:p14="http://schemas.microsoft.com/office/powerpoint/2010/main" val="1953573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1406" y="3670743"/>
            <a:ext cx="8661400" cy="2743200"/>
          </a:xfrm>
          <a:prstGeom prst="rect">
            <a:avLst/>
          </a:prstGeom>
        </p:spPr>
      </p:pic>
      <p:sp>
        <p:nvSpPr>
          <p:cNvPr id="2" name="Title 1"/>
          <p:cNvSpPr>
            <a:spLocks noGrp="1"/>
          </p:cNvSpPr>
          <p:nvPr>
            <p:ph type="title"/>
          </p:nvPr>
        </p:nvSpPr>
        <p:spPr/>
        <p:txBody>
          <a:bodyPr/>
          <a:lstStyle/>
          <a:p>
            <a:r>
              <a:rPr lang="en-US" b="1" dirty="0">
                <a:solidFill>
                  <a:srgbClr val="002144"/>
                </a:solidFill>
              </a:rPr>
              <a:t>Catalyst Fund</a:t>
            </a:r>
          </a:p>
        </p:txBody>
      </p:sp>
      <p:sp>
        <p:nvSpPr>
          <p:cNvPr id="3" name="Content Placeholder 2"/>
          <p:cNvSpPr>
            <a:spLocks noGrp="1"/>
          </p:cNvSpPr>
          <p:nvPr>
            <p:ph idx="1"/>
          </p:nvPr>
        </p:nvSpPr>
        <p:spPr>
          <a:xfrm>
            <a:off x="244247" y="891405"/>
            <a:ext cx="8658559" cy="2691010"/>
          </a:xfrm>
        </p:spPr>
        <p:txBody>
          <a:bodyPr>
            <a:normAutofit fontScale="92500"/>
          </a:bodyPr>
          <a:lstStyle/>
          <a:p>
            <a:pPr marL="0" indent="0">
              <a:lnSpc>
                <a:spcPct val="110000"/>
              </a:lnSpc>
              <a:buNone/>
            </a:pPr>
            <a:r>
              <a:rPr lang="en-US" sz="2000" dirty="0" smtClean="0"/>
              <a:t>What? LYRASIS </a:t>
            </a:r>
            <a:r>
              <a:rPr lang="en-US" sz="2000" dirty="0"/>
              <a:t>created the $100,000 Catalyst Fund to help us all punch above our weight and to fill in the funding gap identified by the Leaders Circle. </a:t>
            </a:r>
            <a:endParaRPr lang="en-US" sz="2000" dirty="0" smtClean="0"/>
          </a:p>
          <a:p>
            <a:pPr marL="0" indent="0">
              <a:lnSpc>
                <a:spcPct val="110000"/>
              </a:lnSpc>
              <a:buNone/>
            </a:pPr>
            <a:endParaRPr lang="en-US" sz="2000" dirty="0" smtClean="0"/>
          </a:p>
          <a:p>
            <a:pPr marL="0" indent="0">
              <a:lnSpc>
                <a:spcPct val="110000"/>
              </a:lnSpc>
              <a:buNone/>
            </a:pPr>
            <a:r>
              <a:rPr lang="en-US" sz="2000" dirty="0" smtClean="0"/>
              <a:t>How? </a:t>
            </a:r>
            <a:r>
              <a:rPr lang="en-US" sz="2000" dirty="0"/>
              <a:t>W</a:t>
            </a:r>
            <a:r>
              <a:rPr lang="en-US" sz="2000" dirty="0" smtClean="0"/>
              <a:t>e </a:t>
            </a:r>
            <a:r>
              <a:rPr lang="en-US" sz="2000" dirty="0"/>
              <a:t>devoted a portion of our organizational endowment as seed funding to </a:t>
            </a:r>
            <a:r>
              <a:rPr lang="en-US" sz="2000" dirty="0" smtClean="0"/>
              <a:t>test/try </a:t>
            </a:r>
            <a:r>
              <a:rPr lang="en-US" sz="2000" dirty="0"/>
              <a:t>fantastic ideas into real world </a:t>
            </a:r>
            <a:r>
              <a:rPr lang="en-US" sz="2000" dirty="0" smtClean="0"/>
              <a:t>projects.</a:t>
            </a:r>
          </a:p>
          <a:p>
            <a:pPr marL="0" indent="0">
              <a:lnSpc>
                <a:spcPct val="110000"/>
              </a:lnSpc>
              <a:buNone/>
            </a:pPr>
            <a:endParaRPr lang="en-US" sz="2000" dirty="0" smtClean="0"/>
          </a:p>
          <a:p>
            <a:pPr marL="0" indent="0">
              <a:lnSpc>
                <a:spcPct val="110000"/>
              </a:lnSpc>
              <a:buNone/>
            </a:pPr>
            <a:r>
              <a:rPr lang="en-US" sz="2000" dirty="0" smtClean="0"/>
              <a:t>Output? White paper, sustainability plan, sandbox, etc.</a:t>
            </a:r>
            <a:endParaRPr lang="en-US" dirty="0" smtClean="0"/>
          </a:p>
          <a:p>
            <a:pPr marL="0" indent="0">
              <a:lnSpc>
                <a:spcPct val="110000"/>
              </a:lnSpc>
              <a:buNone/>
            </a:pPr>
            <a:endParaRPr lang="en-US" dirty="0" smtClean="0"/>
          </a:p>
          <a:p>
            <a:pPr marL="0" indent="0">
              <a:lnSpc>
                <a:spcPct val="110000"/>
              </a:lnSpc>
              <a:buNone/>
            </a:pPr>
            <a:endParaRPr lang="en-US" dirty="0">
              <a:solidFill>
                <a:srgbClr val="002144"/>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4429" y="4305961"/>
            <a:ext cx="5232188" cy="1472764"/>
          </a:xfrm>
          <a:prstGeom prst="rect">
            <a:avLst/>
          </a:prstGeom>
        </p:spPr>
      </p:pic>
      <p:sp>
        <p:nvSpPr>
          <p:cNvPr id="4" name="TextBox 3"/>
          <p:cNvSpPr txBox="1"/>
          <p:nvPr/>
        </p:nvSpPr>
        <p:spPr>
          <a:xfrm>
            <a:off x="3268215" y="5778725"/>
            <a:ext cx="3025434" cy="369332"/>
          </a:xfrm>
          <a:prstGeom prst="rect">
            <a:avLst/>
          </a:prstGeom>
          <a:noFill/>
        </p:spPr>
        <p:txBody>
          <a:bodyPr wrap="square" rtlCol="0">
            <a:spAutoFit/>
          </a:bodyPr>
          <a:lstStyle/>
          <a:p>
            <a:r>
              <a:rPr lang="en-US" dirty="0" smtClean="0">
                <a:solidFill>
                  <a:schemeClr val="bg1"/>
                </a:solidFill>
              </a:rPr>
              <a:t>Seed fund member ideas </a:t>
            </a:r>
            <a:endParaRPr lang="en-US" dirty="0">
              <a:solidFill>
                <a:schemeClr val="bg1"/>
              </a:solidFill>
            </a:endParaRPr>
          </a:p>
        </p:txBody>
      </p:sp>
    </p:spTree>
    <p:extLst>
      <p:ext uri="{BB962C8B-B14F-4D97-AF65-F5344CB8AC3E}">
        <p14:creationId xmlns:p14="http://schemas.microsoft.com/office/powerpoint/2010/main" val="296690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43350" y="0"/>
            <a:ext cx="5200650" cy="6858000"/>
          </a:xfrm>
          <a:prstGeom prst="rect">
            <a:avLst/>
          </a:prstGeom>
        </p:spPr>
      </p:pic>
      <p:sp>
        <p:nvSpPr>
          <p:cNvPr id="6" name="Rectangle 5"/>
          <p:cNvSpPr>
            <a:spLocks/>
          </p:cNvSpPr>
          <p:nvPr/>
        </p:nvSpPr>
        <p:spPr bwMode="auto">
          <a:xfrm>
            <a:off x="505697" y="1257816"/>
            <a:ext cx="2970181" cy="4170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r>
              <a:rPr lang="en-US" sz="2800" dirty="0" smtClean="0"/>
              <a:t>Ideas…</a:t>
            </a:r>
          </a:p>
          <a:p>
            <a:endParaRPr lang="en-US" sz="2800" dirty="0" smtClean="0"/>
          </a:p>
          <a:p>
            <a:r>
              <a:rPr lang="en-US" sz="2800" dirty="0" smtClean="0"/>
              <a:t>In </a:t>
            </a:r>
            <a:r>
              <a:rPr lang="en-US" sz="2800" dirty="0"/>
              <a:t>our inaugural year of the program, we anticipated receiving a handful of applications, maybe </a:t>
            </a:r>
            <a:r>
              <a:rPr lang="en-US" sz="2800" dirty="0" smtClean="0"/>
              <a:t>10. Imagine our surprise when  received </a:t>
            </a:r>
            <a:r>
              <a:rPr lang="en-US" sz="2800" b="1" dirty="0">
                <a:solidFill>
                  <a:srgbClr val="FF6F20"/>
                </a:solidFill>
              </a:rPr>
              <a:t>61</a:t>
            </a:r>
            <a:r>
              <a:rPr lang="en-US" sz="2800" dirty="0"/>
              <a:t>!</a:t>
            </a:r>
            <a:endParaRPr lang="en-US" sz="1600" kern="1200" dirty="0" smtClean="0">
              <a:latin typeface="Arial" charset="0"/>
              <a:ea typeface="ＭＳ Ｐゴシック" charset="0"/>
              <a:cs typeface="ＭＳ Ｐゴシック" charset="0"/>
              <a:sym typeface="Roboto Regular" charset="0"/>
            </a:endParaRPr>
          </a:p>
        </p:txBody>
      </p:sp>
      <p:sp>
        <p:nvSpPr>
          <p:cNvPr id="9" name="Content Placeholder 2"/>
          <p:cNvSpPr txBox="1">
            <a:spLocks/>
          </p:cNvSpPr>
          <p:nvPr/>
        </p:nvSpPr>
        <p:spPr>
          <a:xfrm>
            <a:off x="5311319" y="6446919"/>
            <a:ext cx="3691118" cy="401599"/>
          </a:xfrm>
          <a:prstGeom prst="rect">
            <a:avLst/>
          </a:prstGeom>
        </p:spPr>
        <p:txBody>
          <a:bodyPr vert="horz" lIns="91440" tIns="45720" rIns="91440" bIns="45720" rtlCol="0">
            <a:noAutofit/>
          </a:bodyPr>
          <a:lstStyle/>
          <a:p>
            <a:pPr marL="0" indent="0" algn="r">
              <a:buNone/>
            </a:pPr>
            <a:r>
              <a:rPr lang="en-US" sz="1600" b="1" dirty="0" smtClean="0">
                <a:solidFill>
                  <a:schemeClr val="bg1"/>
                </a:solidFill>
                <a:latin typeface="Arial"/>
                <a:cs typeface="Arial"/>
              </a:rPr>
              <a:t>Investing in our members</a:t>
            </a:r>
            <a:endParaRPr lang="en-US" sz="1600" b="1" kern="1200" dirty="0">
              <a:solidFill>
                <a:schemeClr val="bg1"/>
              </a:solidFill>
              <a:latin typeface="Arial"/>
              <a:cs typeface="Aria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04200" y="193324"/>
            <a:ext cx="682074" cy="682074"/>
          </a:xfrm>
          <a:prstGeom prst="rect">
            <a:avLst/>
          </a:prstGeom>
        </p:spPr>
      </p:pic>
    </p:spTree>
    <p:extLst>
      <p:ext uri="{BB962C8B-B14F-4D97-AF65-F5344CB8AC3E}">
        <p14:creationId xmlns:p14="http://schemas.microsoft.com/office/powerpoint/2010/main" val="2686018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47" y="220786"/>
            <a:ext cx="6692370" cy="592014"/>
          </a:xfrm>
        </p:spPr>
        <p:txBody>
          <a:bodyPr>
            <a:normAutofit fontScale="90000"/>
          </a:bodyPr>
          <a:lstStyle/>
          <a:p>
            <a:r>
              <a:rPr lang="en-US" b="1" dirty="0"/>
              <a:t>This year we are </a:t>
            </a:r>
            <a:r>
              <a:rPr lang="en-US" b="1" dirty="0" smtClean="0"/>
              <a:t>funding </a:t>
            </a:r>
            <a:r>
              <a:rPr lang="en-US" b="1" dirty="0"/>
              <a:t>5 </a:t>
            </a:r>
            <a:r>
              <a:rPr lang="en-US" b="1" dirty="0" smtClean="0"/>
              <a:t>Catalyst Seed Fund projects </a:t>
            </a:r>
            <a:r>
              <a:rPr lang="en-US" b="1" dirty="0"/>
              <a:t>and 1 </a:t>
            </a:r>
            <a:r>
              <a:rPr lang="en-US" b="1" dirty="0" smtClean="0"/>
              <a:t>CEO’s choice idea</a:t>
            </a:r>
            <a:endParaRPr lang="en-US" b="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86176" y="1405698"/>
            <a:ext cx="1950660" cy="91626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1441" y="2958307"/>
            <a:ext cx="2870106" cy="709836"/>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1362" y="1083039"/>
            <a:ext cx="3130988" cy="1561582"/>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89254" y="2958307"/>
            <a:ext cx="3147582" cy="873132"/>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51530" y="4926451"/>
            <a:ext cx="3525370" cy="658070"/>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90606" y="4603792"/>
            <a:ext cx="2292022" cy="1016130"/>
          </a:xfrm>
          <a:prstGeom prst="rect">
            <a:avLst/>
          </a:prstGeom>
        </p:spPr>
      </p:pic>
    </p:spTree>
    <p:extLst>
      <p:ext uri="{BB962C8B-B14F-4D97-AF65-F5344CB8AC3E}">
        <p14:creationId xmlns:p14="http://schemas.microsoft.com/office/powerpoint/2010/main" val="411928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Idea: IUPUI University </a:t>
            </a:r>
            <a:r>
              <a:rPr lang="en-US" b="1" dirty="0" smtClean="0"/>
              <a:t>Library</a:t>
            </a:r>
            <a:endParaRPr lang="en-US" b="1" dirty="0"/>
          </a:p>
        </p:txBody>
      </p:sp>
      <p:sp>
        <p:nvSpPr>
          <p:cNvPr id="13" name="Rectangle 12"/>
          <p:cNvSpPr>
            <a:spLocks/>
          </p:cNvSpPr>
          <p:nvPr/>
        </p:nvSpPr>
        <p:spPr bwMode="auto">
          <a:xfrm>
            <a:off x="505696" y="5110976"/>
            <a:ext cx="8130303" cy="152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r>
              <a:rPr lang="en-US" sz="2000" dirty="0" smtClean="0"/>
              <a:t>Impact: Lower cost and increase acceptance - Sets </a:t>
            </a:r>
            <a:r>
              <a:rPr lang="en-US" sz="2000" dirty="0"/>
              <a:t>the stage for the standardization of digital collections of 3D artifacts on a national scale</a:t>
            </a:r>
            <a:r>
              <a:rPr lang="en-US" sz="2000" dirty="0" smtClean="0"/>
              <a:t>. $29,500</a:t>
            </a:r>
            <a:r>
              <a:rPr lang="en-US" sz="2000" dirty="0"/>
              <a:t/>
            </a:r>
            <a:br>
              <a:rPr lang="en-US" sz="2000" dirty="0"/>
            </a:br>
            <a:endParaRPr lang="en-US" sz="2000" kern="1200" dirty="0" smtClean="0">
              <a:latin typeface="Arial" charset="0"/>
              <a:ea typeface="ＭＳ Ｐゴシック" charset="0"/>
              <a:cs typeface="ＭＳ Ｐゴシック" charset="0"/>
              <a:sym typeface="Roboto Regular"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5079" y="1536658"/>
            <a:ext cx="4731538" cy="2359852"/>
          </a:xfrm>
          <a:prstGeom prst="rect">
            <a:avLst/>
          </a:prstGeom>
        </p:spPr>
      </p:pic>
      <p:sp>
        <p:nvSpPr>
          <p:cNvPr id="8" name="TextBox 7"/>
          <p:cNvSpPr txBox="1"/>
          <p:nvPr/>
        </p:nvSpPr>
        <p:spPr>
          <a:xfrm>
            <a:off x="244247" y="879729"/>
            <a:ext cx="3604448" cy="646331"/>
          </a:xfrm>
          <a:prstGeom prst="rect">
            <a:avLst/>
          </a:prstGeom>
          <a:noFill/>
        </p:spPr>
        <p:txBody>
          <a:bodyPr wrap="none" rtlCol="0">
            <a:spAutoFit/>
          </a:bodyPr>
          <a:lstStyle/>
          <a:p>
            <a:r>
              <a:rPr lang="en-US" dirty="0"/>
              <a:t>LYRASIS Liaison: </a:t>
            </a:r>
            <a:r>
              <a:rPr lang="en-US" dirty="0" smtClean="0"/>
              <a:t>Hannah Rosen</a:t>
            </a:r>
            <a:endParaRPr lang="en-US" dirty="0"/>
          </a:p>
          <a:p>
            <a:endParaRPr lang="en-US" dirty="0"/>
          </a:p>
        </p:txBody>
      </p:sp>
    </p:spTree>
    <p:extLst>
      <p:ext uri="{BB962C8B-B14F-4D97-AF65-F5344CB8AC3E}">
        <p14:creationId xmlns:p14="http://schemas.microsoft.com/office/powerpoint/2010/main" val="3553950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Idea: University of Nebraska at Omaha</a:t>
            </a:r>
          </a:p>
        </p:txBody>
      </p:sp>
      <p:sp>
        <p:nvSpPr>
          <p:cNvPr id="13" name="Rectangle 12"/>
          <p:cNvSpPr>
            <a:spLocks/>
          </p:cNvSpPr>
          <p:nvPr/>
        </p:nvSpPr>
        <p:spPr bwMode="auto">
          <a:xfrm>
            <a:off x="505697" y="4821044"/>
            <a:ext cx="8130303" cy="152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r>
              <a:rPr lang="en-US" sz="2000" dirty="0" smtClean="0"/>
              <a:t>Take the solution to the location - Digitized </a:t>
            </a:r>
            <a:r>
              <a:rPr lang="en-US" sz="2000" dirty="0"/>
              <a:t>collections and resources on developing the mobile lab will be shared with others for implementation</a:t>
            </a:r>
            <a:r>
              <a:rPr lang="en-US" sz="2000" dirty="0" smtClean="0"/>
              <a:t>. </a:t>
            </a:r>
            <a:r>
              <a:rPr lang="en-US" sz="2000" dirty="0" smtClean="0">
                <a:latin typeface="Arial" charset="0"/>
                <a:ea typeface="ＭＳ Ｐゴシック" charset="0"/>
                <a:cs typeface="ＭＳ Ｐゴシック" charset="0"/>
                <a:sym typeface="Roboto Regular" charset="0"/>
              </a:rPr>
              <a:t>$5,550</a:t>
            </a:r>
            <a:endParaRPr lang="en-US" sz="2000" kern="1200" dirty="0" smtClean="0">
              <a:latin typeface="Arial" charset="0"/>
              <a:ea typeface="ＭＳ Ｐゴシック" charset="0"/>
              <a:cs typeface="ＭＳ Ｐゴシック" charset="0"/>
              <a:sym typeface="Roboto Regular"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0563" y="1838831"/>
            <a:ext cx="3685575" cy="1731186"/>
          </a:xfrm>
          <a:prstGeom prst="rect">
            <a:avLst/>
          </a:prstGeom>
        </p:spPr>
      </p:pic>
      <p:sp>
        <p:nvSpPr>
          <p:cNvPr id="3" name="TextBox 2"/>
          <p:cNvSpPr txBox="1"/>
          <p:nvPr/>
        </p:nvSpPr>
        <p:spPr>
          <a:xfrm>
            <a:off x="244247" y="879729"/>
            <a:ext cx="3912225" cy="646331"/>
          </a:xfrm>
          <a:prstGeom prst="rect">
            <a:avLst/>
          </a:prstGeom>
          <a:noFill/>
        </p:spPr>
        <p:txBody>
          <a:bodyPr wrap="none" rtlCol="0">
            <a:spAutoFit/>
          </a:bodyPr>
          <a:lstStyle/>
          <a:p>
            <a:r>
              <a:rPr lang="en-US" dirty="0"/>
              <a:t>LYRASIS Liaison: Jennifer </a:t>
            </a:r>
            <a:r>
              <a:rPr lang="en-US" dirty="0" err="1"/>
              <a:t>Bielewski</a:t>
            </a:r>
            <a:endParaRPr lang="en-US" dirty="0"/>
          </a:p>
          <a:p>
            <a:endParaRPr lang="en-US" dirty="0"/>
          </a:p>
        </p:txBody>
      </p:sp>
    </p:spTree>
    <p:extLst>
      <p:ext uri="{BB962C8B-B14F-4D97-AF65-F5344CB8AC3E}">
        <p14:creationId xmlns:p14="http://schemas.microsoft.com/office/powerpoint/2010/main" val="1779057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97" y="504196"/>
            <a:ext cx="7848600" cy="1927225"/>
          </a:xfrm>
        </p:spPr>
        <p:txBody>
          <a:bodyPr/>
          <a:lstStyle/>
          <a:p>
            <a:r>
              <a:rPr lang="en-US" b="1" dirty="0" smtClean="0"/>
              <a:t>LYRASIS</a:t>
            </a:r>
            <a:r>
              <a:rPr lang="en-US" dirty="0" smtClean="0"/>
              <a:t/>
            </a:r>
            <a:br>
              <a:rPr lang="en-US" dirty="0" smtClean="0"/>
            </a:br>
            <a:r>
              <a:rPr lang="en-US" dirty="0" smtClean="0"/>
              <a:t>Thank </a:t>
            </a:r>
            <a:r>
              <a:rPr lang="en-US" dirty="0" err="1" smtClean="0"/>
              <a:t>you’s</a:t>
            </a:r>
            <a:r>
              <a:rPr lang="en-US" dirty="0" smtClean="0"/>
              <a:t>! </a:t>
            </a:r>
            <a:r>
              <a:rPr lang="en-US" dirty="0"/>
              <a:t/>
            </a:r>
            <a:br>
              <a:rPr lang="en-US" dirty="0"/>
            </a:br>
            <a:r>
              <a:rPr lang="en-US" dirty="0"/>
              <a:t/>
            </a:r>
            <a:br>
              <a:rPr lang="en-US" dirty="0"/>
            </a:br>
            <a:r>
              <a:rPr lang="en-US" sz="2000" dirty="0"/>
              <a:t>Host -  Lee </a:t>
            </a:r>
            <a:r>
              <a:rPr lang="en-US" sz="2000" dirty="0" err="1"/>
              <a:t>Woehle</a:t>
            </a:r>
            <a:r>
              <a:rPr lang="en-US" sz="2000" dirty="0"/>
              <a:t> </a:t>
            </a:r>
            <a:r>
              <a:rPr lang="en-US" sz="2000" dirty="0" smtClean="0"/>
              <a:t>(Barber </a:t>
            </a:r>
            <a:r>
              <a:rPr lang="en-US" sz="2000" dirty="0"/>
              <a:t>Museum), </a:t>
            </a:r>
            <a:r>
              <a:rPr lang="en-US" sz="2000" dirty="0" smtClean="0"/>
              <a:t>Loretta Parham </a:t>
            </a:r>
            <a:r>
              <a:rPr lang="en-US" sz="2000" dirty="0"/>
              <a:t>ACRL Librarian of the Year, </a:t>
            </a:r>
            <a:r>
              <a:rPr lang="en-US" sz="2000" dirty="0" smtClean="0"/>
              <a:t>Leaders </a:t>
            </a:r>
            <a:r>
              <a:rPr lang="en-US" sz="2000" dirty="0"/>
              <a:t>Circle call outs Dr. Franklin/Cedric Davis, Annie Payton, Dr. Alan Bearman, Nancy </a:t>
            </a:r>
            <a:r>
              <a:rPr lang="en-US" sz="2000" dirty="0" smtClean="0"/>
              <a:t>Colyar , Daniel Zeigler  and  </a:t>
            </a:r>
            <a:r>
              <a:rPr lang="en-US" sz="2000" dirty="0"/>
              <a:t>State </a:t>
            </a:r>
            <a:r>
              <a:rPr lang="en-US" sz="2000" dirty="0" smtClean="0"/>
              <a:t>Librarian </a:t>
            </a:r>
            <a:r>
              <a:rPr lang="en-US" sz="2000" dirty="0"/>
              <a:t>– Nancy Pack </a:t>
            </a:r>
            <a:endParaRPr lang="en-US" dirty="0"/>
          </a:p>
        </p:txBody>
      </p:sp>
      <p:sp>
        <p:nvSpPr>
          <p:cNvPr id="3" name="Subtitle 2"/>
          <p:cNvSpPr>
            <a:spLocks noGrp="1"/>
          </p:cNvSpPr>
          <p:nvPr>
            <p:ph type="subTitle" idx="1"/>
          </p:nvPr>
        </p:nvSpPr>
        <p:spPr>
          <a:xfrm>
            <a:off x="685800" y="4967101"/>
            <a:ext cx="7848600" cy="408548"/>
          </a:xfrm>
        </p:spPr>
        <p:txBody>
          <a:bodyPr/>
          <a:lstStyle/>
          <a:p>
            <a:r>
              <a:rPr lang="en-US" dirty="0"/>
              <a:t>b</a:t>
            </a:r>
            <a:r>
              <a:rPr lang="en-US" dirty="0" smtClean="0"/>
              <a:t>y Robert Miller</a:t>
            </a:r>
            <a:endParaRPr lang="en-US" dirty="0"/>
          </a:p>
        </p:txBody>
      </p:sp>
      <p:sp>
        <p:nvSpPr>
          <p:cNvPr id="4" name="TextBox 3"/>
          <p:cNvSpPr txBox="1"/>
          <p:nvPr/>
        </p:nvSpPr>
        <p:spPr>
          <a:xfrm>
            <a:off x="685800" y="4642450"/>
            <a:ext cx="4538928" cy="307777"/>
          </a:xfrm>
          <a:prstGeom prst="rect">
            <a:avLst/>
          </a:prstGeom>
          <a:noFill/>
        </p:spPr>
        <p:txBody>
          <a:bodyPr wrap="square" rtlCol="0">
            <a:spAutoFit/>
          </a:bodyPr>
          <a:lstStyle/>
          <a:p>
            <a:r>
              <a:rPr lang="en-US" sz="1400" dirty="0" smtClean="0">
                <a:solidFill>
                  <a:srgbClr val="FFFFFF"/>
                </a:solidFill>
              </a:rPr>
              <a:t>CEO LYRASIS</a:t>
            </a:r>
            <a:endParaRPr lang="en-US" sz="1400" dirty="0">
              <a:solidFill>
                <a:srgbClr val="FFFFFF"/>
              </a:solidFill>
            </a:endParaRPr>
          </a:p>
        </p:txBody>
      </p:sp>
      <p:pic>
        <p:nvPicPr>
          <p:cNvPr id="5" name="Picture 4" descr="IMG_1111.JPG.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41878" y="504196"/>
            <a:ext cx="3320133" cy="2490100"/>
          </a:xfrm>
          <a:prstGeom prst="rect">
            <a:avLst/>
          </a:prstGeom>
        </p:spPr>
      </p:pic>
    </p:spTree>
    <p:extLst>
      <p:ext uri="{BB962C8B-B14F-4D97-AF65-F5344CB8AC3E}">
        <p14:creationId xmlns:p14="http://schemas.microsoft.com/office/powerpoint/2010/main" val="1086420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Idea: Washburn University of Topeka </a:t>
            </a:r>
            <a:r>
              <a:rPr lang="en-US" b="1" dirty="0" smtClean="0"/>
              <a:t>Libraries</a:t>
            </a:r>
            <a:endParaRPr lang="en-US" b="1" dirty="0"/>
          </a:p>
        </p:txBody>
      </p:sp>
      <p:sp>
        <p:nvSpPr>
          <p:cNvPr id="13" name="Rectangle 12"/>
          <p:cNvSpPr>
            <a:spLocks/>
          </p:cNvSpPr>
          <p:nvPr/>
        </p:nvSpPr>
        <p:spPr bwMode="auto">
          <a:xfrm>
            <a:off x="505697" y="4899103"/>
            <a:ext cx="8130303" cy="152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r>
              <a:rPr lang="en-US" sz="2000" dirty="0" smtClean="0"/>
              <a:t>Impact: Creates </a:t>
            </a:r>
            <a:r>
              <a:rPr lang="en-US" sz="2000" dirty="0"/>
              <a:t>a replicable </a:t>
            </a:r>
            <a:r>
              <a:rPr lang="en-US" sz="2000" dirty="0" smtClean="0"/>
              <a:t>mobile app </a:t>
            </a:r>
            <a:r>
              <a:rPr lang="en-US" sz="2000" dirty="0"/>
              <a:t>on a national scale with open access resources adaptable to </a:t>
            </a:r>
            <a:r>
              <a:rPr lang="en-US" sz="2000" dirty="0" smtClean="0"/>
              <a:t>any classroom </a:t>
            </a:r>
            <a:r>
              <a:rPr lang="en-US" sz="2000" dirty="0"/>
              <a:t>curriculum</a:t>
            </a:r>
            <a:r>
              <a:rPr lang="en-US" sz="2000" dirty="0" smtClean="0"/>
              <a:t>.</a:t>
            </a:r>
            <a:r>
              <a:rPr lang="en-US" sz="2000" dirty="0"/>
              <a:t> </a:t>
            </a:r>
            <a:r>
              <a:rPr lang="en-US" sz="2000" dirty="0" smtClean="0"/>
              <a:t>$26,548</a:t>
            </a:r>
            <a:r>
              <a:rPr lang="en-US" sz="3200" dirty="0"/>
              <a:t/>
            </a:r>
            <a:br>
              <a:rPr lang="en-US" sz="3200" dirty="0"/>
            </a:br>
            <a:endParaRPr lang="en-US" sz="1800" kern="1200" dirty="0" smtClean="0">
              <a:latin typeface="Arial" charset="0"/>
              <a:ea typeface="ＭＳ Ｐゴシック" charset="0"/>
              <a:cs typeface="ＭＳ Ｐゴシック" charset="0"/>
              <a:sym typeface="Roboto Regular"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1888" y="2229493"/>
            <a:ext cx="4897920" cy="1211356"/>
          </a:xfrm>
          <a:prstGeom prst="rect">
            <a:avLst/>
          </a:prstGeom>
        </p:spPr>
      </p:pic>
      <p:sp>
        <p:nvSpPr>
          <p:cNvPr id="7" name="TextBox 6"/>
          <p:cNvSpPr txBox="1"/>
          <p:nvPr/>
        </p:nvSpPr>
        <p:spPr>
          <a:xfrm>
            <a:off x="244247" y="879729"/>
            <a:ext cx="3784113" cy="646331"/>
          </a:xfrm>
          <a:prstGeom prst="rect">
            <a:avLst/>
          </a:prstGeom>
          <a:noFill/>
        </p:spPr>
        <p:txBody>
          <a:bodyPr wrap="none" rtlCol="0">
            <a:spAutoFit/>
          </a:bodyPr>
          <a:lstStyle/>
          <a:p>
            <a:r>
              <a:rPr lang="en-US" dirty="0"/>
              <a:t>LYRASIS Liaison: </a:t>
            </a:r>
            <a:r>
              <a:rPr lang="en-US" dirty="0" smtClean="0"/>
              <a:t>Michael A. Dixon</a:t>
            </a:r>
            <a:endParaRPr lang="en-US" dirty="0"/>
          </a:p>
          <a:p>
            <a:endParaRPr lang="en-US" dirty="0"/>
          </a:p>
        </p:txBody>
      </p:sp>
    </p:spTree>
    <p:extLst>
      <p:ext uri="{BB962C8B-B14F-4D97-AF65-F5344CB8AC3E}">
        <p14:creationId xmlns:p14="http://schemas.microsoft.com/office/powerpoint/2010/main" val="1787469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Idea: Johnson C. Smith </a:t>
            </a:r>
            <a:r>
              <a:rPr lang="en-US" b="1" dirty="0" smtClean="0"/>
              <a:t>University, HBCU</a:t>
            </a:r>
            <a:endParaRPr lang="en-US" b="1" dirty="0"/>
          </a:p>
        </p:txBody>
      </p:sp>
      <p:sp>
        <p:nvSpPr>
          <p:cNvPr id="13" name="Rectangle 12"/>
          <p:cNvSpPr>
            <a:spLocks/>
          </p:cNvSpPr>
          <p:nvPr/>
        </p:nvSpPr>
        <p:spPr bwMode="auto">
          <a:xfrm>
            <a:off x="505697" y="4988312"/>
            <a:ext cx="8374143" cy="152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r>
              <a:rPr lang="en-US" sz="2000" dirty="0" smtClean="0"/>
              <a:t>Impact: Johnson </a:t>
            </a:r>
            <a:r>
              <a:rPr lang="en-US" sz="2000" dirty="0"/>
              <a:t>C Smith – Documents an historic community and will share resources on the creation of an interactive map and digital app</a:t>
            </a:r>
            <a:r>
              <a:rPr lang="en-US" sz="2000" dirty="0" smtClean="0"/>
              <a:t>. </a:t>
            </a:r>
            <a:r>
              <a:rPr lang="en-US" sz="2000" kern="1200" dirty="0" smtClean="0">
                <a:latin typeface="Arial" charset="0"/>
                <a:ea typeface="ＭＳ Ｐゴシック" charset="0"/>
                <a:cs typeface="ＭＳ Ｐゴシック" charset="0"/>
                <a:sym typeface="Roboto Regular" charset="0"/>
              </a:rPr>
              <a:t>$25,000</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9746" y="2270590"/>
            <a:ext cx="5462204" cy="1515198"/>
          </a:xfrm>
          <a:prstGeom prst="rect">
            <a:avLst/>
          </a:prstGeom>
        </p:spPr>
      </p:pic>
      <p:sp>
        <p:nvSpPr>
          <p:cNvPr id="7" name="TextBox 6"/>
          <p:cNvSpPr txBox="1"/>
          <p:nvPr/>
        </p:nvSpPr>
        <p:spPr>
          <a:xfrm>
            <a:off x="244247" y="879729"/>
            <a:ext cx="5861733" cy="646331"/>
          </a:xfrm>
          <a:prstGeom prst="rect">
            <a:avLst/>
          </a:prstGeom>
          <a:noFill/>
        </p:spPr>
        <p:txBody>
          <a:bodyPr wrap="none" rtlCol="0">
            <a:spAutoFit/>
          </a:bodyPr>
          <a:lstStyle/>
          <a:p>
            <a:r>
              <a:rPr lang="en-US" dirty="0"/>
              <a:t>LYRASIS Liaison: </a:t>
            </a:r>
            <a:r>
              <a:rPr lang="en-US" dirty="0" smtClean="0"/>
              <a:t>Annie Peterson and Michael A. Dixon</a:t>
            </a:r>
            <a:endParaRPr lang="en-US" dirty="0"/>
          </a:p>
          <a:p>
            <a:endParaRPr lang="en-US" dirty="0"/>
          </a:p>
        </p:txBody>
      </p:sp>
    </p:spTree>
    <p:extLst>
      <p:ext uri="{BB962C8B-B14F-4D97-AF65-F5344CB8AC3E}">
        <p14:creationId xmlns:p14="http://schemas.microsoft.com/office/powerpoint/2010/main" val="1433598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Idea: </a:t>
            </a:r>
            <a:r>
              <a:rPr lang="en-US" b="1" dirty="0" smtClean="0"/>
              <a:t>The </a:t>
            </a:r>
            <a:r>
              <a:rPr lang="en-US" b="1" dirty="0"/>
              <a:t>Trustees of Columbia University in the City of New York</a:t>
            </a:r>
          </a:p>
        </p:txBody>
      </p:sp>
      <p:sp>
        <p:nvSpPr>
          <p:cNvPr id="13" name="Rectangle 12"/>
          <p:cNvSpPr>
            <a:spLocks/>
          </p:cNvSpPr>
          <p:nvPr/>
        </p:nvSpPr>
        <p:spPr bwMode="auto">
          <a:xfrm>
            <a:off x="505697" y="5021766"/>
            <a:ext cx="8130303" cy="152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r>
              <a:rPr lang="en-US" sz="2000" dirty="0" smtClean="0"/>
              <a:t>Impact: Determines </a:t>
            </a:r>
            <a:r>
              <a:rPr lang="en-US" sz="2000" dirty="0"/>
              <a:t>the viability and sustainability of a copyright education center for libraries, archives and museums</a:t>
            </a:r>
            <a:r>
              <a:rPr lang="en-US" sz="2000" dirty="0" smtClean="0"/>
              <a:t>. Rollout a DYI model to clear copyright at scale $30,000</a:t>
            </a:r>
            <a:endParaRPr lang="en-US"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3903" y="2445249"/>
            <a:ext cx="5473890" cy="1021794"/>
          </a:xfrm>
          <a:prstGeom prst="rect">
            <a:avLst/>
          </a:prstGeom>
        </p:spPr>
      </p:pic>
      <p:sp>
        <p:nvSpPr>
          <p:cNvPr id="7" name="TextBox 6"/>
          <p:cNvSpPr txBox="1"/>
          <p:nvPr/>
        </p:nvSpPr>
        <p:spPr>
          <a:xfrm>
            <a:off x="244247" y="879729"/>
            <a:ext cx="5472973" cy="646331"/>
          </a:xfrm>
          <a:prstGeom prst="rect">
            <a:avLst/>
          </a:prstGeom>
          <a:noFill/>
        </p:spPr>
        <p:txBody>
          <a:bodyPr wrap="none" rtlCol="0">
            <a:spAutoFit/>
          </a:bodyPr>
          <a:lstStyle/>
          <a:p>
            <a:r>
              <a:rPr lang="en-US" dirty="0"/>
              <a:t>LYRASIS Liaison: </a:t>
            </a:r>
            <a:r>
              <a:rPr lang="en-US" dirty="0" smtClean="0"/>
              <a:t>Tom </a:t>
            </a:r>
            <a:r>
              <a:rPr lang="en-US" dirty="0" err="1" smtClean="0"/>
              <a:t>Clareson</a:t>
            </a:r>
            <a:r>
              <a:rPr lang="en-US" dirty="0" smtClean="0"/>
              <a:t> and Alicia Johnson</a:t>
            </a:r>
            <a:endParaRPr lang="en-US" dirty="0"/>
          </a:p>
          <a:p>
            <a:endParaRPr lang="en-US" dirty="0"/>
          </a:p>
        </p:txBody>
      </p:sp>
    </p:spTree>
    <p:extLst>
      <p:ext uri="{BB962C8B-B14F-4D97-AF65-F5344CB8AC3E}">
        <p14:creationId xmlns:p14="http://schemas.microsoft.com/office/powerpoint/2010/main" val="27367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Idea: University of North Carolina Charlotte</a:t>
            </a:r>
          </a:p>
        </p:txBody>
      </p:sp>
      <p:sp>
        <p:nvSpPr>
          <p:cNvPr id="13" name="Rectangle 12"/>
          <p:cNvSpPr>
            <a:spLocks/>
          </p:cNvSpPr>
          <p:nvPr/>
        </p:nvSpPr>
        <p:spPr bwMode="auto">
          <a:xfrm>
            <a:off x="505697" y="5055219"/>
            <a:ext cx="8130303" cy="152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r>
              <a:rPr lang="en-US" sz="2000" dirty="0" smtClean="0"/>
              <a:t>Impact: Can “Hello </a:t>
            </a:r>
            <a:r>
              <a:rPr lang="en-US" sz="2000" dirty="0" err="1" smtClean="0"/>
              <a:t>Alexa</a:t>
            </a:r>
            <a:r>
              <a:rPr lang="en-US" sz="2000" dirty="0" smtClean="0"/>
              <a:t> or Hello Google” change how ‘we’ interact with content or knowledge…i.e. </a:t>
            </a:r>
            <a:r>
              <a:rPr lang="en-US" sz="2000" dirty="0"/>
              <a:t>a</a:t>
            </a:r>
            <a:r>
              <a:rPr lang="en-US" sz="2000" dirty="0" smtClean="0"/>
              <a:t> </a:t>
            </a:r>
            <a:r>
              <a:rPr lang="en-US" sz="2000" dirty="0"/>
              <a:t>visually impaired persons to interact with a library’s collections using voice interaction with an ILS</a:t>
            </a:r>
            <a:r>
              <a:rPr lang="en-US" sz="2000" dirty="0" smtClean="0"/>
              <a:t>. </a:t>
            </a:r>
            <a:r>
              <a:rPr lang="en-US" sz="2000" kern="1200" dirty="0" smtClean="0">
                <a:latin typeface="Arial" charset="0"/>
                <a:ea typeface="ＭＳ Ｐゴシック" charset="0"/>
                <a:cs typeface="ＭＳ Ｐゴシック" charset="0"/>
                <a:sym typeface="Roboto Regular" charset="0"/>
              </a:rPr>
              <a:t>$17,000.</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7383" y="1639424"/>
            <a:ext cx="4729234" cy="2096628"/>
          </a:xfrm>
          <a:prstGeom prst="rect">
            <a:avLst/>
          </a:prstGeom>
        </p:spPr>
      </p:pic>
      <p:sp>
        <p:nvSpPr>
          <p:cNvPr id="7" name="TextBox 6"/>
          <p:cNvSpPr txBox="1"/>
          <p:nvPr/>
        </p:nvSpPr>
        <p:spPr>
          <a:xfrm>
            <a:off x="244247" y="879729"/>
            <a:ext cx="3399264" cy="369332"/>
          </a:xfrm>
          <a:prstGeom prst="rect">
            <a:avLst/>
          </a:prstGeom>
          <a:noFill/>
        </p:spPr>
        <p:txBody>
          <a:bodyPr wrap="none" rtlCol="0">
            <a:spAutoFit/>
          </a:bodyPr>
          <a:lstStyle/>
          <a:p>
            <a:r>
              <a:rPr lang="en-US" dirty="0"/>
              <a:t>LYRASIS Liaison: </a:t>
            </a:r>
            <a:r>
              <a:rPr lang="en-US" dirty="0" smtClean="0"/>
              <a:t>John Herbert</a:t>
            </a:r>
            <a:endParaRPr lang="en-US" dirty="0"/>
          </a:p>
        </p:txBody>
      </p:sp>
    </p:spTree>
    <p:extLst>
      <p:ext uri="{BB962C8B-B14F-4D97-AF65-F5344CB8AC3E}">
        <p14:creationId xmlns:p14="http://schemas.microsoft.com/office/powerpoint/2010/main" val="789655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144"/>
                </a:solidFill>
              </a:rPr>
              <a:t>LYRASIS’s </a:t>
            </a:r>
            <a:r>
              <a:rPr lang="en-US" b="1" dirty="0" smtClean="0">
                <a:solidFill>
                  <a:srgbClr val="002144"/>
                </a:solidFill>
              </a:rPr>
              <a:t>member summit </a:t>
            </a:r>
            <a:endParaRPr lang="en-US" b="1" dirty="0">
              <a:solidFill>
                <a:srgbClr val="002144"/>
              </a:solidFill>
            </a:endParaRPr>
          </a:p>
        </p:txBody>
      </p:sp>
      <p:sp>
        <p:nvSpPr>
          <p:cNvPr id="3" name="TextBox 2"/>
          <p:cNvSpPr txBox="1"/>
          <p:nvPr/>
        </p:nvSpPr>
        <p:spPr>
          <a:xfrm>
            <a:off x="244247" y="957035"/>
            <a:ext cx="4339298" cy="5324535"/>
          </a:xfrm>
          <a:prstGeom prst="rect">
            <a:avLst/>
          </a:prstGeom>
          <a:noFill/>
        </p:spPr>
        <p:txBody>
          <a:bodyPr wrap="square" rtlCol="0">
            <a:spAutoFit/>
          </a:bodyPr>
          <a:lstStyle/>
          <a:p>
            <a:pPr marL="457200" indent="-457200">
              <a:buFont typeface="Arial" charset="0"/>
              <a:buChar char="•"/>
            </a:pPr>
            <a:r>
              <a:rPr lang="en-US" sz="2000" dirty="0" smtClean="0"/>
              <a:t>Leaders Circle day</a:t>
            </a:r>
          </a:p>
          <a:p>
            <a:pPr marL="914400" lvl="1" indent="-457200">
              <a:buFont typeface="Arial" charset="0"/>
              <a:buChar char="•"/>
            </a:pPr>
            <a:r>
              <a:rPr lang="en-US" sz="2000" dirty="0" smtClean="0"/>
              <a:t>C$F presentations</a:t>
            </a:r>
          </a:p>
          <a:p>
            <a:pPr marL="914400" lvl="1" indent="-457200">
              <a:buFont typeface="Arial" charset="0"/>
              <a:buChar char="•"/>
            </a:pPr>
            <a:r>
              <a:rPr lang="en-US" sz="2000" dirty="0" err="1" smtClean="0"/>
              <a:t>Fy</a:t>
            </a:r>
            <a:r>
              <a:rPr lang="en-US" sz="2000" dirty="0" smtClean="0"/>
              <a:t> 2018 Shark Tank</a:t>
            </a:r>
            <a:endParaRPr lang="en-US" sz="2000" dirty="0"/>
          </a:p>
          <a:p>
            <a:pPr marL="457200" indent="-457200">
              <a:buFont typeface="Arial" charset="0"/>
              <a:buChar char="•"/>
            </a:pPr>
            <a:endParaRPr lang="en-US" sz="2000" dirty="0"/>
          </a:p>
          <a:p>
            <a:pPr marL="457200" indent="-457200">
              <a:buFont typeface="Arial" charset="0"/>
              <a:buChar char="•"/>
            </a:pPr>
            <a:r>
              <a:rPr lang="en-US" sz="2000" dirty="0"/>
              <a:t>Membership Summit</a:t>
            </a:r>
          </a:p>
          <a:p>
            <a:pPr marL="914400" lvl="1" indent="-457200">
              <a:buFont typeface="Arial" charset="0"/>
              <a:buChar char="•"/>
            </a:pPr>
            <a:r>
              <a:rPr lang="en-US" sz="2000" dirty="0" smtClean="0"/>
              <a:t>IMPACT and Innovation</a:t>
            </a:r>
          </a:p>
          <a:p>
            <a:pPr marL="914400" lvl="1" indent="-457200">
              <a:buFont typeface="Arial" charset="0"/>
              <a:buChar char="•"/>
            </a:pPr>
            <a:r>
              <a:rPr lang="en-US" sz="2000" dirty="0" smtClean="0"/>
              <a:t>Deanna Marcum</a:t>
            </a:r>
          </a:p>
          <a:p>
            <a:pPr marL="914400" lvl="1" indent="-457200">
              <a:buFont typeface="Arial" charset="0"/>
              <a:buChar char="•"/>
            </a:pPr>
            <a:r>
              <a:rPr lang="en-US" sz="2000" dirty="0" smtClean="0"/>
              <a:t>If you had $26 billion …</a:t>
            </a:r>
          </a:p>
          <a:p>
            <a:pPr marL="914400" lvl="1" indent="-457200">
              <a:buFont typeface="Arial" charset="0"/>
              <a:buChar char="•"/>
            </a:pPr>
            <a:endParaRPr lang="en-US" sz="2000" dirty="0"/>
          </a:p>
          <a:p>
            <a:pPr marL="457200" indent="-457200">
              <a:buFont typeface="Arial" charset="0"/>
              <a:buChar char="•"/>
            </a:pPr>
            <a:r>
              <a:rPr lang="en-US" sz="2000" dirty="0" smtClean="0"/>
              <a:t>Break outs</a:t>
            </a:r>
          </a:p>
          <a:p>
            <a:pPr marL="914400" lvl="1" indent="-457200">
              <a:buFont typeface="Arial" charset="0"/>
              <a:buChar char="•"/>
            </a:pPr>
            <a:r>
              <a:rPr lang="en-US" sz="2000" dirty="0" smtClean="0"/>
              <a:t>OSS summary</a:t>
            </a:r>
          </a:p>
          <a:p>
            <a:pPr marL="914400" lvl="1" indent="-457200">
              <a:buFont typeface="Arial" charset="0"/>
              <a:buChar char="•"/>
            </a:pPr>
            <a:r>
              <a:rPr lang="en-US" sz="2000" dirty="0" smtClean="0"/>
              <a:t>4 Work shop – DIY Copyright, Tech, Software</a:t>
            </a:r>
          </a:p>
          <a:p>
            <a:pPr marL="914400" lvl="1" indent="-457200">
              <a:buFont typeface="Arial" charset="0"/>
              <a:buChar char="•"/>
            </a:pPr>
            <a:r>
              <a:rPr lang="en-US" sz="2000" dirty="0" smtClean="0"/>
              <a:t>LF’s summary</a:t>
            </a:r>
          </a:p>
          <a:p>
            <a:pPr marL="914400" lvl="1" indent="-457200">
              <a:buFont typeface="Arial" charset="0"/>
              <a:buChar char="•"/>
            </a:pPr>
            <a:r>
              <a:rPr lang="en-US" sz="2000" dirty="0" smtClean="0"/>
              <a:t>Meet with an expert</a:t>
            </a:r>
            <a:endParaRPr lang="en-US" sz="2000" dirty="0"/>
          </a:p>
          <a:p>
            <a:pPr marL="457200" indent="-457200">
              <a:buFont typeface="Arial" charset="0"/>
              <a:buChar char="•"/>
            </a:pPr>
            <a:endParaRPr lang="en-US" sz="2000" dirty="0"/>
          </a:p>
          <a:p>
            <a:r>
              <a:rPr lang="en-US" sz="2000" dirty="0" smtClean="0"/>
              <a:t> </a:t>
            </a:r>
            <a:endParaRPr lang="en-US" sz="2000" dirty="0"/>
          </a:p>
        </p:txBody>
      </p:sp>
      <p:sp>
        <p:nvSpPr>
          <p:cNvPr id="13" name="Line 4"/>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4322" y="957035"/>
            <a:ext cx="3987800" cy="5371910"/>
          </a:xfrm>
          <a:prstGeom prst="rect">
            <a:avLst/>
          </a:prstGeom>
        </p:spPr>
      </p:pic>
    </p:spTree>
    <p:extLst>
      <p:ext uri="{BB962C8B-B14F-4D97-AF65-F5344CB8AC3E}">
        <p14:creationId xmlns:p14="http://schemas.microsoft.com/office/powerpoint/2010/main" val="2231389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By Robert Miller</a:t>
            </a:r>
            <a:endParaRPr lang="en-US" dirty="0"/>
          </a:p>
        </p:txBody>
      </p:sp>
      <p:sp>
        <p:nvSpPr>
          <p:cNvPr id="4" name="TextBox 3"/>
          <p:cNvSpPr txBox="1"/>
          <p:nvPr/>
        </p:nvSpPr>
        <p:spPr>
          <a:xfrm>
            <a:off x="685800" y="4642450"/>
            <a:ext cx="4538928" cy="307777"/>
          </a:xfrm>
          <a:prstGeom prst="rect">
            <a:avLst/>
          </a:prstGeom>
          <a:noFill/>
        </p:spPr>
        <p:txBody>
          <a:bodyPr wrap="square" rtlCol="0">
            <a:spAutoFit/>
          </a:bodyPr>
          <a:lstStyle/>
          <a:p>
            <a:r>
              <a:rPr lang="en-US" sz="1400" dirty="0" smtClean="0"/>
              <a:t>CEO LYRASIS</a:t>
            </a:r>
            <a:endParaRPr lang="en-US" sz="1400" dirty="0"/>
          </a:p>
        </p:txBody>
      </p:sp>
      <p:sp>
        <p:nvSpPr>
          <p:cNvPr id="5" name="TextBox 4"/>
          <p:cNvSpPr txBox="1"/>
          <p:nvPr/>
        </p:nvSpPr>
        <p:spPr>
          <a:xfrm>
            <a:off x="685800" y="1787254"/>
            <a:ext cx="6346011" cy="1785104"/>
          </a:xfrm>
          <a:prstGeom prst="rect">
            <a:avLst/>
          </a:prstGeom>
          <a:noFill/>
        </p:spPr>
        <p:txBody>
          <a:bodyPr wrap="square" rtlCol="0">
            <a:spAutoFit/>
          </a:bodyPr>
          <a:lstStyle/>
          <a:p>
            <a:r>
              <a:rPr lang="en-US" sz="1100" dirty="0">
                <a:solidFill>
                  <a:srgbClr val="1A1A1A"/>
                </a:solidFill>
                <a:latin typeface="Arial" charset="0"/>
                <a:ea typeface="ＭＳ Ｐゴシック" charset="0"/>
                <a:cs typeface="ＭＳ Ｐゴシック" charset="0"/>
                <a:sym typeface="Roboto Light" charset="0"/>
              </a:rPr>
              <a:t>please contact us for more info</a:t>
            </a:r>
            <a:r>
              <a:rPr lang="en-US" dirty="0">
                <a:solidFill>
                  <a:srgbClr val="1A1A1A"/>
                </a:solidFill>
                <a:latin typeface="Arial" charset="0"/>
                <a:ea typeface="ＭＳ Ｐゴシック" charset="0"/>
                <a:cs typeface="ＭＳ Ｐゴシック" charset="0"/>
                <a:sym typeface="Roboto Light" charset="0"/>
              </a:rPr>
              <a:t>.</a:t>
            </a:r>
          </a:p>
          <a:p>
            <a:endParaRPr lang="en-US" dirty="0">
              <a:solidFill>
                <a:srgbClr val="1A1A1A"/>
              </a:solidFill>
              <a:latin typeface="Arial" charset="0"/>
              <a:ea typeface="ＭＳ Ｐゴシック" charset="0"/>
              <a:cs typeface="ＭＳ Ｐゴシック" charset="0"/>
              <a:sym typeface="Roboto Light" charset="0"/>
            </a:endParaRPr>
          </a:p>
          <a:p>
            <a:r>
              <a:rPr lang="en-US" sz="2800" dirty="0">
                <a:latin typeface="Arial" charset="0"/>
                <a:ea typeface="ＭＳ Ｐゴシック" charset="0"/>
                <a:cs typeface="ＭＳ Ｐゴシック" charset="0"/>
                <a:sym typeface="Roboto Light" charset="0"/>
              </a:rPr>
              <a:t>Phone</a:t>
            </a:r>
            <a:r>
              <a:rPr lang="en-US" sz="2800" dirty="0">
                <a:latin typeface="Arial" charset="0"/>
                <a:ea typeface="ＭＳ Ｐゴシック" charset="0"/>
                <a:cs typeface="ＭＳ Ｐゴシック" charset="0"/>
                <a:sym typeface="Roboto Medium" charset="0"/>
              </a:rPr>
              <a:t> </a:t>
            </a:r>
            <a:r>
              <a:rPr lang="en-US" sz="2800" b="1" dirty="0" smtClean="0">
                <a:latin typeface="Arial"/>
                <a:ea typeface="ＭＳ Ｐゴシック" charset="0"/>
                <a:cs typeface="Arial"/>
                <a:sym typeface="Roboto Medium" charset="0"/>
              </a:rPr>
              <a:t>415.640.1092</a:t>
            </a:r>
            <a:endParaRPr lang="en-US" sz="2800" b="1" dirty="0">
              <a:latin typeface="Arial"/>
              <a:ea typeface="ＭＳ Ｐゴシック" charset="0"/>
              <a:cs typeface="Arial"/>
              <a:sym typeface="Roboto Medium" charset="0"/>
            </a:endParaRPr>
          </a:p>
          <a:p>
            <a:r>
              <a:rPr lang="en-US" sz="2800" dirty="0">
                <a:latin typeface="Arial" charset="0"/>
                <a:ea typeface="ＭＳ Ｐゴシック" charset="0"/>
                <a:cs typeface="ＭＳ Ｐゴシック" charset="0"/>
                <a:sym typeface="Roboto Light" charset="0"/>
              </a:rPr>
              <a:t>Email   </a:t>
            </a:r>
            <a:r>
              <a:rPr lang="en-US" sz="2800" b="1" dirty="0" err="1" smtClean="0">
                <a:latin typeface="Arial"/>
                <a:ea typeface="ＭＳ Ｐゴシック" charset="0"/>
                <a:cs typeface="Arial"/>
                <a:sym typeface="Roboto Medium" charset="0"/>
              </a:rPr>
              <a:t>robert.miller@lyrasis.org</a:t>
            </a:r>
            <a:endParaRPr lang="en-US" sz="2800" b="1" dirty="0">
              <a:latin typeface="Arial"/>
              <a:ea typeface="ＭＳ Ｐゴシック" charset="0"/>
              <a:cs typeface="Arial"/>
              <a:sym typeface="Roboto Medium" charset="0"/>
            </a:endParaRPr>
          </a:p>
          <a:p>
            <a:endParaRPr lang="en-US" b="1" dirty="0">
              <a:latin typeface="Arial"/>
              <a:cs typeface="Arial"/>
            </a:endParaRPr>
          </a:p>
        </p:txBody>
      </p:sp>
      <p:pic>
        <p:nvPicPr>
          <p:cNvPr id="6" name="Picture 5" descr="icons.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9096" y="3572358"/>
            <a:ext cx="1803400" cy="304800"/>
          </a:xfrm>
          <a:prstGeom prst="rect">
            <a:avLst/>
          </a:prstGeom>
        </p:spPr>
      </p:pic>
      <p:sp>
        <p:nvSpPr>
          <p:cNvPr id="7" name="TextBox 6"/>
          <p:cNvSpPr txBox="1"/>
          <p:nvPr/>
        </p:nvSpPr>
        <p:spPr>
          <a:xfrm>
            <a:off x="1090318" y="3572358"/>
            <a:ext cx="1216107" cy="307777"/>
          </a:xfrm>
          <a:prstGeom prst="rect">
            <a:avLst/>
          </a:prstGeom>
          <a:noFill/>
        </p:spPr>
        <p:txBody>
          <a:bodyPr wrap="square" rtlCol="0">
            <a:spAutoFit/>
          </a:bodyPr>
          <a:lstStyle/>
          <a:p>
            <a:r>
              <a:rPr lang="en-US" sz="1400" dirty="0" err="1" smtClean="0"/>
              <a:t>wearelyrasis</a:t>
            </a:r>
            <a:endParaRPr lang="en-US" sz="1400" dirty="0"/>
          </a:p>
        </p:txBody>
      </p:sp>
      <p:sp>
        <p:nvSpPr>
          <p:cNvPr id="8" name="TextBox 7"/>
          <p:cNvSpPr txBox="1"/>
          <p:nvPr/>
        </p:nvSpPr>
        <p:spPr>
          <a:xfrm>
            <a:off x="2582496" y="3572358"/>
            <a:ext cx="1216107" cy="307777"/>
          </a:xfrm>
          <a:prstGeom prst="rect">
            <a:avLst/>
          </a:prstGeom>
          <a:noFill/>
        </p:spPr>
        <p:txBody>
          <a:bodyPr wrap="square" rtlCol="0">
            <a:spAutoFit/>
          </a:bodyPr>
          <a:lstStyle/>
          <a:p>
            <a:r>
              <a:rPr lang="en-US" sz="1400" dirty="0" err="1" smtClean="0"/>
              <a:t>lyrasis</a:t>
            </a:r>
            <a:endParaRPr lang="en-US" sz="1400" dirty="0"/>
          </a:p>
        </p:txBody>
      </p:sp>
    </p:spTree>
    <p:extLst>
      <p:ext uri="{BB962C8B-B14F-4D97-AF65-F5344CB8AC3E}">
        <p14:creationId xmlns:p14="http://schemas.microsoft.com/office/powerpoint/2010/main" val="2480144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By Robert Miller</a:t>
            </a:r>
            <a:endParaRPr lang="en-US" dirty="0"/>
          </a:p>
        </p:txBody>
      </p:sp>
      <p:sp>
        <p:nvSpPr>
          <p:cNvPr id="4" name="TextBox 3"/>
          <p:cNvSpPr txBox="1"/>
          <p:nvPr/>
        </p:nvSpPr>
        <p:spPr>
          <a:xfrm>
            <a:off x="685800" y="4642450"/>
            <a:ext cx="4538928" cy="307777"/>
          </a:xfrm>
          <a:prstGeom prst="rect">
            <a:avLst/>
          </a:prstGeom>
          <a:noFill/>
        </p:spPr>
        <p:txBody>
          <a:bodyPr wrap="square" rtlCol="0">
            <a:spAutoFit/>
          </a:bodyPr>
          <a:lstStyle/>
          <a:p>
            <a:r>
              <a:rPr lang="en-US" sz="1400" dirty="0" smtClean="0"/>
              <a:t>CEO LYRASIS</a:t>
            </a:r>
            <a:endParaRPr lang="en-US" sz="1400" dirty="0"/>
          </a:p>
        </p:txBody>
      </p:sp>
      <p:sp>
        <p:nvSpPr>
          <p:cNvPr id="5" name="TextBox 4"/>
          <p:cNvSpPr txBox="1"/>
          <p:nvPr/>
        </p:nvSpPr>
        <p:spPr>
          <a:xfrm>
            <a:off x="685800" y="1787254"/>
            <a:ext cx="6346011" cy="1785104"/>
          </a:xfrm>
          <a:prstGeom prst="rect">
            <a:avLst/>
          </a:prstGeom>
          <a:noFill/>
        </p:spPr>
        <p:txBody>
          <a:bodyPr wrap="square" rtlCol="0">
            <a:spAutoFit/>
          </a:bodyPr>
          <a:lstStyle/>
          <a:p>
            <a:r>
              <a:rPr lang="en-US" sz="1100" dirty="0">
                <a:solidFill>
                  <a:srgbClr val="1A1A1A"/>
                </a:solidFill>
                <a:latin typeface="Arial" charset="0"/>
                <a:ea typeface="ＭＳ Ｐゴシック" charset="0"/>
                <a:cs typeface="ＭＳ Ｐゴシック" charset="0"/>
                <a:sym typeface="Roboto Light" charset="0"/>
              </a:rPr>
              <a:t>please contact us for more info</a:t>
            </a:r>
            <a:r>
              <a:rPr lang="en-US" dirty="0">
                <a:solidFill>
                  <a:srgbClr val="1A1A1A"/>
                </a:solidFill>
                <a:latin typeface="Arial" charset="0"/>
                <a:ea typeface="ＭＳ Ｐゴシック" charset="0"/>
                <a:cs typeface="ＭＳ Ｐゴシック" charset="0"/>
                <a:sym typeface="Roboto Light" charset="0"/>
              </a:rPr>
              <a:t>.</a:t>
            </a:r>
          </a:p>
          <a:p>
            <a:endParaRPr lang="en-US" dirty="0">
              <a:solidFill>
                <a:srgbClr val="1A1A1A"/>
              </a:solidFill>
              <a:latin typeface="Arial" charset="0"/>
              <a:ea typeface="ＭＳ Ｐゴシック" charset="0"/>
              <a:cs typeface="ＭＳ Ｐゴシック" charset="0"/>
              <a:sym typeface="Roboto Light" charset="0"/>
            </a:endParaRPr>
          </a:p>
          <a:p>
            <a:r>
              <a:rPr lang="en-US" sz="2800" dirty="0">
                <a:latin typeface="Arial" charset="0"/>
                <a:ea typeface="ＭＳ Ｐゴシック" charset="0"/>
                <a:cs typeface="ＭＳ Ｐゴシック" charset="0"/>
                <a:sym typeface="Roboto Light" charset="0"/>
              </a:rPr>
              <a:t>Phone</a:t>
            </a:r>
            <a:r>
              <a:rPr lang="en-US" sz="2800" dirty="0">
                <a:latin typeface="Arial" charset="0"/>
                <a:ea typeface="ＭＳ Ｐゴシック" charset="0"/>
                <a:cs typeface="ＭＳ Ｐゴシック" charset="0"/>
                <a:sym typeface="Roboto Medium" charset="0"/>
              </a:rPr>
              <a:t> </a:t>
            </a:r>
            <a:r>
              <a:rPr lang="en-US" sz="2800" b="1" dirty="0" smtClean="0">
                <a:latin typeface="Arial"/>
                <a:ea typeface="ＭＳ Ｐゴシック" charset="0"/>
                <a:cs typeface="Arial"/>
                <a:sym typeface="Roboto Medium" charset="0"/>
              </a:rPr>
              <a:t>415.640.1092</a:t>
            </a:r>
            <a:endParaRPr lang="en-US" sz="2800" b="1" dirty="0">
              <a:latin typeface="Arial"/>
              <a:ea typeface="ＭＳ Ｐゴシック" charset="0"/>
              <a:cs typeface="Arial"/>
              <a:sym typeface="Roboto Medium" charset="0"/>
            </a:endParaRPr>
          </a:p>
          <a:p>
            <a:r>
              <a:rPr lang="en-US" sz="2800" dirty="0">
                <a:latin typeface="Arial" charset="0"/>
                <a:ea typeface="ＭＳ Ｐゴシック" charset="0"/>
                <a:cs typeface="ＭＳ Ｐゴシック" charset="0"/>
                <a:sym typeface="Roboto Light" charset="0"/>
              </a:rPr>
              <a:t>Email   </a:t>
            </a:r>
            <a:r>
              <a:rPr lang="en-US" sz="2800" b="1" dirty="0" err="1" smtClean="0">
                <a:latin typeface="Arial"/>
                <a:ea typeface="ＭＳ Ｐゴシック" charset="0"/>
                <a:cs typeface="Arial"/>
                <a:sym typeface="Roboto Medium" charset="0"/>
              </a:rPr>
              <a:t>robert.miller@lyrasis.org</a:t>
            </a:r>
            <a:endParaRPr lang="en-US" sz="2800" b="1" dirty="0">
              <a:latin typeface="Arial"/>
              <a:ea typeface="ＭＳ Ｐゴシック" charset="0"/>
              <a:cs typeface="Arial"/>
              <a:sym typeface="Roboto Medium" charset="0"/>
            </a:endParaRPr>
          </a:p>
          <a:p>
            <a:endParaRPr lang="en-US" b="1" dirty="0">
              <a:latin typeface="Arial"/>
              <a:cs typeface="Arial"/>
            </a:endParaRPr>
          </a:p>
        </p:txBody>
      </p:sp>
      <p:pic>
        <p:nvPicPr>
          <p:cNvPr id="6" name="Picture 5" descr="icons.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9096" y="3572358"/>
            <a:ext cx="1803400" cy="304800"/>
          </a:xfrm>
          <a:prstGeom prst="rect">
            <a:avLst/>
          </a:prstGeom>
        </p:spPr>
      </p:pic>
      <p:sp>
        <p:nvSpPr>
          <p:cNvPr id="7" name="TextBox 6"/>
          <p:cNvSpPr txBox="1"/>
          <p:nvPr/>
        </p:nvSpPr>
        <p:spPr>
          <a:xfrm>
            <a:off x="1090318" y="3572358"/>
            <a:ext cx="1216107" cy="307777"/>
          </a:xfrm>
          <a:prstGeom prst="rect">
            <a:avLst/>
          </a:prstGeom>
          <a:noFill/>
        </p:spPr>
        <p:txBody>
          <a:bodyPr wrap="square" rtlCol="0">
            <a:spAutoFit/>
          </a:bodyPr>
          <a:lstStyle/>
          <a:p>
            <a:r>
              <a:rPr lang="en-US" sz="1400" dirty="0" err="1" smtClean="0"/>
              <a:t>wearelyrasis</a:t>
            </a:r>
            <a:endParaRPr lang="en-US" sz="1400" dirty="0"/>
          </a:p>
        </p:txBody>
      </p:sp>
      <p:sp>
        <p:nvSpPr>
          <p:cNvPr id="8" name="TextBox 7"/>
          <p:cNvSpPr txBox="1"/>
          <p:nvPr/>
        </p:nvSpPr>
        <p:spPr>
          <a:xfrm>
            <a:off x="2582496" y="3572358"/>
            <a:ext cx="1216107" cy="307777"/>
          </a:xfrm>
          <a:prstGeom prst="rect">
            <a:avLst/>
          </a:prstGeom>
          <a:noFill/>
        </p:spPr>
        <p:txBody>
          <a:bodyPr wrap="square" rtlCol="0">
            <a:spAutoFit/>
          </a:bodyPr>
          <a:lstStyle/>
          <a:p>
            <a:r>
              <a:rPr lang="en-US" sz="1400" dirty="0" err="1" smtClean="0"/>
              <a:t>lyrasis</a:t>
            </a:r>
            <a:endParaRPr lang="en-US" sz="1400" dirty="0"/>
          </a:p>
        </p:txBody>
      </p:sp>
    </p:spTree>
    <p:extLst>
      <p:ext uri="{BB962C8B-B14F-4D97-AF65-F5344CB8AC3E}">
        <p14:creationId xmlns:p14="http://schemas.microsoft.com/office/powerpoint/2010/main" val="3243296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847" y="4142231"/>
            <a:ext cx="1927453" cy="1290514"/>
          </a:xfrm>
        </p:spPr>
        <p:txBody>
          <a:bodyPr>
            <a:noAutofit/>
          </a:bodyPr>
          <a:lstStyle/>
          <a:p>
            <a:r>
              <a:rPr lang="en-US" sz="3000" b="1" dirty="0" smtClean="0">
                <a:solidFill>
                  <a:srgbClr val="002144"/>
                </a:solidFill>
              </a:rPr>
              <a:t>Leaders</a:t>
            </a:r>
            <a:br>
              <a:rPr lang="en-US" sz="3000" b="1" dirty="0" smtClean="0">
                <a:solidFill>
                  <a:srgbClr val="002144"/>
                </a:solidFill>
              </a:rPr>
            </a:br>
            <a:r>
              <a:rPr lang="en-US" sz="3000" b="1" dirty="0" smtClean="0">
                <a:solidFill>
                  <a:srgbClr val="002144"/>
                </a:solidFill>
              </a:rPr>
              <a:t>Forums</a:t>
            </a:r>
            <a:endParaRPr lang="en-US" sz="3000" b="1" dirty="0">
              <a:solidFill>
                <a:srgbClr val="002144"/>
              </a:solidFill>
            </a:endParaRPr>
          </a:p>
        </p:txBody>
      </p:sp>
      <p:sp>
        <p:nvSpPr>
          <p:cNvPr id="3" name="Content Placeholder 2"/>
          <p:cNvSpPr>
            <a:spLocks noGrp="1"/>
          </p:cNvSpPr>
          <p:nvPr>
            <p:ph idx="1"/>
          </p:nvPr>
        </p:nvSpPr>
        <p:spPr>
          <a:xfrm>
            <a:off x="244247" y="891405"/>
            <a:ext cx="8658559" cy="2691010"/>
          </a:xfrm>
        </p:spPr>
        <p:txBody>
          <a:bodyPr>
            <a:normAutofit/>
          </a:bodyPr>
          <a:lstStyle/>
          <a:p>
            <a:pPr marL="0" indent="0">
              <a:lnSpc>
                <a:spcPct val="110000"/>
              </a:lnSpc>
              <a:buNone/>
            </a:pPr>
            <a:r>
              <a:rPr lang="en-US" dirty="0"/>
              <a:t>The Catalyst $100,000 Fund fits as part of our 3-pronged strategy </a:t>
            </a:r>
            <a:r>
              <a:rPr lang="en-US" i="1" dirty="0"/>
              <a:t>(Leaders Forums, Leaders Circle, and Catalyst $100,00) Fund)</a:t>
            </a:r>
            <a:r>
              <a:rPr lang="en-US" dirty="0"/>
              <a:t> to help improve the impact of your institution has on your and the LYRASIS community. </a:t>
            </a:r>
            <a:endParaRPr lang="en-US" dirty="0">
              <a:solidFill>
                <a:srgbClr val="002144"/>
              </a:solidFill>
            </a:endParaRPr>
          </a:p>
        </p:txBody>
      </p:sp>
      <p:sp>
        <p:nvSpPr>
          <p:cNvPr id="9" name="Title 1"/>
          <p:cNvSpPr txBox="1">
            <a:spLocks/>
          </p:cNvSpPr>
          <p:nvPr/>
        </p:nvSpPr>
        <p:spPr>
          <a:xfrm>
            <a:off x="396647" y="3731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smtClean="0">
                <a:solidFill>
                  <a:srgbClr val="002144"/>
                </a:solidFill>
              </a:rPr>
              <a:t>3 Pronged Strategy</a:t>
            </a:r>
            <a:endParaRPr lang="en-US" b="1" dirty="0">
              <a:solidFill>
                <a:srgbClr val="002144"/>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69000" y="3616005"/>
            <a:ext cx="2057400" cy="1816740"/>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8237" y="3620891"/>
            <a:ext cx="2231087" cy="1811854"/>
          </a:xfrm>
          <a:prstGeom prst="rect">
            <a:avLst/>
          </a:prstGeom>
        </p:spPr>
      </p:pic>
    </p:spTree>
    <p:extLst>
      <p:ext uri="{BB962C8B-B14F-4D97-AF65-F5344CB8AC3E}">
        <p14:creationId xmlns:p14="http://schemas.microsoft.com/office/powerpoint/2010/main" val="921286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2" y="212240"/>
            <a:ext cx="7156411" cy="455691"/>
          </a:xfrm>
        </p:spPr>
        <p:txBody>
          <a:bodyPr>
            <a:noAutofit/>
          </a:bodyPr>
          <a:lstStyle/>
          <a:p>
            <a:r>
              <a:rPr lang="en-US" sz="1650" b="1" dirty="0"/>
              <a:t>Answer…</a:t>
            </a:r>
          </a:p>
        </p:txBody>
      </p:sp>
      <p:sp>
        <p:nvSpPr>
          <p:cNvPr id="5" name="Content Placeholder 4"/>
          <p:cNvSpPr>
            <a:spLocks noGrp="1"/>
          </p:cNvSpPr>
          <p:nvPr>
            <p:ph sz="half" idx="2"/>
          </p:nvPr>
        </p:nvSpPr>
        <p:spPr>
          <a:xfrm>
            <a:off x="4979624" y="844784"/>
            <a:ext cx="3899971" cy="5575300"/>
          </a:xfrm>
        </p:spPr>
        <p:txBody>
          <a:bodyPr>
            <a:normAutofit/>
          </a:bodyPr>
          <a:lstStyle/>
          <a:p>
            <a:pPr marL="0" indent="0">
              <a:buNone/>
            </a:pPr>
            <a:r>
              <a:rPr lang="en-US" sz="1800" b="1" dirty="0"/>
              <a:t>Now is the best time to prepare so we know where we might end up! </a:t>
            </a:r>
            <a:endParaRPr lang="en-US" sz="1800" dirty="0"/>
          </a:p>
          <a:p>
            <a:pPr marL="0" indent="0">
              <a:buNone/>
            </a:pPr>
            <a:endParaRPr lang="en-US" sz="1800" dirty="0"/>
          </a:p>
          <a:p>
            <a:pPr marL="0" indent="0">
              <a:buNone/>
            </a:pPr>
            <a:r>
              <a:rPr lang="en-US" sz="1800" dirty="0"/>
              <a:t>As we continue to advance and uphold our mission </a:t>
            </a:r>
            <a:r>
              <a:rPr lang="en-US" sz="1800" b="1" u="sng" dirty="0"/>
              <a:t>today</a:t>
            </a:r>
            <a:r>
              <a:rPr lang="en-US" sz="1800" dirty="0"/>
              <a:t>, it is equally important to keep our eye on </a:t>
            </a:r>
            <a:r>
              <a:rPr lang="en-US" sz="1800" b="1" u="sng" dirty="0"/>
              <a:t>tomorrow</a:t>
            </a:r>
            <a:r>
              <a:rPr lang="en-US" sz="1800" dirty="0"/>
              <a:t> and the </a:t>
            </a:r>
            <a:r>
              <a:rPr lang="en-US" sz="1800" b="1" u="sng" dirty="0"/>
              <a:t>future</a:t>
            </a:r>
            <a:r>
              <a:rPr lang="en-US" sz="1800" dirty="0"/>
              <a:t>. </a:t>
            </a:r>
          </a:p>
          <a:p>
            <a:pPr marL="0" indent="0">
              <a:buNone/>
            </a:pPr>
            <a:endParaRPr lang="en-US" sz="16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6961" y="844784"/>
            <a:ext cx="4419600" cy="5575300"/>
          </a:xfrm>
          <a:prstGeom prst="rect">
            <a:avLst/>
          </a:prstGeom>
        </p:spPr>
      </p:pic>
    </p:spTree>
    <p:extLst>
      <p:ext uri="{BB962C8B-B14F-4D97-AF65-F5344CB8AC3E}">
        <p14:creationId xmlns:p14="http://schemas.microsoft.com/office/powerpoint/2010/main" val="13142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144"/>
                </a:solidFill>
              </a:rPr>
              <a:t>The </a:t>
            </a:r>
            <a:r>
              <a:rPr lang="en-US" b="1" dirty="0" smtClean="0">
                <a:solidFill>
                  <a:srgbClr val="002144"/>
                </a:solidFill>
              </a:rPr>
              <a:t>Offspring </a:t>
            </a:r>
            <a:r>
              <a:rPr lang="en-US" b="1" dirty="0">
                <a:solidFill>
                  <a:srgbClr val="002144"/>
                </a:solidFill>
              </a:rPr>
              <a:t>of the Catalyst Funding  </a:t>
            </a:r>
          </a:p>
        </p:txBody>
      </p:sp>
      <p:sp>
        <p:nvSpPr>
          <p:cNvPr id="6" name="Content Placeholder 4"/>
          <p:cNvSpPr txBox="1">
            <a:spLocks/>
          </p:cNvSpPr>
          <p:nvPr/>
        </p:nvSpPr>
        <p:spPr>
          <a:xfrm>
            <a:off x="403156" y="4439598"/>
            <a:ext cx="8476440" cy="198048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a:t>Foundations </a:t>
            </a:r>
            <a:r>
              <a:rPr lang="en-US" sz="1800" dirty="0" smtClean="0">
                <a:solidFill>
                  <a:srgbClr val="FF0000"/>
                </a:solidFill>
              </a:rPr>
              <a:t>              </a:t>
            </a:r>
            <a:r>
              <a:rPr lang="en-US" sz="1800" dirty="0" smtClean="0"/>
              <a:t>Group </a:t>
            </a:r>
            <a:r>
              <a:rPr lang="en-US" sz="1800" dirty="0"/>
              <a:t>funding</a:t>
            </a:r>
          </a:p>
          <a:p>
            <a:pPr lvl="1"/>
            <a:r>
              <a:rPr lang="en-US" sz="1400" dirty="0"/>
              <a:t>The success of the C$F will expand and deepen our Grant Funding relationships</a:t>
            </a:r>
            <a:endParaRPr lang="en-US" sz="1400" b="1" dirty="0"/>
          </a:p>
          <a:p>
            <a:r>
              <a:rPr lang="en-US" sz="1800" dirty="0"/>
              <a:t>Services -  program - hole in the roof  </a:t>
            </a:r>
          </a:p>
          <a:p>
            <a:r>
              <a:rPr lang="en-US" sz="1800" dirty="0"/>
              <a:t>STDS</a:t>
            </a:r>
          </a:p>
          <a:p>
            <a:r>
              <a:rPr lang="en-US" sz="1800" dirty="0"/>
              <a:t>Fair pricing – sustainable </a:t>
            </a:r>
          </a:p>
          <a:p>
            <a:pPr marL="0" indent="0">
              <a:buFont typeface="Arial" pitchFamily="34" charset="0"/>
              <a:buNone/>
            </a:pPr>
            <a:endParaRPr lang="en-US" sz="1600" dirty="0"/>
          </a:p>
        </p:txBody>
      </p:sp>
      <p:cxnSp>
        <p:nvCxnSpPr>
          <p:cNvPr id="4" name="Straight Arrow Connector 3"/>
          <p:cNvCxnSpPr/>
          <p:nvPr/>
        </p:nvCxnSpPr>
        <p:spPr>
          <a:xfrm>
            <a:off x="2102069" y="4635062"/>
            <a:ext cx="69368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247" y="821557"/>
            <a:ext cx="8629650" cy="3302000"/>
          </a:xfrm>
          <a:prstGeom prst="rect">
            <a:avLst/>
          </a:prstGeom>
        </p:spPr>
      </p:pic>
    </p:spTree>
    <p:extLst>
      <p:ext uri="{BB962C8B-B14F-4D97-AF65-F5344CB8AC3E}">
        <p14:creationId xmlns:p14="http://schemas.microsoft.com/office/powerpoint/2010/main" val="1873632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24" y="261155"/>
            <a:ext cx="7041735" cy="436938"/>
          </a:xfrm>
        </p:spPr>
        <p:txBody>
          <a:bodyPr>
            <a:noAutofit/>
          </a:bodyPr>
          <a:lstStyle/>
          <a:p>
            <a:r>
              <a:rPr lang="en-US" sz="1800" b="1" dirty="0"/>
              <a:t>Why </a:t>
            </a:r>
            <a:r>
              <a:rPr lang="en-US" sz="1800" b="1" dirty="0" smtClean="0"/>
              <a:t>Think About </a:t>
            </a:r>
            <a:r>
              <a:rPr lang="en-US" sz="1800" b="1" dirty="0"/>
              <a:t>the </a:t>
            </a:r>
            <a:r>
              <a:rPr lang="en-US" sz="1800" b="1" dirty="0" smtClean="0"/>
              <a:t>Future Now</a:t>
            </a:r>
            <a:r>
              <a:rPr lang="en-US" sz="1800" b="1" dirty="0"/>
              <a:t>? </a:t>
            </a:r>
            <a:r>
              <a:rPr lang="en-US" sz="1700" b="1" dirty="0"/>
              <a:t/>
            </a:r>
            <a:br>
              <a:rPr lang="en-US" sz="1700" b="1" dirty="0"/>
            </a:br>
            <a:endParaRPr lang="en-US" sz="1700" b="1" dirty="0"/>
          </a:p>
        </p:txBody>
      </p:sp>
      <p:sp>
        <p:nvSpPr>
          <p:cNvPr id="5" name="Content Placeholder 4"/>
          <p:cNvSpPr>
            <a:spLocks noGrp="1"/>
          </p:cNvSpPr>
          <p:nvPr>
            <p:ph sz="half" idx="2"/>
          </p:nvPr>
        </p:nvSpPr>
        <p:spPr>
          <a:xfrm>
            <a:off x="3547431" y="2820165"/>
            <a:ext cx="4913524" cy="1038136"/>
          </a:xfrm>
        </p:spPr>
        <p:txBody>
          <a:bodyPr>
            <a:normAutofit/>
          </a:bodyPr>
          <a:lstStyle/>
          <a:p>
            <a:pPr marL="0" indent="0">
              <a:buNone/>
            </a:pPr>
            <a:r>
              <a:rPr lang="en-US" sz="1600" b="1" dirty="0"/>
              <a:t>Planning is bringing the future into the present so that you can do something about it now.</a:t>
            </a:r>
          </a:p>
          <a:p>
            <a:pPr marL="0" indent="0">
              <a:buNone/>
            </a:pPr>
            <a:r>
              <a:rPr lang="en-US" sz="1600" i="1" dirty="0">
                <a:solidFill>
                  <a:srgbClr val="E16D2E"/>
                </a:solidFill>
              </a:rPr>
              <a:t>Alan </a:t>
            </a:r>
            <a:r>
              <a:rPr lang="en-US" sz="1600" i="1" dirty="0" err="1">
                <a:solidFill>
                  <a:srgbClr val="E16D2E"/>
                </a:solidFill>
              </a:rPr>
              <a:t>Lakein</a:t>
            </a:r>
            <a:endParaRPr lang="en-US" sz="1600" i="1" dirty="0">
              <a:solidFill>
                <a:srgbClr val="E16D2E"/>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6190" y="1033036"/>
            <a:ext cx="1565150" cy="15651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4465" y="4560641"/>
            <a:ext cx="1566533" cy="156653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44465" y="2796147"/>
            <a:ext cx="1566533" cy="1566533"/>
          </a:xfrm>
          <a:prstGeom prst="rect">
            <a:avLst/>
          </a:prstGeom>
        </p:spPr>
      </p:pic>
      <p:sp>
        <p:nvSpPr>
          <p:cNvPr id="10" name="Content Placeholder 4"/>
          <p:cNvSpPr>
            <a:spLocks noGrp="1"/>
          </p:cNvSpPr>
          <p:nvPr>
            <p:ph sz="half" idx="2"/>
          </p:nvPr>
        </p:nvSpPr>
        <p:spPr>
          <a:xfrm>
            <a:off x="3547431" y="1033036"/>
            <a:ext cx="4693186" cy="1467793"/>
          </a:xfrm>
        </p:spPr>
        <p:txBody>
          <a:bodyPr>
            <a:normAutofit/>
          </a:bodyPr>
          <a:lstStyle/>
          <a:p>
            <a:pPr marL="0" indent="0">
              <a:buNone/>
            </a:pPr>
            <a:r>
              <a:rPr lang="en-US" sz="1600" dirty="0"/>
              <a:t>When asked how he scored so many goals, </a:t>
            </a:r>
            <a:r>
              <a:rPr lang="en-US" sz="1600" dirty="0">
                <a:solidFill>
                  <a:srgbClr val="E16D2E"/>
                </a:solidFill>
              </a:rPr>
              <a:t>Wayne Gretzsky </a:t>
            </a:r>
            <a:r>
              <a:rPr lang="en-US" sz="1600" dirty="0"/>
              <a:t>allegedly said,</a:t>
            </a:r>
          </a:p>
          <a:p>
            <a:pPr marL="0" indent="0">
              <a:buNone/>
            </a:pPr>
            <a:r>
              <a:rPr lang="en-US" sz="1600" b="1" dirty="0"/>
              <a:t>I skate to where the puck is going to be,</a:t>
            </a:r>
          </a:p>
          <a:p>
            <a:pPr marL="0" indent="0">
              <a:buNone/>
            </a:pPr>
            <a:r>
              <a:rPr lang="en-US" sz="1600" b="1" dirty="0"/>
              <a:t>not where it is.</a:t>
            </a:r>
            <a:endParaRPr lang="en-US" sz="1600" dirty="0"/>
          </a:p>
        </p:txBody>
      </p:sp>
      <p:sp>
        <p:nvSpPr>
          <p:cNvPr id="11" name="Content Placeholder 4"/>
          <p:cNvSpPr>
            <a:spLocks noGrp="1"/>
          </p:cNvSpPr>
          <p:nvPr>
            <p:ph sz="half" idx="2"/>
          </p:nvPr>
        </p:nvSpPr>
        <p:spPr>
          <a:xfrm>
            <a:off x="3547431" y="4560640"/>
            <a:ext cx="4913524" cy="1566533"/>
          </a:xfrm>
        </p:spPr>
        <p:txBody>
          <a:bodyPr>
            <a:normAutofit/>
          </a:bodyPr>
          <a:lstStyle/>
          <a:p>
            <a:pPr marL="0" indent="0">
              <a:buNone/>
            </a:pPr>
            <a:r>
              <a:rPr lang="en-US" sz="1600" b="1" dirty="0"/>
              <a:t>If we could first know where we are, and whither we are tending, we could better judge what to do, and how to do it</a:t>
            </a:r>
            <a:r>
              <a:rPr lang="en-US" sz="1600" dirty="0"/>
              <a:t>.</a:t>
            </a:r>
          </a:p>
          <a:p>
            <a:pPr marL="0" indent="0">
              <a:buNone/>
            </a:pPr>
            <a:r>
              <a:rPr lang="en-US" sz="1600" i="1" dirty="0">
                <a:solidFill>
                  <a:srgbClr val="E16D2E"/>
                </a:solidFill>
              </a:rPr>
              <a:t>Abraham Lincoln</a:t>
            </a:r>
          </a:p>
        </p:txBody>
      </p:sp>
      <p:grpSp>
        <p:nvGrpSpPr>
          <p:cNvPr id="13" name="Group 12"/>
          <p:cNvGrpSpPr/>
          <p:nvPr/>
        </p:nvGrpSpPr>
        <p:grpSpPr>
          <a:xfrm>
            <a:off x="2424873" y="3135859"/>
            <a:ext cx="893100" cy="893100"/>
            <a:chOff x="2582778" y="1025892"/>
            <a:chExt cx="893100" cy="893100"/>
          </a:xfrm>
        </p:grpSpPr>
        <p:sp>
          <p:nvSpPr>
            <p:cNvPr id="14" name="Oval 8"/>
            <p:cNvSpPr>
              <a:spLocks/>
            </p:cNvSpPr>
            <p:nvPr/>
          </p:nvSpPr>
          <p:spPr bwMode="auto">
            <a:xfrm>
              <a:off x="2582778" y="1025892"/>
              <a:ext cx="893100" cy="893100"/>
            </a:xfrm>
            <a:prstGeom prst="ellipse">
              <a:avLst/>
            </a:prstGeom>
            <a:solidFill>
              <a:srgbClr val="E16D2E"/>
            </a:solidFill>
            <a:ln w="25400">
              <a:solidFill>
                <a:schemeClr val="tx1">
                  <a:alpha val="0"/>
                </a:schemeClr>
              </a:solidFill>
              <a:miter lim="800000"/>
              <a:headEnd/>
              <a:tailEnd/>
            </a:ln>
          </p:spPr>
          <p:txBody>
            <a:bodyPr lIns="0" tIns="0" rIns="0" bIns="0"/>
            <a:lstStyle/>
            <a:p>
              <a:pPr algn="ctr"/>
              <a:endParaRPr lang="en-US"/>
            </a:p>
          </p:txBody>
        </p:sp>
        <p:grpSp>
          <p:nvGrpSpPr>
            <p:cNvPr id="15" name="Group 10"/>
            <p:cNvGrpSpPr>
              <a:grpSpLocks/>
            </p:cNvGrpSpPr>
            <p:nvPr/>
          </p:nvGrpSpPr>
          <p:grpSpPr bwMode="auto">
            <a:xfrm>
              <a:off x="2800206" y="1362675"/>
              <a:ext cx="458246" cy="330660"/>
              <a:chOff x="5423248" y="2321496"/>
              <a:chExt cx="1584176" cy="1143657"/>
            </a:xfrm>
          </p:grpSpPr>
          <p:sp>
            <p:nvSpPr>
              <p:cNvPr id="16" name="Oval 5"/>
              <p:cNvSpPr>
                <a:spLocks/>
              </p:cNvSpPr>
              <p:nvPr/>
            </p:nvSpPr>
            <p:spPr bwMode="auto">
              <a:xfrm>
                <a:off x="6287344" y="2321496"/>
                <a:ext cx="720080" cy="1143657"/>
              </a:xfrm>
              <a:custGeom>
                <a:avLst/>
                <a:gdLst>
                  <a:gd name="T0" fmla="*/ 360040 w 2448272"/>
                  <a:gd name="T1" fmla="*/ 0 h 3888432"/>
                  <a:gd name="T2" fmla="*/ 720080 w 2448272"/>
                  <a:gd name="T3" fmla="*/ 360040 h 3888432"/>
                  <a:gd name="T4" fmla="*/ 712765 w 2448272"/>
                  <a:gd name="T5" fmla="*/ 432601 h 3888432"/>
                  <a:gd name="T6" fmla="*/ 699866 w 2448272"/>
                  <a:gd name="T7" fmla="*/ 478109 h 3888432"/>
                  <a:gd name="T8" fmla="*/ 691786 w 2448272"/>
                  <a:gd name="T9" fmla="*/ 500184 h 3888432"/>
                  <a:gd name="T10" fmla="*/ 637864 w 2448272"/>
                  <a:gd name="T11" fmla="*/ 589059 h 3888432"/>
                  <a:gd name="T12" fmla="*/ 622133 w 2448272"/>
                  <a:gd name="T13" fmla="*/ 606368 h 3888432"/>
                  <a:gd name="T14" fmla="*/ 296504 w 2448272"/>
                  <a:gd name="T15" fmla="*/ 1143657 h 3888432"/>
                  <a:gd name="T16" fmla="*/ 296504 w 2448272"/>
                  <a:gd name="T17" fmla="*/ 714143 h 3888432"/>
                  <a:gd name="T18" fmla="*/ 287479 w 2448272"/>
                  <a:gd name="T19" fmla="*/ 712766 h 3888432"/>
                  <a:gd name="T20" fmla="*/ 0 w 2448272"/>
                  <a:gd name="T21" fmla="*/ 360040 h 3888432"/>
                  <a:gd name="T22" fmla="*/ 360040 w 2448272"/>
                  <a:gd name="T23" fmla="*/ 0 h 3888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8272" h="3888432">
                    <a:moveTo>
                      <a:pt x="1224136" y="0"/>
                    </a:moveTo>
                    <a:cubicBezTo>
                      <a:pt x="1900208" y="0"/>
                      <a:pt x="2448272" y="548064"/>
                      <a:pt x="2448272" y="1224136"/>
                    </a:cubicBezTo>
                    <a:cubicBezTo>
                      <a:pt x="2448272" y="1308645"/>
                      <a:pt x="2439709" y="1391154"/>
                      <a:pt x="2423402" y="1470842"/>
                    </a:cubicBezTo>
                    <a:lnTo>
                      <a:pt x="2379545" y="1625569"/>
                    </a:lnTo>
                    <a:lnTo>
                      <a:pt x="2352074" y="1700625"/>
                    </a:lnTo>
                    <a:cubicBezTo>
                      <a:pt x="2305615" y="1810465"/>
                      <a:pt x="2243581" y="1912114"/>
                      <a:pt x="2168739" y="2002800"/>
                    </a:cubicBezTo>
                    <a:lnTo>
                      <a:pt x="2115253" y="2061651"/>
                    </a:lnTo>
                    <a:lnTo>
                      <a:pt x="1008112" y="3888432"/>
                    </a:lnTo>
                    <a:lnTo>
                      <a:pt x="1008112" y="2428085"/>
                    </a:lnTo>
                    <a:lnTo>
                      <a:pt x="977430" y="2423402"/>
                    </a:lnTo>
                    <a:cubicBezTo>
                      <a:pt x="419612" y="2309256"/>
                      <a:pt x="0" y="1815699"/>
                      <a:pt x="0" y="1224136"/>
                    </a:cubicBezTo>
                    <a:cubicBezTo>
                      <a:pt x="0" y="548064"/>
                      <a:pt x="548064" y="0"/>
                      <a:pt x="1224136" y="0"/>
                    </a:cubicBezTo>
                    <a:close/>
                  </a:path>
                </a:pathLst>
              </a:custGeom>
              <a:solidFill>
                <a:schemeClr val="bg1"/>
              </a:solidFill>
              <a:ln>
                <a:noFill/>
              </a:ln>
              <a:extLst>
                <a:ext uri="{91240B29-F687-4f45-9708-019B960494DF}">
                  <a14:hiddenLine xmlns:a14="http://schemas.microsoft.com/office/drawing/2010/main" xmlns="" w="25400" cap="flat" cmpd="sng">
                    <a:solidFill>
                      <a:srgbClr val="000000"/>
                    </a:solidFill>
                    <a:prstDash val="solid"/>
                    <a:round/>
                    <a:headEnd type="none" w="med" len="med"/>
                    <a:tailEnd type="none" w="med" len="med"/>
                  </a14:hiddenLine>
                </a:ext>
              </a:extLst>
            </p:spPr>
            <p:txBody>
              <a:bodyPr/>
              <a:lstStyle/>
              <a:p>
                <a:endParaRPr lang="en-US"/>
              </a:p>
            </p:txBody>
          </p:sp>
          <p:sp>
            <p:nvSpPr>
              <p:cNvPr id="17" name="Oval 5"/>
              <p:cNvSpPr>
                <a:spLocks/>
              </p:cNvSpPr>
              <p:nvPr/>
            </p:nvSpPr>
            <p:spPr bwMode="auto">
              <a:xfrm>
                <a:off x="5423248" y="2321496"/>
                <a:ext cx="720080" cy="1143657"/>
              </a:xfrm>
              <a:custGeom>
                <a:avLst/>
                <a:gdLst>
                  <a:gd name="T0" fmla="*/ 360040 w 2448272"/>
                  <a:gd name="T1" fmla="*/ 0 h 3888432"/>
                  <a:gd name="T2" fmla="*/ 720080 w 2448272"/>
                  <a:gd name="T3" fmla="*/ 360040 h 3888432"/>
                  <a:gd name="T4" fmla="*/ 712765 w 2448272"/>
                  <a:gd name="T5" fmla="*/ 432601 h 3888432"/>
                  <a:gd name="T6" fmla="*/ 699866 w 2448272"/>
                  <a:gd name="T7" fmla="*/ 478109 h 3888432"/>
                  <a:gd name="T8" fmla="*/ 691786 w 2448272"/>
                  <a:gd name="T9" fmla="*/ 500184 h 3888432"/>
                  <a:gd name="T10" fmla="*/ 637864 w 2448272"/>
                  <a:gd name="T11" fmla="*/ 589059 h 3888432"/>
                  <a:gd name="T12" fmla="*/ 622133 w 2448272"/>
                  <a:gd name="T13" fmla="*/ 606368 h 3888432"/>
                  <a:gd name="T14" fmla="*/ 296504 w 2448272"/>
                  <a:gd name="T15" fmla="*/ 1143657 h 3888432"/>
                  <a:gd name="T16" fmla="*/ 296504 w 2448272"/>
                  <a:gd name="T17" fmla="*/ 714143 h 3888432"/>
                  <a:gd name="T18" fmla="*/ 287479 w 2448272"/>
                  <a:gd name="T19" fmla="*/ 712766 h 3888432"/>
                  <a:gd name="T20" fmla="*/ 0 w 2448272"/>
                  <a:gd name="T21" fmla="*/ 360040 h 3888432"/>
                  <a:gd name="T22" fmla="*/ 360040 w 2448272"/>
                  <a:gd name="T23" fmla="*/ 0 h 3888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8272" h="3888432">
                    <a:moveTo>
                      <a:pt x="1224136" y="0"/>
                    </a:moveTo>
                    <a:cubicBezTo>
                      <a:pt x="1900208" y="0"/>
                      <a:pt x="2448272" y="548064"/>
                      <a:pt x="2448272" y="1224136"/>
                    </a:cubicBezTo>
                    <a:cubicBezTo>
                      <a:pt x="2448272" y="1308645"/>
                      <a:pt x="2439709" y="1391154"/>
                      <a:pt x="2423402" y="1470842"/>
                    </a:cubicBezTo>
                    <a:lnTo>
                      <a:pt x="2379545" y="1625569"/>
                    </a:lnTo>
                    <a:lnTo>
                      <a:pt x="2352074" y="1700625"/>
                    </a:lnTo>
                    <a:cubicBezTo>
                      <a:pt x="2305615" y="1810465"/>
                      <a:pt x="2243581" y="1912114"/>
                      <a:pt x="2168739" y="2002800"/>
                    </a:cubicBezTo>
                    <a:lnTo>
                      <a:pt x="2115253" y="2061651"/>
                    </a:lnTo>
                    <a:lnTo>
                      <a:pt x="1008112" y="3888432"/>
                    </a:lnTo>
                    <a:lnTo>
                      <a:pt x="1008112" y="2428085"/>
                    </a:lnTo>
                    <a:lnTo>
                      <a:pt x="977430" y="2423402"/>
                    </a:lnTo>
                    <a:cubicBezTo>
                      <a:pt x="419612" y="2309256"/>
                      <a:pt x="0" y="1815699"/>
                      <a:pt x="0" y="1224136"/>
                    </a:cubicBezTo>
                    <a:cubicBezTo>
                      <a:pt x="0" y="548064"/>
                      <a:pt x="548064" y="0"/>
                      <a:pt x="1224136" y="0"/>
                    </a:cubicBezTo>
                    <a:close/>
                  </a:path>
                </a:pathLst>
              </a:custGeom>
              <a:solidFill>
                <a:schemeClr val="bg1"/>
              </a:solidFill>
              <a:ln>
                <a:noFill/>
              </a:ln>
              <a:extLst>
                <a:ext uri="{91240B29-F687-4f45-9708-019B960494DF}">
                  <a14:hiddenLine xmlns:a14="http://schemas.microsoft.com/office/drawing/2010/main" xmlns="" w="25400" cap="flat" cmpd="sng">
                    <a:solidFill>
                      <a:srgbClr val="000000"/>
                    </a:solidFill>
                    <a:prstDash val="solid"/>
                    <a:round/>
                    <a:headEnd type="none" w="med" len="med"/>
                    <a:tailEnd type="none" w="med" len="med"/>
                  </a14:hiddenLine>
                </a:ext>
              </a:extLst>
            </p:spPr>
            <p:txBody>
              <a:bodyPr/>
              <a:lstStyle/>
              <a:p>
                <a:endParaRPr lang="en-US"/>
              </a:p>
            </p:txBody>
          </p:sp>
        </p:grpSp>
      </p:grpSp>
      <p:grpSp>
        <p:nvGrpSpPr>
          <p:cNvPr id="18" name="Group 17"/>
          <p:cNvGrpSpPr/>
          <p:nvPr/>
        </p:nvGrpSpPr>
        <p:grpSpPr>
          <a:xfrm>
            <a:off x="2424873" y="4900353"/>
            <a:ext cx="893100" cy="893100"/>
            <a:chOff x="2582778" y="1025892"/>
            <a:chExt cx="893100" cy="893100"/>
          </a:xfrm>
        </p:grpSpPr>
        <p:sp>
          <p:nvSpPr>
            <p:cNvPr id="19" name="Oval 8"/>
            <p:cNvSpPr>
              <a:spLocks/>
            </p:cNvSpPr>
            <p:nvPr/>
          </p:nvSpPr>
          <p:spPr bwMode="auto">
            <a:xfrm>
              <a:off x="2582778" y="1025892"/>
              <a:ext cx="893100" cy="893100"/>
            </a:xfrm>
            <a:prstGeom prst="ellipse">
              <a:avLst/>
            </a:prstGeom>
            <a:solidFill>
              <a:srgbClr val="E16D2E"/>
            </a:solidFill>
            <a:ln w="25400">
              <a:solidFill>
                <a:schemeClr val="tx1">
                  <a:alpha val="0"/>
                </a:schemeClr>
              </a:solidFill>
              <a:miter lim="800000"/>
              <a:headEnd/>
              <a:tailEnd/>
            </a:ln>
          </p:spPr>
          <p:txBody>
            <a:bodyPr lIns="0" tIns="0" rIns="0" bIns="0"/>
            <a:lstStyle/>
            <a:p>
              <a:pPr algn="ctr"/>
              <a:endParaRPr lang="en-US"/>
            </a:p>
          </p:txBody>
        </p:sp>
        <p:grpSp>
          <p:nvGrpSpPr>
            <p:cNvPr id="20" name="Group 10"/>
            <p:cNvGrpSpPr>
              <a:grpSpLocks/>
            </p:cNvGrpSpPr>
            <p:nvPr/>
          </p:nvGrpSpPr>
          <p:grpSpPr bwMode="auto">
            <a:xfrm>
              <a:off x="2800206" y="1362675"/>
              <a:ext cx="458246" cy="330660"/>
              <a:chOff x="5423248" y="2321496"/>
              <a:chExt cx="1584176" cy="1143657"/>
            </a:xfrm>
          </p:grpSpPr>
          <p:sp>
            <p:nvSpPr>
              <p:cNvPr id="21" name="Oval 5"/>
              <p:cNvSpPr>
                <a:spLocks/>
              </p:cNvSpPr>
              <p:nvPr/>
            </p:nvSpPr>
            <p:spPr bwMode="auto">
              <a:xfrm>
                <a:off x="6287344" y="2321496"/>
                <a:ext cx="720080" cy="1143657"/>
              </a:xfrm>
              <a:custGeom>
                <a:avLst/>
                <a:gdLst>
                  <a:gd name="T0" fmla="*/ 360040 w 2448272"/>
                  <a:gd name="T1" fmla="*/ 0 h 3888432"/>
                  <a:gd name="T2" fmla="*/ 720080 w 2448272"/>
                  <a:gd name="T3" fmla="*/ 360040 h 3888432"/>
                  <a:gd name="T4" fmla="*/ 712765 w 2448272"/>
                  <a:gd name="T5" fmla="*/ 432601 h 3888432"/>
                  <a:gd name="T6" fmla="*/ 699866 w 2448272"/>
                  <a:gd name="T7" fmla="*/ 478109 h 3888432"/>
                  <a:gd name="T8" fmla="*/ 691786 w 2448272"/>
                  <a:gd name="T9" fmla="*/ 500184 h 3888432"/>
                  <a:gd name="T10" fmla="*/ 637864 w 2448272"/>
                  <a:gd name="T11" fmla="*/ 589059 h 3888432"/>
                  <a:gd name="T12" fmla="*/ 622133 w 2448272"/>
                  <a:gd name="T13" fmla="*/ 606368 h 3888432"/>
                  <a:gd name="T14" fmla="*/ 296504 w 2448272"/>
                  <a:gd name="T15" fmla="*/ 1143657 h 3888432"/>
                  <a:gd name="T16" fmla="*/ 296504 w 2448272"/>
                  <a:gd name="T17" fmla="*/ 714143 h 3888432"/>
                  <a:gd name="T18" fmla="*/ 287479 w 2448272"/>
                  <a:gd name="T19" fmla="*/ 712766 h 3888432"/>
                  <a:gd name="T20" fmla="*/ 0 w 2448272"/>
                  <a:gd name="T21" fmla="*/ 360040 h 3888432"/>
                  <a:gd name="T22" fmla="*/ 360040 w 2448272"/>
                  <a:gd name="T23" fmla="*/ 0 h 3888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8272" h="3888432">
                    <a:moveTo>
                      <a:pt x="1224136" y="0"/>
                    </a:moveTo>
                    <a:cubicBezTo>
                      <a:pt x="1900208" y="0"/>
                      <a:pt x="2448272" y="548064"/>
                      <a:pt x="2448272" y="1224136"/>
                    </a:cubicBezTo>
                    <a:cubicBezTo>
                      <a:pt x="2448272" y="1308645"/>
                      <a:pt x="2439709" y="1391154"/>
                      <a:pt x="2423402" y="1470842"/>
                    </a:cubicBezTo>
                    <a:lnTo>
                      <a:pt x="2379545" y="1625569"/>
                    </a:lnTo>
                    <a:lnTo>
                      <a:pt x="2352074" y="1700625"/>
                    </a:lnTo>
                    <a:cubicBezTo>
                      <a:pt x="2305615" y="1810465"/>
                      <a:pt x="2243581" y="1912114"/>
                      <a:pt x="2168739" y="2002800"/>
                    </a:cubicBezTo>
                    <a:lnTo>
                      <a:pt x="2115253" y="2061651"/>
                    </a:lnTo>
                    <a:lnTo>
                      <a:pt x="1008112" y="3888432"/>
                    </a:lnTo>
                    <a:lnTo>
                      <a:pt x="1008112" y="2428085"/>
                    </a:lnTo>
                    <a:lnTo>
                      <a:pt x="977430" y="2423402"/>
                    </a:lnTo>
                    <a:cubicBezTo>
                      <a:pt x="419612" y="2309256"/>
                      <a:pt x="0" y="1815699"/>
                      <a:pt x="0" y="1224136"/>
                    </a:cubicBezTo>
                    <a:cubicBezTo>
                      <a:pt x="0" y="548064"/>
                      <a:pt x="548064" y="0"/>
                      <a:pt x="1224136" y="0"/>
                    </a:cubicBezTo>
                    <a:close/>
                  </a:path>
                </a:pathLst>
              </a:custGeom>
              <a:solidFill>
                <a:schemeClr val="bg1"/>
              </a:solidFill>
              <a:ln>
                <a:noFill/>
              </a:ln>
              <a:extLst>
                <a:ext uri="{91240B29-F687-4f45-9708-019B960494DF}">
                  <a14:hiddenLine xmlns:a14="http://schemas.microsoft.com/office/drawing/2010/main" xmlns="" w="25400" cap="flat" cmpd="sng">
                    <a:solidFill>
                      <a:srgbClr val="000000"/>
                    </a:solidFill>
                    <a:prstDash val="solid"/>
                    <a:round/>
                    <a:headEnd type="none" w="med" len="med"/>
                    <a:tailEnd type="none" w="med" len="med"/>
                  </a14:hiddenLine>
                </a:ext>
              </a:extLst>
            </p:spPr>
            <p:txBody>
              <a:bodyPr/>
              <a:lstStyle/>
              <a:p>
                <a:endParaRPr lang="en-US"/>
              </a:p>
            </p:txBody>
          </p:sp>
          <p:sp>
            <p:nvSpPr>
              <p:cNvPr id="22" name="Oval 5"/>
              <p:cNvSpPr>
                <a:spLocks/>
              </p:cNvSpPr>
              <p:nvPr/>
            </p:nvSpPr>
            <p:spPr bwMode="auto">
              <a:xfrm>
                <a:off x="5423248" y="2321496"/>
                <a:ext cx="720080" cy="1143657"/>
              </a:xfrm>
              <a:custGeom>
                <a:avLst/>
                <a:gdLst>
                  <a:gd name="T0" fmla="*/ 360040 w 2448272"/>
                  <a:gd name="T1" fmla="*/ 0 h 3888432"/>
                  <a:gd name="T2" fmla="*/ 720080 w 2448272"/>
                  <a:gd name="T3" fmla="*/ 360040 h 3888432"/>
                  <a:gd name="T4" fmla="*/ 712765 w 2448272"/>
                  <a:gd name="T5" fmla="*/ 432601 h 3888432"/>
                  <a:gd name="T6" fmla="*/ 699866 w 2448272"/>
                  <a:gd name="T7" fmla="*/ 478109 h 3888432"/>
                  <a:gd name="T8" fmla="*/ 691786 w 2448272"/>
                  <a:gd name="T9" fmla="*/ 500184 h 3888432"/>
                  <a:gd name="T10" fmla="*/ 637864 w 2448272"/>
                  <a:gd name="T11" fmla="*/ 589059 h 3888432"/>
                  <a:gd name="T12" fmla="*/ 622133 w 2448272"/>
                  <a:gd name="T13" fmla="*/ 606368 h 3888432"/>
                  <a:gd name="T14" fmla="*/ 296504 w 2448272"/>
                  <a:gd name="T15" fmla="*/ 1143657 h 3888432"/>
                  <a:gd name="T16" fmla="*/ 296504 w 2448272"/>
                  <a:gd name="T17" fmla="*/ 714143 h 3888432"/>
                  <a:gd name="T18" fmla="*/ 287479 w 2448272"/>
                  <a:gd name="T19" fmla="*/ 712766 h 3888432"/>
                  <a:gd name="T20" fmla="*/ 0 w 2448272"/>
                  <a:gd name="T21" fmla="*/ 360040 h 3888432"/>
                  <a:gd name="T22" fmla="*/ 360040 w 2448272"/>
                  <a:gd name="T23" fmla="*/ 0 h 3888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8272" h="3888432">
                    <a:moveTo>
                      <a:pt x="1224136" y="0"/>
                    </a:moveTo>
                    <a:cubicBezTo>
                      <a:pt x="1900208" y="0"/>
                      <a:pt x="2448272" y="548064"/>
                      <a:pt x="2448272" y="1224136"/>
                    </a:cubicBezTo>
                    <a:cubicBezTo>
                      <a:pt x="2448272" y="1308645"/>
                      <a:pt x="2439709" y="1391154"/>
                      <a:pt x="2423402" y="1470842"/>
                    </a:cubicBezTo>
                    <a:lnTo>
                      <a:pt x="2379545" y="1625569"/>
                    </a:lnTo>
                    <a:lnTo>
                      <a:pt x="2352074" y="1700625"/>
                    </a:lnTo>
                    <a:cubicBezTo>
                      <a:pt x="2305615" y="1810465"/>
                      <a:pt x="2243581" y="1912114"/>
                      <a:pt x="2168739" y="2002800"/>
                    </a:cubicBezTo>
                    <a:lnTo>
                      <a:pt x="2115253" y="2061651"/>
                    </a:lnTo>
                    <a:lnTo>
                      <a:pt x="1008112" y="3888432"/>
                    </a:lnTo>
                    <a:lnTo>
                      <a:pt x="1008112" y="2428085"/>
                    </a:lnTo>
                    <a:lnTo>
                      <a:pt x="977430" y="2423402"/>
                    </a:lnTo>
                    <a:cubicBezTo>
                      <a:pt x="419612" y="2309256"/>
                      <a:pt x="0" y="1815699"/>
                      <a:pt x="0" y="1224136"/>
                    </a:cubicBezTo>
                    <a:cubicBezTo>
                      <a:pt x="0" y="548064"/>
                      <a:pt x="548064" y="0"/>
                      <a:pt x="1224136" y="0"/>
                    </a:cubicBezTo>
                    <a:close/>
                  </a:path>
                </a:pathLst>
              </a:custGeom>
              <a:solidFill>
                <a:schemeClr val="bg1"/>
              </a:solidFill>
              <a:ln>
                <a:noFill/>
              </a:ln>
              <a:extLst>
                <a:ext uri="{91240B29-F687-4f45-9708-019B960494DF}">
                  <a14:hiddenLine xmlns:a14="http://schemas.microsoft.com/office/drawing/2010/main" xmlns="" w="25400" cap="flat" cmpd="sng">
                    <a:solidFill>
                      <a:srgbClr val="000000"/>
                    </a:solidFill>
                    <a:prstDash val="solid"/>
                    <a:round/>
                    <a:headEnd type="none" w="med" len="med"/>
                    <a:tailEnd type="none" w="med" len="med"/>
                  </a14:hiddenLine>
                </a:ext>
              </a:extLst>
            </p:spPr>
            <p:txBody>
              <a:bodyPr/>
              <a:lstStyle/>
              <a:p>
                <a:endParaRPr lang="en-US"/>
              </a:p>
            </p:txBody>
          </p:sp>
        </p:grpSp>
      </p:grpSp>
      <p:grpSp>
        <p:nvGrpSpPr>
          <p:cNvPr id="23" name="Group 22"/>
          <p:cNvGrpSpPr/>
          <p:nvPr/>
        </p:nvGrpSpPr>
        <p:grpSpPr>
          <a:xfrm>
            <a:off x="2424873" y="1371365"/>
            <a:ext cx="893100" cy="893100"/>
            <a:chOff x="2582778" y="1025892"/>
            <a:chExt cx="893100" cy="893100"/>
          </a:xfrm>
        </p:grpSpPr>
        <p:sp>
          <p:nvSpPr>
            <p:cNvPr id="24" name="Oval 8"/>
            <p:cNvSpPr>
              <a:spLocks/>
            </p:cNvSpPr>
            <p:nvPr/>
          </p:nvSpPr>
          <p:spPr bwMode="auto">
            <a:xfrm>
              <a:off x="2582778" y="1025892"/>
              <a:ext cx="893100" cy="893100"/>
            </a:xfrm>
            <a:prstGeom prst="ellipse">
              <a:avLst/>
            </a:prstGeom>
            <a:solidFill>
              <a:srgbClr val="E16D2E"/>
            </a:solidFill>
            <a:ln w="25400">
              <a:solidFill>
                <a:schemeClr val="tx1">
                  <a:alpha val="0"/>
                </a:schemeClr>
              </a:solidFill>
              <a:miter lim="800000"/>
              <a:headEnd/>
              <a:tailEnd/>
            </a:ln>
          </p:spPr>
          <p:txBody>
            <a:bodyPr lIns="0" tIns="0" rIns="0" bIns="0"/>
            <a:lstStyle/>
            <a:p>
              <a:pPr algn="ctr"/>
              <a:endParaRPr lang="en-US"/>
            </a:p>
          </p:txBody>
        </p:sp>
        <p:grpSp>
          <p:nvGrpSpPr>
            <p:cNvPr id="25" name="Group 10"/>
            <p:cNvGrpSpPr>
              <a:grpSpLocks/>
            </p:cNvGrpSpPr>
            <p:nvPr/>
          </p:nvGrpSpPr>
          <p:grpSpPr bwMode="auto">
            <a:xfrm>
              <a:off x="2800206" y="1362675"/>
              <a:ext cx="458246" cy="330660"/>
              <a:chOff x="5423248" y="2321496"/>
              <a:chExt cx="1584176" cy="1143657"/>
            </a:xfrm>
          </p:grpSpPr>
          <p:sp>
            <p:nvSpPr>
              <p:cNvPr id="26" name="Oval 5"/>
              <p:cNvSpPr>
                <a:spLocks/>
              </p:cNvSpPr>
              <p:nvPr/>
            </p:nvSpPr>
            <p:spPr bwMode="auto">
              <a:xfrm>
                <a:off x="6287344" y="2321496"/>
                <a:ext cx="720080" cy="1143657"/>
              </a:xfrm>
              <a:custGeom>
                <a:avLst/>
                <a:gdLst>
                  <a:gd name="T0" fmla="*/ 360040 w 2448272"/>
                  <a:gd name="T1" fmla="*/ 0 h 3888432"/>
                  <a:gd name="T2" fmla="*/ 720080 w 2448272"/>
                  <a:gd name="T3" fmla="*/ 360040 h 3888432"/>
                  <a:gd name="T4" fmla="*/ 712765 w 2448272"/>
                  <a:gd name="T5" fmla="*/ 432601 h 3888432"/>
                  <a:gd name="T6" fmla="*/ 699866 w 2448272"/>
                  <a:gd name="T7" fmla="*/ 478109 h 3888432"/>
                  <a:gd name="T8" fmla="*/ 691786 w 2448272"/>
                  <a:gd name="T9" fmla="*/ 500184 h 3888432"/>
                  <a:gd name="T10" fmla="*/ 637864 w 2448272"/>
                  <a:gd name="T11" fmla="*/ 589059 h 3888432"/>
                  <a:gd name="T12" fmla="*/ 622133 w 2448272"/>
                  <a:gd name="T13" fmla="*/ 606368 h 3888432"/>
                  <a:gd name="T14" fmla="*/ 296504 w 2448272"/>
                  <a:gd name="T15" fmla="*/ 1143657 h 3888432"/>
                  <a:gd name="T16" fmla="*/ 296504 w 2448272"/>
                  <a:gd name="T17" fmla="*/ 714143 h 3888432"/>
                  <a:gd name="T18" fmla="*/ 287479 w 2448272"/>
                  <a:gd name="T19" fmla="*/ 712766 h 3888432"/>
                  <a:gd name="T20" fmla="*/ 0 w 2448272"/>
                  <a:gd name="T21" fmla="*/ 360040 h 3888432"/>
                  <a:gd name="T22" fmla="*/ 360040 w 2448272"/>
                  <a:gd name="T23" fmla="*/ 0 h 3888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8272" h="3888432">
                    <a:moveTo>
                      <a:pt x="1224136" y="0"/>
                    </a:moveTo>
                    <a:cubicBezTo>
                      <a:pt x="1900208" y="0"/>
                      <a:pt x="2448272" y="548064"/>
                      <a:pt x="2448272" y="1224136"/>
                    </a:cubicBezTo>
                    <a:cubicBezTo>
                      <a:pt x="2448272" y="1308645"/>
                      <a:pt x="2439709" y="1391154"/>
                      <a:pt x="2423402" y="1470842"/>
                    </a:cubicBezTo>
                    <a:lnTo>
                      <a:pt x="2379545" y="1625569"/>
                    </a:lnTo>
                    <a:lnTo>
                      <a:pt x="2352074" y="1700625"/>
                    </a:lnTo>
                    <a:cubicBezTo>
                      <a:pt x="2305615" y="1810465"/>
                      <a:pt x="2243581" y="1912114"/>
                      <a:pt x="2168739" y="2002800"/>
                    </a:cubicBezTo>
                    <a:lnTo>
                      <a:pt x="2115253" y="2061651"/>
                    </a:lnTo>
                    <a:lnTo>
                      <a:pt x="1008112" y="3888432"/>
                    </a:lnTo>
                    <a:lnTo>
                      <a:pt x="1008112" y="2428085"/>
                    </a:lnTo>
                    <a:lnTo>
                      <a:pt x="977430" y="2423402"/>
                    </a:lnTo>
                    <a:cubicBezTo>
                      <a:pt x="419612" y="2309256"/>
                      <a:pt x="0" y="1815699"/>
                      <a:pt x="0" y="1224136"/>
                    </a:cubicBezTo>
                    <a:cubicBezTo>
                      <a:pt x="0" y="548064"/>
                      <a:pt x="548064" y="0"/>
                      <a:pt x="1224136" y="0"/>
                    </a:cubicBezTo>
                    <a:close/>
                  </a:path>
                </a:pathLst>
              </a:custGeom>
              <a:solidFill>
                <a:schemeClr val="bg1"/>
              </a:solidFill>
              <a:ln>
                <a:noFill/>
              </a:ln>
              <a:extLst>
                <a:ext uri="{91240B29-F687-4f45-9708-019B960494DF}">
                  <a14:hiddenLine xmlns:a14="http://schemas.microsoft.com/office/drawing/2010/main" xmlns="" w="25400" cap="flat" cmpd="sng">
                    <a:solidFill>
                      <a:srgbClr val="000000"/>
                    </a:solidFill>
                    <a:prstDash val="solid"/>
                    <a:round/>
                    <a:headEnd type="none" w="med" len="med"/>
                    <a:tailEnd type="none" w="med" len="med"/>
                  </a14:hiddenLine>
                </a:ext>
              </a:extLst>
            </p:spPr>
            <p:txBody>
              <a:bodyPr/>
              <a:lstStyle/>
              <a:p>
                <a:endParaRPr lang="en-US"/>
              </a:p>
            </p:txBody>
          </p:sp>
          <p:sp>
            <p:nvSpPr>
              <p:cNvPr id="27" name="Oval 5"/>
              <p:cNvSpPr>
                <a:spLocks/>
              </p:cNvSpPr>
              <p:nvPr/>
            </p:nvSpPr>
            <p:spPr bwMode="auto">
              <a:xfrm>
                <a:off x="5423248" y="2321496"/>
                <a:ext cx="720080" cy="1143657"/>
              </a:xfrm>
              <a:custGeom>
                <a:avLst/>
                <a:gdLst>
                  <a:gd name="T0" fmla="*/ 360040 w 2448272"/>
                  <a:gd name="T1" fmla="*/ 0 h 3888432"/>
                  <a:gd name="T2" fmla="*/ 720080 w 2448272"/>
                  <a:gd name="T3" fmla="*/ 360040 h 3888432"/>
                  <a:gd name="T4" fmla="*/ 712765 w 2448272"/>
                  <a:gd name="T5" fmla="*/ 432601 h 3888432"/>
                  <a:gd name="T6" fmla="*/ 699866 w 2448272"/>
                  <a:gd name="T7" fmla="*/ 478109 h 3888432"/>
                  <a:gd name="T8" fmla="*/ 691786 w 2448272"/>
                  <a:gd name="T9" fmla="*/ 500184 h 3888432"/>
                  <a:gd name="T10" fmla="*/ 637864 w 2448272"/>
                  <a:gd name="T11" fmla="*/ 589059 h 3888432"/>
                  <a:gd name="T12" fmla="*/ 622133 w 2448272"/>
                  <a:gd name="T13" fmla="*/ 606368 h 3888432"/>
                  <a:gd name="T14" fmla="*/ 296504 w 2448272"/>
                  <a:gd name="T15" fmla="*/ 1143657 h 3888432"/>
                  <a:gd name="T16" fmla="*/ 296504 w 2448272"/>
                  <a:gd name="T17" fmla="*/ 714143 h 3888432"/>
                  <a:gd name="T18" fmla="*/ 287479 w 2448272"/>
                  <a:gd name="T19" fmla="*/ 712766 h 3888432"/>
                  <a:gd name="T20" fmla="*/ 0 w 2448272"/>
                  <a:gd name="T21" fmla="*/ 360040 h 3888432"/>
                  <a:gd name="T22" fmla="*/ 360040 w 2448272"/>
                  <a:gd name="T23" fmla="*/ 0 h 3888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8272" h="3888432">
                    <a:moveTo>
                      <a:pt x="1224136" y="0"/>
                    </a:moveTo>
                    <a:cubicBezTo>
                      <a:pt x="1900208" y="0"/>
                      <a:pt x="2448272" y="548064"/>
                      <a:pt x="2448272" y="1224136"/>
                    </a:cubicBezTo>
                    <a:cubicBezTo>
                      <a:pt x="2448272" y="1308645"/>
                      <a:pt x="2439709" y="1391154"/>
                      <a:pt x="2423402" y="1470842"/>
                    </a:cubicBezTo>
                    <a:lnTo>
                      <a:pt x="2379545" y="1625569"/>
                    </a:lnTo>
                    <a:lnTo>
                      <a:pt x="2352074" y="1700625"/>
                    </a:lnTo>
                    <a:cubicBezTo>
                      <a:pt x="2305615" y="1810465"/>
                      <a:pt x="2243581" y="1912114"/>
                      <a:pt x="2168739" y="2002800"/>
                    </a:cubicBezTo>
                    <a:lnTo>
                      <a:pt x="2115253" y="2061651"/>
                    </a:lnTo>
                    <a:lnTo>
                      <a:pt x="1008112" y="3888432"/>
                    </a:lnTo>
                    <a:lnTo>
                      <a:pt x="1008112" y="2428085"/>
                    </a:lnTo>
                    <a:lnTo>
                      <a:pt x="977430" y="2423402"/>
                    </a:lnTo>
                    <a:cubicBezTo>
                      <a:pt x="419612" y="2309256"/>
                      <a:pt x="0" y="1815699"/>
                      <a:pt x="0" y="1224136"/>
                    </a:cubicBezTo>
                    <a:cubicBezTo>
                      <a:pt x="0" y="548064"/>
                      <a:pt x="548064" y="0"/>
                      <a:pt x="1224136" y="0"/>
                    </a:cubicBezTo>
                    <a:close/>
                  </a:path>
                </a:pathLst>
              </a:custGeom>
              <a:solidFill>
                <a:schemeClr val="bg1"/>
              </a:solidFill>
              <a:ln>
                <a:noFill/>
              </a:ln>
              <a:extLst>
                <a:ext uri="{91240B29-F687-4f45-9708-019B960494DF}">
                  <a14:hiddenLine xmlns:a14="http://schemas.microsoft.com/office/drawing/2010/main" xmlns="" w="25400" cap="flat" cmpd="sng">
                    <a:solidFill>
                      <a:srgbClr val="000000"/>
                    </a:solidFill>
                    <a:prstDash val="solid"/>
                    <a:round/>
                    <a:headEnd type="none" w="med" len="med"/>
                    <a:tailEnd type="none" w="med" len="med"/>
                  </a14:hiddenLine>
                </a:ext>
              </a:extLst>
            </p:spPr>
            <p:txBody>
              <a:bodyPr/>
              <a:lstStyle/>
              <a:p>
                <a:endParaRPr lang="en-US"/>
              </a:p>
            </p:txBody>
          </p:sp>
        </p:grpSp>
      </p:grpSp>
    </p:spTree>
    <p:extLst>
      <p:ext uri="{BB962C8B-B14F-4D97-AF65-F5344CB8AC3E}">
        <p14:creationId xmlns:p14="http://schemas.microsoft.com/office/powerpoint/2010/main" val="219898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144"/>
                </a:solidFill>
              </a:rPr>
              <a:t>LYRASIS’s </a:t>
            </a:r>
            <a:r>
              <a:rPr lang="en-US" b="1" dirty="0" smtClean="0">
                <a:solidFill>
                  <a:srgbClr val="002144"/>
                </a:solidFill>
              </a:rPr>
              <a:t>member summit </a:t>
            </a:r>
            <a:endParaRPr lang="en-US" b="1" dirty="0">
              <a:solidFill>
                <a:srgbClr val="002144"/>
              </a:solidFill>
            </a:endParaRPr>
          </a:p>
        </p:txBody>
      </p:sp>
      <p:sp>
        <p:nvSpPr>
          <p:cNvPr id="3" name="TextBox 2"/>
          <p:cNvSpPr txBox="1"/>
          <p:nvPr/>
        </p:nvSpPr>
        <p:spPr>
          <a:xfrm>
            <a:off x="244247" y="957035"/>
            <a:ext cx="4339298" cy="4401205"/>
          </a:xfrm>
          <a:prstGeom prst="rect">
            <a:avLst/>
          </a:prstGeom>
          <a:noFill/>
        </p:spPr>
        <p:txBody>
          <a:bodyPr wrap="square" rtlCol="0">
            <a:spAutoFit/>
          </a:bodyPr>
          <a:lstStyle/>
          <a:p>
            <a:pPr marL="457200" indent="-457200">
              <a:buFont typeface="Arial" charset="0"/>
              <a:buChar char="•"/>
            </a:pPr>
            <a:r>
              <a:rPr lang="en-US" sz="2000" dirty="0" smtClean="0"/>
              <a:t>Leaders Circle day</a:t>
            </a:r>
          </a:p>
          <a:p>
            <a:pPr marL="914400" lvl="1" indent="-457200">
              <a:buFont typeface="Arial" charset="0"/>
              <a:buChar char="•"/>
            </a:pPr>
            <a:r>
              <a:rPr lang="en-US" sz="2000" dirty="0" smtClean="0"/>
              <a:t>C$F presentations</a:t>
            </a:r>
          </a:p>
          <a:p>
            <a:pPr marL="914400" lvl="1" indent="-457200">
              <a:buFont typeface="Arial" charset="0"/>
              <a:buChar char="•"/>
            </a:pPr>
            <a:r>
              <a:rPr lang="en-US" sz="2000" dirty="0" err="1" smtClean="0"/>
              <a:t>Fy</a:t>
            </a:r>
            <a:r>
              <a:rPr lang="en-US" sz="2000" dirty="0" smtClean="0"/>
              <a:t> 2018 Shark Tank</a:t>
            </a:r>
            <a:endParaRPr lang="en-US" sz="2000" dirty="0"/>
          </a:p>
          <a:p>
            <a:pPr marL="457200" indent="-457200">
              <a:buFont typeface="Arial" charset="0"/>
              <a:buChar char="•"/>
            </a:pPr>
            <a:endParaRPr lang="en-US" sz="2000" dirty="0"/>
          </a:p>
          <a:p>
            <a:pPr marL="457200" indent="-457200">
              <a:buFont typeface="Arial" charset="0"/>
              <a:buChar char="•"/>
            </a:pPr>
            <a:r>
              <a:rPr lang="en-US" sz="2000" dirty="0"/>
              <a:t>Membership Summit</a:t>
            </a:r>
          </a:p>
          <a:p>
            <a:pPr marL="914400" lvl="1" indent="-457200">
              <a:buFont typeface="Arial" charset="0"/>
              <a:buChar char="•"/>
            </a:pPr>
            <a:r>
              <a:rPr lang="en-US" sz="2000" dirty="0" smtClean="0"/>
              <a:t>If you had $26 billion …</a:t>
            </a:r>
          </a:p>
          <a:p>
            <a:pPr marL="914400" lvl="1" indent="-457200">
              <a:buFont typeface="Arial" charset="0"/>
              <a:buChar char="•"/>
            </a:pPr>
            <a:r>
              <a:rPr lang="en-US" sz="2000" dirty="0" smtClean="0"/>
              <a:t>And if you didn’t …</a:t>
            </a:r>
            <a:endParaRPr lang="en-US" sz="2000" dirty="0"/>
          </a:p>
          <a:p>
            <a:pPr marL="457200" indent="-457200">
              <a:buFont typeface="Arial" charset="0"/>
              <a:buChar char="•"/>
            </a:pPr>
            <a:endParaRPr lang="en-US" sz="2000" dirty="0"/>
          </a:p>
          <a:p>
            <a:pPr marL="457200" indent="-457200">
              <a:buFont typeface="Arial" charset="0"/>
              <a:buChar char="•"/>
            </a:pPr>
            <a:r>
              <a:rPr lang="en-US" sz="2000" dirty="0" smtClean="0"/>
              <a:t>Break outs</a:t>
            </a:r>
          </a:p>
          <a:p>
            <a:pPr marL="914400" lvl="1" indent="-457200">
              <a:buFont typeface="Arial" charset="0"/>
              <a:buChar char="•"/>
            </a:pPr>
            <a:r>
              <a:rPr lang="en-US" sz="2000" dirty="0" smtClean="0"/>
              <a:t>OSS summary</a:t>
            </a:r>
          </a:p>
          <a:p>
            <a:pPr marL="914400" lvl="1" indent="-457200">
              <a:buFont typeface="Arial" charset="0"/>
              <a:buChar char="•"/>
            </a:pPr>
            <a:r>
              <a:rPr lang="en-US" sz="2000" dirty="0" smtClean="0"/>
              <a:t>Work shop – DYI Copyright</a:t>
            </a:r>
          </a:p>
          <a:p>
            <a:pPr marL="914400" lvl="1" indent="-457200">
              <a:buFont typeface="Arial" charset="0"/>
              <a:buChar char="•"/>
            </a:pPr>
            <a:r>
              <a:rPr lang="en-US" sz="2000" dirty="0" smtClean="0"/>
              <a:t> LF’s summary</a:t>
            </a:r>
            <a:endParaRPr lang="en-US" sz="2000" dirty="0"/>
          </a:p>
          <a:p>
            <a:pPr marL="457200" indent="-457200">
              <a:buFont typeface="Arial" charset="0"/>
              <a:buChar char="•"/>
            </a:pPr>
            <a:endParaRPr lang="en-US" sz="2000" dirty="0"/>
          </a:p>
          <a:p>
            <a:r>
              <a:rPr lang="en-US" sz="2000" dirty="0" smtClean="0"/>
              <a:t> </a:t>
            </a:r>
            <a:endParaRPr lang="en-US" sz="2000" dirty="0"/>
          </a:p>
        </p:txBody>
      </p:sp>
      <p:sp>
        <p:nvSpPr>
          <p:cNvPr id="13" name="Line 4"/>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4322" y="957035"/>
            <a:ext cx="3987800" cy="5371910"/>
          </a:xfrm>
          <a:prstGeom prst="rect">
            <a:avLst/>
          </a:prstGeom>
        </p:spPr>
      </p:pic>
    </p:spTree>
    <p:extLst>
      <p:ext uri="{BB962C8B-B14F-4D97-AF65-F5344CB8AC3E}">
        <p14:creationId xmlns:p14="http://schemas.microsoft.com/office/powerpoint/2010/main" val="2365254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366" y="3053170"/>
            <a:ext cx="1927453" cy="1290514"/>
          </a:xfrm>
        </p:spPr>
        <p:txBody>
          <a:bodyPr>
            <a:noAutofit/>
          </a:bodyPr>
          <a:lstStyle/>
          <a:p>
            <a:r>
              <a:rPr lang="en-US" sz="3000" b="1" dirty="0" smtClean="0">
                <a:solidFill>
                  <a:srgbClr val="002144"/>
                </a:solidFill>
              </a:rPr>
              <a:t>Leaders</a:t>
            </a:r>
            <a:br>
              <a:rPr lang="en-US" sz="3000" b="1" dirty="0" smtClean="0">
                <a:solidFill>
                  <a:srgbClr val="002144"/>
                </a:solidFill>
              </a:rPr>
            </a:br>
            <a:r>
              <a:rPr lang="en-US" sz="3000" b="1" dirty="0" smtClean="0">
                <a:solidFill>
                  <a:srgbClr val="002144"/>
                </a:solidFill>
              </a:rPr>
              <a:t>Forums</a:t>
            </a:r>
            <a:endParaRPr lang="en-US" sz="3000" b="1" dirty="0">
              <a:solidFill>
                <a:srgbClr val="002144"/>
              </a:solidFill>
            </a:endParaRPr>
          </a:p>
        </p:txBody>
      </p:sp>
      <p:sp>
        <p:nvSpPr>
          <p:cNvPr id="3" name="Content Placeholder 2"/>
          <p:cNvSpPr>
            <a:spLocks noGrp="1"/>
          </p:cNvSpPr>
          <p:nvPr>
            <p:ph idx="1"/>
          </p:nvPr>
        </p:nvSpPr>
        <p:spPr>
          <a:xfrm>
            <a:off x="3264657" y="3344644"/>
            <a:ext cx="449837" cy="999040"/>
          </a:xfrm>
        </p:spPr>
        <p:txBody>
          <a:bodyPr>
            <a:normAutofit/>
          </a:bodyPr>
          <a:lstStyle/>
          <a:p>
            <a:pPr marL="0" indent="0">
              <a:lnSpc>
                <a:spcPct val="110000"/>
              </a:lnSpc>
              <a:buNone/>
            </a:pPr>
            <a:r>
              <a:rPr lang="en-US"/>
              <a:t>&gt;</a:t>
            </a:r>
            <a:endParaRPr lang="en-US" dirty="0">
              <a:solidFill>
                <a:srgbClr val="002144"/>
              </a:solidFill>
            </a:endParaRPr>
          </a:p>
        </p:txBody>
      </p:sp>
      <p:sp>
        <p:nvSpPr>
          <p:cNvPr id="9" name="Title 1"/>
          <p:cNvSpPr txBox="1">
            <a:spLocks/>
          </p:cNvSpPr>
          <p:nvPr/>
        </p:nvSpPr>
        <p:spPr>
          <a:xfrm>
            <a:off x="396647" y="3731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Leaders Circle &gt; Leaders Forums &gt; Catalyst Fund</a:t>
            </a:r>
            <a:endParaRPr lang="en-US" b="1" dirty="0">
              <a:solidFill>
                <a:srgbClr val="002144"/>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97773" y="2526944"/>
            <a:ext cx="2057400" cy="1816740"/>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3488" y="2531830"/>
            <a:ext cx="2231087" cy="1811854"/>
          </a:xfrm>
          <a:prstGeom prst="rect">
            <a:avLst/>
          </a:prstGeom>
        </p:spPr>
      </p:pic>
      <p:sp>
        <p:nvSpPr>
          <p:cNvPr id="7" name="Content Placeholder 2"/>
          <p:cNvSpPr txBox="1">
            <a:spLocks/>
          </p:cNvSpPr>
          <p:nvPr/>
        </p:nvSpPr>
        <p:spPr>
          <a:xfrm>
            <a:off x="5635064" y="3344644"/>
            <a:ext cx="449837" cy="9990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10000"/>
              </a:lnSpc>
              <a:buFont typeface="Arial" pitchFamily="34" charset="0"/>
              <a:buNone/>
            </a:pPr>
            <a:r>
              <a:rPr lang="en-US" smtClean="0"/>
              <a:t>&gt;</a:t>
            </a:r>
            <a:endParaRPr lang="en-US" dirty="0">
              <a:solidFill>
                <a:srgbClr val="002144"/>
              </a:solidFill>
            </a:endParaRPr>
          </a:p>
        </p:txBody>
      </p:sp>
    </p:spTree>
    <p:extLst>
      <p:ext uri="{BB962C8B-B14F-4D97-AF65-F5344CB8AC3E}">
        <p14:creationId xmlns:p14="http://schemas.microsoft.com/office/powerpoint/2010/main" val="79501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4246" y="807981"/>
            <a:ext cx="8661400" cy="4349750"/>
          </a:xfrm>
          <a:prstGeom prst="rect">
            <a:avLst/>
          </a:prstGeom>
        </p:spPr>
      </p:pic>
      <p:sp>
        <p:nvSpPr>
          <p:cNvPr id="2" name="Title 1"/>
          <p:cNvSpPr>
            <a:spLocks noGrp="1"/>
          </p:cNvSpPr>
          <p:nvPr>
            <p:ph type="title"/>
          </p:nvPr>
        </p:nvSpPr>
        <p:spPr/>
        <p:txBody>
          <a:bodyPr/>
          <a:lstStyle/>
          <a:p>
            <a:r>
              <a:rPr lang="en-US" b="1" dirty="0" smtClean="0"/>
              <a:t>What is the Catalyst Fund?</a:t>
            </a:r>
            <a:endParaRPr lang="en-US" b="1" dirty="0"/>
          </a:p>
        </p:txBody>
      </p:sp>
      <p:sp>
        <p:nvSpPr>
          <p:cNvPr id="3" name="Content Placeholder 2"/>
          <p:cNvSpPr>
            <a:spLocks noGrp="1"/>
          </p:cNvSpPr>
          <p:nvPr>
            <p:ph idx="1"/>
          </p:nvPr>
        </p:nvSpPr>
        <p:spPr>
          <a:xfrm>
            <a:off x="244247" y="5347698"/>
            <a:ext cx="8658559" cy="1157111"/>
          </a:xfrm>
        </p:spPr>
        <p:txBody>
          <a:bodyPr>
            <a:normAutofit fontScale="92500" lnSpcReduction="10000"/>
          </a:bodyPr>
          <a:lstStyle/>
          <a:p>
            <a:pPr marL="0" indent="0">
              <a:buNone/>
            </a:pPr>
            <a:r>
              <a:rPr lang="en-US" sz="1600" dirty="0"/>
              <a:t>The LYRASIS Catalyst Fund is a $100,000 award program to seed fund new ideas and projects by LYRASIS members. The Catalyst Fund is a new membership benefit and is administered by the LYRASIS Leaders Circle. It was designed as a direct result of member requests for expertise, collaboration and perspective, and all projects resulting from the Catalyst Fund will be shared at our annual Member Summit.</a:t>
            </a:r>
            <a:endParaRPr lang="en-US" sz="1600" dirty="0">
              <a:solidFill>
                <a:srgbClr val="002144"/>
              </a:solidFill>
            </a:endParaRP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5407" y="2944518"/>
            <a:ext cx="470372" cy="470372"/>
          </a:xfrm>
          <a:prstGeom prst="rect">
            <a:avLst/>
          </a:prstGeom>
        </p:spPr>
      </p:pic>
      <p:sp>
        <p:nvSpPr>
          <p:cNvPr id="7" name="Content Placeholder 2"/>
          <p:cNvSpPr txBox="1">
            <a:spLocks/>
          </p:cNvSpPr>
          <p:nvPr/>
        </p:nvSpPr>
        <p:spPr>
          <a:xfrm>
            <a:off x="1717595" y="2825427"/>
            <a:ext cx="6954871" cy="964290"/>
          </a:xfrm>
          <a:prstGeom prst="rect">
            <a:avLst/>
          </a:prstGeom>
        </p:spPr>
        <p:txBody>
          <a:bodyPr vert="horz" lIns="91440" tIns="45720" rIns="91440" bIns="45720" rtlCol="0">
            <a:noAutofit/>
          </a:bodyPr>
          <a:lstStyle/>
          <a:p>
            <a:r>
              <a:rPr lang="en-US" sz="3600" b="1" dirty="0">
                <a:solidFill>
                  <a:schemeClr val="bg1"/>
                </a:solidFill>
              </a:rPr>
              <a:t>$100,000 to fund new ideas!</a:t>
            </a:r>
          </a:p>
        </p:txBody>
      </p:sp>
    </p:spTree>
    <p:extLst>
      <p:ext uri="{BB962C8B-B14F-4D97-AF65-F5344CB8AC3E}">
        <p14:creationId xmlns:p14="http://schemas.microsoft.com/office/powerpoint/2010/main" val="2762991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1406" y="3670743"/>
            <a:ext cx="8661400" cy="2743200"/>
          </a:xfrm>
          <a:prstGeom prst="rect">
            <a:avLst/>
          </a:prstGeom>
        </p:spPr>
      </p:pic>
      <p:sp>
        <p:nvSpPr>
          <p:cNvPr id="2" name="Title 1"/>
          <p:cNvSpPr>
            <a:spLocks noGrp="1"/>
          </p:cNvSpPr>
          <p:nvPr>
            <p:ph type="title"/>
          </p:nvPr>
        </p:nvSpPr>
        <p:spPr/>
        <p:txBody>
          <a:bodyPr/>
          <a:lstStyle/>
          <a:p>
            <a:r>
              <a:rPr lang="en-US" b="1" dirty="0" smtClean="0">
                <a:solidFill>
                  <a:srgbClr val="002144"/>
                </a:solidFill>
              </a:rPr>
              <a:t>Why?</a:t>
            </a:r>
            <a:endParaRPr lang="en-US" b="1" dirty="0">
              <a:solidFill>
                <a:srgbClr val="002144"/>
              </a:solidFill>
            </a:endParaRPr>
          </a:p>
        </p:txBody>
      </p:sp>
      <p:sp>
        <p:nvSpPr>
          <p:cNvPr id="3" name="Content Placeholder 2"/>
          <p:cNvSpPr>
            <a:spLocks noGrp="1"/>
          </p:cNvSpPr>
          <p:nvPr>
            <p:ph idx="1"/>
          </p:nvPr>
        </p:nvSpPr>
        <p:spPr>
          <a:xfrm>
            <a:off x="244247" y="891405"/>
            <a:ext cx="8658559" cy="2691010"/>
          </a:xfrm>
        </p:spPr>
        <p:txBody>
          <a:bodyPr>
            <a:normAutofit/>
          </a:bodyPr>
          <a:lstStyle/>
          <a:p>
            <a:pPr marL="0" indent="0">
              <a:lnSpc>
                <a:spcPct val="110000"/>
              </a:lnSpc>
              <a:buNone/>
            </a:pPr>
            <a:r>
              <a:rPr lang="en-US" dirty="0"/>
              <a:t>The Catalyst $100,000 Fund is part of a dramatic shift that is going on at LYRASIS.  We are building on our core competence of transactional skills and services (</a:t>
            </a:r>
            <a:r>
              <a:rPr lang="en-US" dirty="0" err="1"/>
              <a:t>eContent</a:t>
            </a:r>
            <a:r>
              <a:rPr lang="en-US" dirty="0"/>
              <a:t>, Digital Services and Software solutions) and have launched, for our members, a thought leadership level that many of our members now need.</a:t>
            </a:r>
            <a:endParaRPr lang="en-US" dirty="0">
              <a:solidFill>
                <a:srgbClr val="002144"/>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4429" y="4305961"/>
            <a:ext cx="5232188" cy="1472764"/>
          </a:xfrm>
          <a:prstGeom prst="rect">
            <a:avLst/>
          </a:prstGeom>
        </p:spPr>
      </p:pic>
    </p:spTree>
    <p:extLst>
      <p:ext uri="{BB962C8B-B14F-4D97-AF65-F5344CB8AC3E}">
        <p14:creationId xmlns:p14="http://schemas.microsoft.com/office/powerpoint/2010/main" val="419975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2663"/>
            <a:ext cx="7720162" cy="1141141"/>
          </a:xfrm>
        </p:spPr>
        <p:txBody>
          <a:bodyPr>
            <a:noAutofit/>
          </a:bodyPr>
          <a:lstStyle/>
          <a:p>
            <a:r>
              <a:rPr lang="en-US" sz="3200" dirty="0" smtClean="0">
                <a:latin typeface="+mn-lt"/>
              </a:rPr>
              <a:t>From Information Literate </a:t>
            </a:r>
            <a:br>
              <a:rPr lang="en-US" sz="3200" dirty="0" smtClean="0">
                <a:latin typeface="+mn-lt"/>
              </a:rPr>
            </a:br>
            <a:r>
              <a:rPr lang="en-US" sz="3200" dirty="0" smtClean="0">
                <a:latin typeface="+mn-lt"/>
              </a:rPr>
              <a:t>to Information Fluent</a:t>
            </a:r>
            <a:endParaRPr lang="en-US" sz="3200" dirty="0">
              <a:latin typeface="+mn-lt"/>
            </a:endParaRPr>
          </a:p>
        </p:txBody>
      </p:sp>
      <p:sp>
        <p:nvSpPr>
          <p:cNvPr id="3" name="Subtitle 2"/>
          <p:cNvSpPr>
            <a:spLocks noGrp="1"/>
          </p:cNvSpPr>
          <p:nvPr>
            <p:ph type="subTitle" idx="1"/>
          </p:nvPr>
        </p:nvSpPr>
        <p:spPr/>
        <p:txBody>
          <a:bodyPr>
            <a:normAutofit/>
          </a:bodyPr>
          <a:lstStyle/>
          <a:p>
            <a:r>
              <a:rPr lang="en-US" sz="2400" dirty="0" smtClean="0">
                <a:latin typeface="+mn-lt"/>
              </a:rPr>
              <a:t>Dr. Alan Bearman</a:t>
            </a:r>
            <a:endParaRPr lang="en-US" sz="2400" dirty="0">
              <a:latin typeface="+mn-lt"/>
            </a:endParaRPr>
          </a:p>
        </p:txBody>
      </p:sp>
    </p:spTree>
    <p:extLst>
      <p:ext uri="{BB962C8B-B14F-4D97-AF65-F5344CB8AC3E}">
        <p14:creationId xmlns:p14="http://schemas.microsoft.com/office/powerpoint/2010/main" val="1698372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mn-lt"/>
              </a:rPr>
              <a:t>Mabee Library</a:t>
            </a:r>
            <a:endParaRPr lang="en-US" sz="3200" dirty="0">
              <a:latin typeface="+mn-lt"/>
            </a:endParaRPr>
          </a:p>
        </p:txBody>
      </p:sp>
      <p:sp>
        <p:nvSpPr>
          <p:cNvPr id="3" name="Content Placeholder 2"/>
          <p:cNvSpPr>
            <a:spLocks noGrp="1"/>
          </p:cNvSpPr>
          <p:nvPr>
            <p:ph idx="1"/>
          </p:nvPr>
        </p:nvSpPr>
        <p:spPr>
          <a:xfrm>
            <a:off x="477747" y="1826422"/>
            <a:ext cx="8110667" cy="2568406"/>
          </a:xfrm>
        </p:spPr>
        <p:txBody>
          <a:bodyPr/>
          <a:lstStyle/>
          <a:p>
            <a:pPr lvl="0"/>
            <a:r>
              <a:rPr lang="en-US" dirty="0" smtClean="0">
                <a:solidFill>
                  <a:schemeClr val="tx1"/>
                </a:solidFill>
                <a:latin typeface="+mn-lt"/>
              </a:rPr>
              <a:t>Physical Renovation</a:t>
            </a:r>
          </a:p>
          <a:p>
            <a:pPr marL="285750" lvl="0" indent="-285750">
              <a:buFont typeface="Arial" panose="020B0604020202020204" pitchFamily="34" charset="0"/>
              <a:buChar char="•"/>
            </a:pPr>
            <a:r>
              <a:rPr lang="en-US" dirty="0" smtClean="0">
                <a:solidFill>
                  <a:schemeClr val="tx1"/>
                </a:solidFill>
                <a:latin typeface="+mn-lt"/>
              </a:rPr>
              <a:t>Shelving Removed</a:t>
            </a:r>
          </a:p>
          <a:p>
            <a:pPr marL="285750" lvl="0" indent="-285750">
              <a:buFont typeface="Arial" panose="020B0604020202020204" pitchFamily="34" charset="0"/>
              <a:buChar char="•"/>
            </a:pPr>
            <a:r>
              <a:rPr lang="en-US" dirty="0" smtClean="0">
                <a:solidFill>
                  <a:schemeClr val="tx1"/>
                </a:solidFill>
                <a:latin typeface="+mn-lt"/>
              </a:rPr>
              <a:t>Utilization of Off-Site Storage and Compact Shelving </a:t>
            </a:r>
          </a:p>
          <a:p>
            <a:pPr marL="285750" lvl="0" indent="-285750">
              <a:buFont typeface="Arial" panose="020B0604020202020204" pitchFamily="34" charset="0"/>
              <a:buChar char="•"/>
            </a:pPr>
            <a:r>
              <a:rPr lang="en-US" dirty="0" smtClean="0">
                <a:solidFill>
                  <a:schemeClr val="tx1"/>
                </a:solidFill>
                <a:latin typeface="+mn-lt"/>
              </a:rPr>
              <a:t>Coffee Shop</a:t>
            </a:r>
          </a:p>
          <a:p>
            <a:pPr marL="285750" lvl="0" indent="-285750">
              <a:buFont typeface="Arial" panose="020B0604020202020204" pitchFamily="34" charset="0"/>
              <a:buChar char="•"/>
            </a:pPr>
            <a:r>
              <a:rPr lang="en-US" dirty="0" smtClean="0">
                <a:solidFill>
                  <a:schemeClr val="tx1"/>
                </a:solidFill>
                <a:latin typeface="+mn-lt"/>
              </a:rPr>
              <a:t>Multi-Use Zonal Spacing and Furniture</a:t>
            </a:r>
          </a:p>
          <a:p>
            <a:pPr lvl="0"/>
            <a:endParaRPr lang="en-US" dirty="0">
              <a:solidFill>
                <a:schemeClr val="tx1"/>
              </a:solidFill>
              <a:latin typeface="+mn-lt"/>
            </a:endParaRPr>
          </a:p>
          <a:p>
            <a:pPr lvl="0"/>
            <a:r>
              <a:rPr lang="en-US" dirty="0" smtClean="0">
                <a:solidFill>
                  <a:schemeClr val="tx1"/>
                </a:solidFill>
                <a:latin typeface="+mn-lt"/>
              </a:rPr>
              <a:t>Role of Librarians and Staff </a:t>
            </a:r>
          </a:p>
          <a:p>
            <a:pPr marL="285750" lvl="0" indent="-285750">
              <a:buFont typeface="Arial" panose="020B0604020202020204" pitchFamily="34" charset="0"/>
              <a:buChar char="•"/>
            </a:pPr>
            <a:r>
              <a:rPr lang="en-US" dirty="0" smtClean="0">
                <a:solidFill>
                  <a:schemeClr val="tx1"/>
                </a:solidFill>
                <a:latin typeface="+mn-lt"/>
              </a:rPr>
              <a:t>Payroll Allocation</a:t>
            </a:r>
          </a:p>
          <a:p>
            <a:pPr marL="285750" lvl="0" indent="-285750">
              <a:buFont typeface="Arial" panose="020B0604020202020204" pitchFamily="34" charset="0"/>
              <a:buChar char="•"/>
            </a:pPr>
            <a:r>
              <a:rPr lang="en-US" dirty="0" smtClean="0">
                <a:solidFill>
                  <a:schemeClr val="tx1"/>
                </a:solidFill>
                <a:latin typeface="+mn-lt"/>
              </a:rPr>
              <a:t>Custodians of Knowledge to Instructors of Infor</a:t>
            </a:r>
            <a:r>
              <a:rPr lang="en-US" dirty="0" smtClean="0">
                <a:latin typeface="+mn-lt"/>
              </a:rPr>
              <a:t>mation Literacy</a:t>
            </a:r>
            <a:endParaRPr lang="en-US" dirty="0">
              <a:latin typeface="+mn-lt"/>
            </a:endParaRPr>
          </a:p>
        </p:txBody>
      </p:sp>
      <p:sp>
        <p:nvSpPr>
          <p:cNvPr id="4" name="Text Placeholder 3"/>
          <p:cNvSpPr>
            <a:spLocks noGrp="1"/>
          </p:cNvSpPr>
          <p:nvPr>
            <p:ph type="body" sz="quarter" idx="13"/>
          </p:nvPr>
        </p:nvSpPr>
        <p:spPr/>
        <p:txBody>
          <a:bodyPr/>
          <a:lstStyle/>
          <a:p>
            <a:pPr algn="ctr"/>
            <a:r>
              <a:rPr lang="en-US" dirty="0" smtClean="0">
                <a:latin typeface="+mn-lt"/>
              </a:rPr>
              <a:t>Book Repository to a Center for Student Success</a:t>
            </a:r>
            <a:endParaRPr lang="en-US" dirty="0">
              <a:latin typeface="+mn-lt"/>
            </a:endParaRPr>
          </a:p>
        </p:txBody>
      </p:sp>
    </p:spTree>
    <p:extLst>
      <p:ext uri="{BB962C8B-B14F-4D97-AF65-F5344CB8AC3E}">
        <p14:creationId xmlns:p14="http://schemas.microsoft.com/office/powerpoint/2010/main" val="394037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mn-lt"/>
              </a:rPr>
              <a:t>Mabee Library</a:t>
            </a:r>
            <a:endParaRPr lang="en-US" sz="3200" dirty="0">
              <a:latin typeface="+mn-lt"/>
            </a:endParaRPr>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9821" y="1150719"/>
            <a:ext cx="8156979" cy="3058867"/>
          </a:xfrm>
          <a:prstGeom prst="rect">
            <a:avLst/>
          </a:prstGeom>
        </p:spPr>
      </p:pic>
    </p:spTree>
    <p:extLst>
      <p:ext uri="{BB962C8B-B14F-4D97-AF65-F5344CB8AC3E}">
        <p14:creationId xmlns:p14="http://schemas.microsoft.com/office/powerpoint/2010/main" val="4088859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04173" y="150471"/>
          <a:ext cx="8947230" cy="5856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4922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mn-lt"/>
              </a:rPr>
              <a:t>From Information Literate to Information Fluent</a:t>
            </a:r>
            <a:endParaRPr lang="en-US" sz="3200" dirty="0">
              <a:latin typeface="+mn-lt"/>
            </a:endParaRPr>
          </a:p>
        </p:txBody>
      </p:sp>
      <p:sp>
        <p:nvSpPr>
          <p:cNvPr id="3" name="Content Placeholder 2"/>
          <p:cNvSpPr>
            <a:spLocks noGrp="1"/>
          </p:cNvSpPr>
          <p:nvPr>
            <p:ph idx="1"/>
          </p:nvPr>
        </p:nvSpPr>
        <p:spPr>
          <a:xfrm>
            <a:off x="477747" y="1826422"/>
            <a:ext cx="8110667" cy="2568406"/>
          </a:xfrm>
        </p:spPr>
        <p:txBody>
          <a:bodyPr/>
          <a:lstStyle/>
          <a:p>
            <a:pPr lvl="0"/>
            <a:r>
              <a:rPr lang="en-US" dirty="0" smtClean="0">
                <a:solidFill>
                  <a:schemeClr val="tx1"/>
                </a:solidFill>
                <a:latin typeface="+mn-lt"/>
              </a:rPr>
              <a:t>The previous 9 USLOs became 4, with a new 5</a:t>
            </a:r>
            <a:r>
              <a:rPr lang="en-US" baseline="30000" dirty="0" smtClean="0">
                <a:solidFill>
                  <a:schemeClr val="tx1"/>
                </a:solidFill>
                <a:latin typeface="+mn-lt"/>
              </a:rPr>
              <a:t>th</a:t>
            </a:r>
            <a:r>
              <a:rPr lang="en-US" dirty="0" smtClean="0">
                <a:solidFill>
                  <a:schemeClr val="tx1"/>
                </a:solidFill>
                <a:latin typeface="+mn-lt"/>
              </a:rPr>
              <a:t> USLO</a:t>
            </a:r>
          </a:p>
          <a:p>
            <a:pPr lvl="0"/>
            <a:endParaRPr lang="en-US" dirty="0">
              <a:solidFill>
                <a:schemeClr val="tx1"/>
              </a:solidFill>
              <a:latin typeface="+mn-lt"/>
            </a:endParaRPr>
          </a:p>
          <a:p>
            <a:pPr marL="285750" lvl="0" indent="-285750">
              <a:buFont typeface="Arial" panose="020B0604020202020204" pitchFamily="34" charset="0"/>
              <a:buChar char="•"/>
            </a:pPr>
            <a:r>
              <a:rPr lang="en-US" dirty="0" smtClean="0">
                <a:solidFill>
                  <a:schemeClr val="tx1"/>
                </a:solidFill>
                <a:latin typeface="+mn-lt"/>
              </a:rPr>
              <a:t>Communication</a:t>
            </a:r>
          </a:p>
          <a:p>
            <a:pPr marL="285750" lvl="0" indent="-285750">
              <a:buFont typeface="Arial" panose="020B0604020202020204" pitchFamily="34" charset="0"/>
              <a:buChar char="•"/>
            </a:pPr>
            <a:r>
              <a:rPr lang="en-US" dirty="0" smtClean="0">
                <a:solidFill>
                  <a:schemeClr val="tx1"/>
                </a:solidFill>
                <a:latin typeface="+mn-lt"/>
              </a:rPr>
              <a:t>Quantitative and Scientific Reasoning</a:t>
            </a:r>
          </a:p>
          <a:p>
            <a:pPr marL="285750" lvl="0" indent="-285750">
              <a:buFont typeface="Arial" panose="020B0604020202020204" pitchFamily="34" charset="0"/>
              <a:buChar char="•"/>
            </a:pPr>
            <a:r>
              <a:rPr lang="en-US" b="1" u="sng" dirty="0" smtClean="0">
                <a:solidFill>
                  <a:schemeClr val="tx1"/>
                </a:solidFill>
                <a:latin typeface="+mn-lt"/>
              </a:rPr>
              <a:t>Information Literacy and Technology</a:t>
            </a:r>
          </a:p>
          <a:p>
            <a:pPr marL="285750" lvl="0" indent="-285750">
              <a:buFont typeface="Arial" panose="020B0604020202020204" pitchFamily="34" charset="0"/>
              <a:buChar char="•"/>
            </a:pPr>
            <a:r>
              <a:rPr lang="en-US" dirty="0" smtClean="0">
                <a:solidFill>
                  <a:schemeClr val="tx1"/>
                </a:solidFill>
                <a:latin typeface="+mn-lt"/>
              </a:rPr>
              <a:t>Critical and Creative Thinking</a:t>
            </a:r>
          </a:p>
          <a:p>
            <a:pPr marL="285750" lvl="0" indent="-285750">
              <a:buFont typeface="Arial" panose="020B0604020202020204" pitchFamily="34" charset="0"/>
              <a:buChar char="•"/>
            </a:pPr>
            <a:r>
              <a:rPr lang="en-US" dirty="0" smtClean="0">
                <a:solidFill>
                  <a:schemeClr val="tx1"/>
                </a:solidFill>
                <a:latin typeface="+mn-lt"/>
              </a:rPr>
              <a:t>Global Citizenship, Ethics, and Diversity</a:t>
            </a:r>
            <a:endParaRPr lang="en-US" dirty="0">
              <a:solidFill>
                <a:schemeClr val="tx1"/>
              </a:solidFill>
              <a:latin typeface="+mn-lt"/>
            </a:endParaRPr>
          </a:p>
        </p:txBody>
      </p:sp>
      <p:sp>
        <p:nvSpPr>
          <p:cNvPr id="4" name="Text Placeholder 3"/>
          <p:cNvSpPr>
            <a:spLocks noGrp="1"/>
          </p:cNvSpPr>
          <p:nvPr>
            <p:ph type="body" sz="quarter" idx="13"/>
          </p:nvPr>
        </p:nvSpPr>
        <p:spPr/>
        <p:txBody>
          <a:bodyPr>
            <a:normAutofit fontScale="92500"/>
          </a:bodyPr>
          <a:lstStyle/>
          <a:p>
            <a:pPr algn="ctr"/>
            <a:r>
              <a:rPr lang="en-US" dirty="0" smtClean="0">
                <a:latin typeface="+mn-lt"/>
              </a:rPr>
              <a:t>University Student Learning Outcomes Revision, 2013</a:t>
            </a:r>
            <a:endParaRPr lang="en-US" dirty="0">
              <a:latin typeface="+mn-lt"/>
            </a:endParaRPr>
          </a:p>
        </p:txBody>
      </p:sp>
    </p:spTree>
    <p:extLst>
      <p:ext uri="{BB962C8B-B14F-4D97-AF65-F5344CB8AC3E}">
        <p14:creationId xmlns:p14="http://schemas.microsoft.com/office/powerpoint/2010/main" val="4020451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mn-lt"/>
              </a:rPr>
              <a:t>From Information Literate to Information Fluent</a:t>
            </a:r>
            <a:endParaRPr lang="en-US" sz="3200" dirty="0">
              <a:latin typeface="+mn-lt"/>
            </a:endParaRPr>
          </a:p>
        </p:txBody>
      </p:sp>
      <p:sp>
        <p:nvSpPr>
          <p:cNvPr id="3" name="Content Placeholder 2"/>
          <p:cNvSpPr>
            <a:spLocks noGrp="1"/>
          </p:cNvSpPr>
          <p:nvPr>
            <p:ph idx="1"/>
          </p:nvPr>
        </p:nvSpPr>
        <p:spPr>
          <a:xfrm>
            <a:off x="477747" y="1826422"/>
            <a:ext cx="8110667" cy="2568406"/>
          </a:xfrm>
        </p:spPr>
        <p:txBody>
          <a:bodyPr/>
          <a:lstStyle/>
          <a:p>
            <a:pPr marL="285750" lvl="0" indent="-285750">
              <a:buFont typeface="Arial" panose="020B0604020202020204" pitchFamily="34" charset="0"/>
              <a:buChar char="•"/>
            </a:pPr>
            <a:r>
              <a:rPr lang="en-US" dirty="0" smtClean="0">
                <a:solidFill>
                  <a:schemeClr val="tx1"/>
                </a:solidFill>
                <a:latin typeface="+mn-lt"/>
              </a:rPr>
              <a:t>University Libraries claimed responsibility of building a First-Year Experience Program around the USLO of Information Literacy and Technology</a:t>
            </a:r>
          </a:p>
          <a:p>
            <a:pPr lvl="0"/>
            <a:endParaRPr lang="en-US" dirty="0" smtClean="0">
              <a:solidFill>
                <a:schemeClr val="tx1"/>
              </a:solidFill>
              <a:latin typeface="+mn-lt"/>
            </a:endParaRPr>
          </a:p>
          <a:p>
            <a:pPr marL="285750" lvl="0" indent="-285750">
              <a:buFont typeface="Arial" panose="020B0604020202020204" pitchFamily="34" charset="0"/>
              <a:buChar char="•"/>
            </a:pPr>
            <a:r>
              <a:rPr lang="en-US" dirty="0" smtClean="0">
                <a:solidFill>
                  <a:schemeClr val="tx1"/>
                </a:solidFill>
                <a:latin typeface="+mn-lt"/>
              </a:rPr>
              <a:t>Wanted to immediately create for students a conversation regarding: The Credibility of Information in the Knowledge Economy</a:t>
            </a:r>
          </a:p>
          <a:p>
            <a:pPr lvl="0"/>
            <a:endParaRPr lang="en-US" dirty="0" smtClean="0">
              <a:solidFill>
                <a:schemeClr val="tx1"/>
              </a:solidFill>
              <a:latin typeface="+mn-lt"/>
            </a:endParaRPr>
          </a:p>
          <a:p>
            <a:pPr marL="285750" lvl="0" indent="-285750">
              <a:buFont typeface="Arial" panose="020B0604020202020204" pitchFamily="34" charset="0"/>
              <a:buChar char="•"/>
            </a:pPr>
            <a:r>
              <a:rPr lang="en-US" dirty="0" smtClean="0">
                <a:solidFill>
                  <a:schemeClr val="tx1"/>
                </a:solidFill>
                <a:latin typeface="+mn-lt"/>
              </a:rPr>
              <a:t>WU101: The Washburn Experience now drives First-Year student success </a:t>
            </a:r>
          </a:p>
          <a:p>
            <a:pPr marL="285750" lvl="0" indent="-285750">
              <a:buFont typeface="Arial" panose="020B0604020202020204" pitchFamily="34" charset="0"/>
              <a:buChar char="•"/>
            </a:pPr>
            <a:endParaRPr lang="en-US" dirty="0" smtClean="0">
              <a:solidFill>
                <a:schemeClr val="tx1"/>
              </a:solidFill>
              <a:latin typeface="+mn-lt"/>
            </a:endParaRPr>
          </a:p>
          <a:p>
            <a:pPr lvl="0"/>
            <a:endParaRPr lang="en-US" dirty="0">
              <a:solidFill>
                <a:schemeClr val="tx1"/>
              </a:solidFill>
              <a:latin typeface="+mn-lt"/>
            </a:endParaRPr>
          </a:p>
        </p:txBody>
      </p:sp>
      <p:sp>
        <p:nvSpPr>
          <p:cNvPr id="4" name="Text Placeholder 3"/>
          <p:cNvSpPr>
            <a:spLocks noGrp="1"/>
          </p:cNvSpPr>
          <p:nvPr>
            <p:ph type="body" sz="quarter" idx="13"/>
          </p:nvPr>
        </p:nvSpPr>
        <p:spPr/>
        <p:txBody>
          <a:bodyPr>
            <a:normAutofit fontScale="92500"/>
          </a:bodyPr>
          <a:lstStyle/>
          <a:p>
            <a:pPr algn="ctr"/>
            <a:r>
              <a:rPr lang="en-US" dirty="0" smtClean="0">
                <a:latin typeface="+mn-lt"/>
              </a:rPr>
              <a:t>Credibility becomes more important than owning “Stuff”</a:t>
            </a:r>
            <a:endParaRPr lang="en-US" dirty="0">
              <a:latin typeface="+mn-lt"/>
            </a:endParaRPr>
          </a:p>
        </p:txBody>
      </p:sp>
    </p:spTree>
    <p:extLst>
      <p:ext uri="{BB962C8B-B14F-4D97-AF65-F5344CB8AC3E}">
        <p14:creationId xmlns:p14="http://schemas.microsoft.com/office/powerpoint/2010/main" val="1122311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7109" y="829285"/>
            <a:ext cx="8629650" cy="5689600"/>
          </a:xfrm>
          <a:prstGeom prst="rect">
            <a:avLst/>
          </a:prstGeom>
        </p:spPr>
      </p:pic>
      <p:sp>
        <p:nvSpPr>
          <p:cNvPr id="2" name="Title 1"/>
          <p:cNvSpPr>
            <a:spLocks noGrp="1"/>
          </p:cNvSpPr>
          <p:nvPr>
            <p:ph type="title"/>
          </p:nvPr>
        </p:nvSpPr>
        <p:spPr/>
        <p:txBody>
          <a:bodyPr/>
          <a:lstStyle/>
          <a:p>
            <a:r>
              <a:rPr lang="en-US" b="1" dirty="0" smtClean="0"/>
              <a:t> Sustainable and Disruptive  Innovation</a:t>
            </a:r>
            <a:endParaRPr lang="en-US" b="1" dirty="0"/>
          </a:p>
        </p:txBody>
      </p:sp>
      <p:sp>
        <p:nvSpPr>
          <p:cNvPr id="11" name="Content Placeholder 2"/>
          <p:cNvSpPr>
            <a:spLocks noGrp="1"/>
          </p:cNvSpPr>
          <p:nvPr>
            <p:ph idx="1"/>
          </p:nvPr>
        </p:nvSpPr>
        <p:spPr>
          <a:xfrm>
            <a:off x="740894" y="1257289"/>
            <a:ext cx="7691606" cy="1696097"/>
          </a:xfrm>
        </p:spPr>
        <p:txBody>
          <a:bodyPr>
            <a:normAutofit/>
          </a:bodyPr>
          <a:lstStyle/>
          <a:p>
            <a:pPr marL="0" indent="0" algn="ctr">
              <a:buNone/>
            </a:pPr>
            <a:r>
              <a:rPr lang="en-US" sz="3600" b="1" dirty="0" smtClean="0">
                <a:solidFill>
                  <a:schemeClr val="bg1"/>
                </a:solidFill>
              </a:rPr>
              <a:t>Sustainable and Disruptive</a:t>
            </a:r>
          </a:p>
          <a:p>
            <a:pPr marL="0" indent="0" algn="ctr">
              <a:buNone/>
            </a:pPr>
            <a:r>
              <a:rPr lang="en-US" sz="3600" b="1" dirty="0" smtClean="0">
                <a:solidFill>
                  <a:schemeClr val="bg1"/>
                </a:solidFill>
              </a:rPr>
              <a:t>Innovation</a:t>
            </a:r>
            <a:endParaRPr lang="en-US" sz="3600" b="1" dirty="0">
              <a:solidFill>
                <a:schemeClr val="bg1"/>
              </a:solidFill>
            </a:endParaRPr>
          </a:p>
        </p:txBody>
      </p:sp>
      <p:pic>
        <p:nvPicPr>
          <p:cNvPr id="12" name="Picture 11" descr="star.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39647" y="2541540"/>
            <a:ext cx="662876" cy="662876"/>
          </a:xfrm>
          <a:prstGeom prst="rect">
            <a:avLst/>
          </a:prstGeom>
        </p:spPr>
      </p:pic>
    </p:spTree>
    <p:extLst>
      <p:ext uri="{BB962C8B-B14F-4D97-AF65-F5344CB8AC3E}">
        <p14:creationId xmlns:p14="http://schemas.microsoft.com/office/powerpoint/2010/main" val="22753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1260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Calibri"/>
              </a:rPr>
              <a:t>From Information Literate to Information Fluent</a:t>
            </a:r>
            <a:endParaRPr lang="en-US" dirty="0"/>
          </a:p>
        </p:txBody>
      </p:sp>
      <p:sp>
        <p:nvSpPr>
          <p:cNvPr id="5" name="Content Placeholder 4"/>
          <p:cNvSpPr>
            <a:spLocks noGrp="1"/>
          </p:cNvSpPr>
          <p:nvPr>
            <p:ph idx="1"/>
          </p:nvPr>
        </p:nvSpPr>
        <p:spPr>
          <a:xfrm>
            <a:off x="477747" y="2250280"/>
            <a:ext cx="8110667" cy="2144547"/>
          </a:xfrm>
        </p:spPr>
        <p:txBody>
          <a:bodyPr/>
          <a:lstStyle/>
          <a:p>
            <a:pPr marL="285750" lvl="0" indent="-285750">
              <a:buFont typeface="Arial" panose="020B0604020202020204" pitchFamily="34" charset="0"/>
              <a:buChar char="•"/>
            </a:pPr>
            <a:r>
              <a:rPr lang="en-US" dirty="0">
                <a:solidFill>
                  <a:prstClr val="black">
                    <a:lumMod val="95000"/>
                    <a:lumOff val="5000"/>
                  </a:prstClr>
                </a:solidFill>
                <a:latin typeface="Calibri"/>
              </a:rPr>
              <a:t>Students coming to Washburn University with limited understanding of Information Literacy</a:t>
            </a:r>
          </a:p>
          <a:p>
            <a:pPr marL="0" lvl="0" indent="0">
              <a:buNone/>
            </a:pPr>
            <a:endParaRPr lang="en-US" dirty="0">
              <a:solidFill>
                <a:prstClr val="black">
                  <a:lumMod val="95000"/>
                  <a:lumOff val="5000"/>
                </a:prstClr>
              </a:solidFill>
              <a:latin typeface="Calibri"/>
            </a:endParaRPr>
          </a:p>
          <a:p>
            <a:pPr marL="285750" lvl="0" indent="-285750">
              <a:buFont typeface="Arial" panose="020B0604020202020204" pitchFamily="34" charset="0"/>
              <a:buChar char="•"/>
            </a:pPr>
            <a:r>
              <a:rPr lang="en-US" dirty="0">
                <a:solidFill>
                  <a:prstClr val="black">
                    <a:lumMod val="95000"/>
                    <a:lumOff val="5000"/>
                  </a:prstClr>
                </a:solidFill>
                <a:latin typeface="Calibri"/>
              </a:rPr>
              <a:t>Students coming to Washburn University picturing the Library as a book filled “scary” place</a:t>
            </a:r>
          </a:p>
          <a:p>
            <a:pPr marL="0" indent="0">
              <a:buNone/>
            </a:pPr>
            <a:endParaRPr lang="en-US" dirty="0"/>
          </a:p>
        </p:txBody>
      </p:sp>
      <p:sp>
        <p:nvSpPr>
          <p:cNvPr id="6" name="Text Placeholder 5"/>
          <p:cNvSpPr>
            <a:spLocks noGrp="1"/>
          </p:cNvSpPr>
          <p:nvPr>
            <p:ph type="body" sz="quarter" idx="13"/>
          </p:nvPr>
        </p:nvSpPr>
        <p:spPr>
          <a:xfrm>
            <a:off x="475488" y="1060704"/>
            <a:ext cx="8112927" cy="523875"/>
          </a:xfrm>
        </p:spPr>
        <p:txBody>
          <a:bodyPr/>
          <a:lstStyle/>
          <a:p>
            <a:pPr lvl="0" algn="ctr"/>
            <a:r>
              <a:rPr lang="en-US" dirty="0">
                <a:solidFill>
                  <a:prstClr val="black">
                    <a:lumMod val="95000"/>
                    <a:lumOff val="5000"/>
                  </a:prstClr>
                </a:solidFill>
                <a:latin typeface="Calibri"/>
              </a:rPr>
              <a:t>Lyrasis Catalyst Fund</a:t>
            </a:r>
          </a:p>
          <a:p>
            <a:endParaRPr lang="en-US" dirty="0"/>
          </a:p>
        </p:txBody>
      </p:sp>
    </p:spTree>
    <p:extLst>
      <p:ext uri="{BB962C8B-B14F-4D97-AF65-F5344CB8AC3E}">
        <p14:creationId xmlns:p14="http://schemas.microsoft.com/office/powerpoint/2010/main" val="446786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Calibri"/>
              </a:rPr>
              <a:t>From Information Literate to Information Fluent</a:t>
            </a:r>
            <a:endParaRPr lang="en-US" dirty="0"/>
          </a:p>
        </p:txBody>
      </p:sp>
      <p:sp>
        <p:nvSpPr>
          <p:cNvPr id="5" name="Content Placeholder 4"/>
          <p:cNvSpPr>
            <a:spLocks noGrp="1"/>
          </p:cNvSpPr>
          <p:nvPr>
            <p:ph idx="1"/>
          </p:nvPr>
        </p:nvSpPr>
        <p:spPr>
          <a:xfrm>
            <a:off x="477747" y="1826422"/>
            <a:ext cx="8110667" cy="2568406"/>
          </a:xfrm>
        </p:spPr>
        <p:txBody>
          <a:bodyPr/>
          <a:lstStyle/>
          <a:p>
            <a:pPr marL="285750" lvl="0" indent="-285750">
              <a:buFont typeface="Arial" panose="020B0604020202020204" pitchFamily="34" charset="0"/>
              <a:buChar char="•"/>
            </a:pPr>
            <a:r>
              <a:rPr lang="en-US" dirty="0" smtClean="0">
                <a:solidFill>
                  <a:prstClr val="black">
                    <a:lumMod val="95000"/>
                    <a:lumOff val="5000"/>
                  </a:prstClr>
                </a:solidFill>
                <a:latin typeface="Calibri"/>
              </a:rPr>
              <a:t>Seeking to create Open Source Information Literacy modules for area middle and high schools</a:t>
            </a:r>
          </a:p>
          <a:p>
            <a:pPr marL="0" lvl="0" indent="0">
              <a:buNone/>
            </a:pPr>
            <a:endParaRPr lang="en-US" dirty="0" smtClean="0">
              <a:solidFill>
                <a:prstClr val="black">
                  <a:lumMod val="95000"/>
                  <a:lumOff val="5000"/>
                </a:prstClr>
              </a:solidFill>
              <a:latin typeface="Calibri"/>
            </a:endParaRPr>
          </a:p>
          <a:p>
            <a:pPr marL="285750" lvl="0" indent="-285750">
              <a:buFont typeface="Arial" panose="020B0604020202020204" pitchFamily="34" charset="0"/>
              <a:buChar char="•"/>
            </a:pPr>
            <a:r>
              <a:rPr lang="en-US" dirty="0" smtClean="0">
                <a:solidFill>
                  <a:prstClr val="black">
                    <a:lumMod val="95000"/>
                    <a:lumOff val="5000"/>
                  </a:prstClr>
                </a:solidFill>
                <a:latin typeface="Calibri"/>
              </a:rPr>
              <a:t>Seeking to assist students in developing Information Literacy skills that translate seamlessly from high school to college</a:t>
            </a:r>
          </a:p>
          <a:p>
            <a:pPr marL="0" lvl="0" indent="0">
              <a:buNone/>
            </a:pPr>
            <a:endParaRPr lang="en-US" dirty="0" smtClean="0">
              <a:solidFill>
                <a:prstClr val="black">
                  <a:lumMod val="95000"/>
                  <a:lumOff val="5000"/>
                </a:prstClr>
              </a:solidFill>
              <a:latin typeface="Calibri"/>
            </a:endParaRPr>
          </a:p>
          <a:p>
            <a:pPr marL="285750" lvl="0" indent="-285750">
              <a:buFont typeface="Arial" panose="020B0604020202020204" pitchFamily="34" charset="0"/>
              <a:buChar char="•"/>
            </a:pPr>
            <a:r>
              <a:rPr lang="en-US" dirty="0" smtClean="0">
                <a:solidFill>
                  <a:prstClr val="black">
                    <a:lumMod val="95000"/>
                    <a:lumOff val="5000"/>
                  </a:prstClr>
                </a:solidFill>
                <a:latin typeface="Calibri"/>
              </a:rPr>
              <a:t>Seeking to create independent, successful life-long learners who are Information Fluent for the Knowledge economy</a:t>
            </a:r>
          </a:p>
          <a:p>
            <a:pPr marL="285750" lvl="0" indent="-285750">
              <a:buFont typeface="Arial" panose="020B0604020202020204" pitchFamily="34" charset="0"/>
              <a:buChar char="•"/>
            </a:pPr>
            <a:endParaRPr lang="en-US" dirty="0">
              <a:solidFill>
                <a:prstClr val="black">
                  <a:lumMod val="95000"/>
                  <a:lumOff val="5000"/>
                </a:prstClr>
              </a:solidFill>
              <a:latin typeface="Calibri"/>
            </a:endParaRPr>
          </a:p>
          <a:p>
            <a:endParaRPr lang="en-US" dirty="0"/>
          </a:p>
        </p:txBody>
      </p:sp>
      <p:sp>
        <p:nvSpPr>
          <p:cNvPr id="6" name="Text Placeholder 5"/>
          <p:cNvSpPr>
            <a:spLocks noGrp="1"/>
          </p:cNvSpPr>
          <p:nvPr>
            <p:ph type="body" sz="quarter" idx="13"/>
          </p:nvPr>
        </p:nvSpPr>
        <p:spPr>
          <a:xfrm>
            <a:off x="475488" y="1060704"/>
            <a:ext cx="8112927" cy="523875"/>
          </a:xfrm>
        </p:spPr>
        <p:txBody>
          <a:bodyPr/>
          <a:lstStyle/>
          <a:p>
            <a:pPr lvl="0" algn="ctr"/>
            <a:r>
              <a:rPr lang="en-US" dirty="0">
                <a:solidFill>
                  <a:prstClr val="black">
                    <a:lumMod val="95000"/>
                    <a:lumOff val="5000"/>
                  </a:prstClr>
                </a:solidFill>
                <a:latin typeface="Calibri"/>
              </a:rPr>
              <a:t>Lyrasis Catalyst Fund</a:t>
            </a:r>
          </a:p>
          <a:p>
            <a:endParaRPr lang="en-US" dirty="0"/>
          </a:p>
        </p:txBody>
      </p:sp>
    </p:spTree>
    <p:extLst>
      <p:ext uri="{BB962C8B-B14F-4D97-AF65-F5344CB8AC3E}">
        <p14:creationId xmlns:p14="http://schemas.microsoft.com/office/powerpoint/2010/main" val="504953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Calibri"/>
              </a:rPr>
              <a:t>From Information Literate to Information Fluent</a:t>
            </a:r>
            <a:endParaRPr lang="en-US" dirty="0"/>
          </a:p>
        </p:txBody>
      </p:sp>
      <p:sp>
        <p:nvSpPr>
          <p:cNvPr id="5" name="Content Placeholder 4"/>
          <p:cNvSpPr>
            <a:spLocks noGrp="1"/>
          </p:cNvSpPr>
          <p:nvPr>
            <p:ph idx="1"/>
          </p:nvPr>
        </p:nvSpPr>
        <p:spPr>
          <a:xfrm>
            <a:off x="477747" y="2057400"/>
            <a:ext cx="8110667" cy="2337428"/>
          </a:xfrm>
        </p:spPr>
        <p:txBody>
          <a:bodyPr/>
          <a:lstStyle/>
          <a:p>
            <a:pPr marL="0" lvl="0" indent="0" algn="ctr">
              <a:buNone/>
            </a:pPr>
            <a:r>
              <a:rPr lang="en-US" dirty="0" smtClean="0">
                <a:solidFill>
                  <a:prstClr val="black">
                    <a:lumMod val="95000"/>
                    <a:lumOff val="5000"/>
                  </a:prstClr>
                </a:solidFill>
                <a:latin typeface="Calibri"/>
              </a:rPr>
              <a:t>20 area middle/high school librarian partners</a:t>
            </a:r>
          </a:p>
          <a:p>
            <a:pPr marL="0" lvl="0" indent="0" algn="ctr">
              <a:buNone/>
            </a:pPr>
            <a:endParaRPr lang="en-US" dirty="0" smtClean="0">
              <a:solidFill>
                <a:prstClr val="black">
                  <a:lumMod val="95000"/>
                  <a:lumOff val="5000"/>
                </a:prstClr>
              </a:solidFill>
              <a:latin typeface="Calibri"/>
            </a:endParaRPr>
          </a:p>
          <a:p>
            <a:pPr marL="285750" lvl="0" indent="-285750" algn="ctr">
              <a:buFont typeface="Arial" panose="020B0604020202020204" pitchFamily="34" charset="0"/>
              <a:buChar char="•"/>
            </a:pPr>
            <a:r>
              <a:rPr lang="en-US" dirty="0" smtClean="0">
                <a:solidFill>
                  <a:prstClr val="black">
                    <a:lumMod val="95000"/>
                    <a:lumOff val="5000"/>
                  </a:prstClr>
                </a:solidFill>
                <a:latin typeface="Calibri"/>
              </a:rPr>
              <a:t>Average ratio of librarians to middle school students of 486:1</a:t>
            </a:r>
          </a:p>
          <a:p>
            <a:pPr marL="0" lvl="0" indent="0" algn="ctr">
              <a:buNone/>
            </a:pPr>
            <a:endParaRPr lang="en-US" dirty="0" smtClean="0">
              <a:solidFill>
                <a:prstClr val="black">
                  <a:lumMod val="95000"/>
                  <a:lumOff val="5000"/>
                </a:prstClr>
              </a:solidFill>
              <a:latin typeface="Calibri"/>
            </a:endParaRPr>
          </a:p>
          <a:p>
            <a:pPr marL="285750" lvl="0" indent="-285750" algn="ctr">
              <a:buFont typeface="Arial" panose="020B0604020202020204" pitchFamily="34" charset="0"/>
              <a:buChar char="•"/>
            </a:pPr>
            <a:r>
              <a:rPr lang="en-US" dirty="0" smtClean="0">
                <a:solidFill>
                  <a:prstClr val="black">
                    <a:lumMod val="95000"/>
                    <a:lumOff val="5000"/>
                  </a:prstClr>
                </a:solidFill>
                <a:latin typeface="Calibri"/>
              </a:rPr>
              <a:t>Average ratio of librarians to high school students of 1,344:1</a:t>
            </a:r>
          </a:p>
          <a:p>
            <a:pPr marL="0" lvl="0" indent="0" algn="ctr">
              <a:buNone/>
            </a:pPr>
            <a:endParaRPr lang="en-US" dirty="0">
              <a:solidFill>
                <a:prstClr val="black">
                  <a:lumMod val="95000"/>
                  <a:lumOff val="5000"/>
                </a:prstClr>
              </a:solidFill>
              <a:latin typeface="Calibri"/>
            </a:endParaRPr>
          </a:p>
          <a:p>
            <a:endParaRPr lang="en-US" dirty="0"/>
          </a:p>
        </p:txBody>
      </p:sp>
      <p:sp>
        <p:nvSpPr>
          <p:cNvPr id="6" name="Text Placeholder 5"/>
          <p:cNvSpPr>
            <a:spLocks noGrp="1"/>
          </p:cNvSpPr>
          <p:nvPr>
            <p:ph type="body" sz="quarter" idx="13"/>
          </p:nvPr>
        </p:nvSpPr>
        <p:spPr>
          <a:xfrm>
            <a:off x="475488" y="1060704"/>
            <a:ext cx="8112927" cy="523875"/>
          </a:xfrm>
        </p:spPr>
        <p:txBody>
          <a:bodyPr/>
          <a:lstStyle/>
          <a:p>
            <a:pPr lvl="0" algn="ctr"/>
            <a:r>
              <a:rPr lang="en-US" dirty="0">
                <a:solidFill>
                  <a:prstClr val="black">
                    <a:lumMod val="95000"/>
                    <a:lumOff val="5000"/>
                  </a:prstClr>
                </a:solidFill>
                <a:latin typeface="Calibri"/>
              </a:rPr>
              <a:t>Lyrasis Catalyst Fund</a:t>
            </a:r>
          </a:p>
          <a:p>
            <a:endParaRPr lang="en-US" dirty="0"/>
          </a:p>
        </p:txBody>
      </p:sp>
    </p:spTree>
    <p:extLst>
      <p:ext uri="{BB962C8B-B14F-4D97-AF65-F5344CB8AC3E}">
        <p14:creationId xmlns:p14="http://schemas.microsoft.com/office/powerpoint/2010/main" val="3880660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05238" y="975820"/>
            <a:ext cx="6740612" cy="5032375"/>
          </a:xfrm>
          <a:prstGeom prst="rect">
            <a:avLst/>
          </a:prstGeom>
        </p:spPr>
      </p:pic>
    </p:spTree>
    <p:extLst>
      <p:ext uri="{BB962C8B-B14F-4D97-AF65-F5344CB8AC3E}">
        <p14:creationId xmlns:p14="http://schemas.microsoft.com/office/powerpoint/2010/main" val="165109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Calibri"/>
              </a:rPr>
              <a:t>From Information Literate to Information Fluent</a:t>
            </a:r>
            <a:endParaRPr lang="en-US" sz="3200" dirty="0">
              <a:latin typeface="+mn-lt"/>
            </a:endParaRPr>
          </a:p>
        </p:txBody>
      </p:sp>
      <p:sp>
        <p:nvSpPr>
          <p:cNvPr id="5" name="Content Placeholder 4"/>
          <p:cNvSpPr>
            <a:spLocks noGrp="1"/>
          </p:cNvSpPr>
          <p:nvPr>
            <p:ph idx="1"/>
          </p:nvPr>
        </p:nvSpPr>
        <p:spPr/>
        <p:txBody>
          <a:bodyPr/>
          <a:lstStyle/>
          <a:p>
            <a:r>
              <a:rPr lang="en-US" dirty="0" smtClean="0">
                <a:solidFill>
                  <a:schemeClr val="tx1"/>
                </a:solidFill>
                <a:latin typeface="+mn-lt"/>
              </a:rPr>
              <a:t>Middle &amp; High School Librarians see this project as one that can illuminate their value as something other than Tech Support</a:t>
            </a:r>
          </a:p>
          <a:p>
            <a:pPr marL="0" indent="0">
              <a:buNone/>
            </a:pPr>
            <a:endParaRPr lang="en-US" dirty="0" smtClean="0">
              <a:solidFill>
                <a:schemeClr val="tx1"/>
              </a:solidFill>
              <a:latin typeface="+mn-lt"/>
            </a:endParaRPr>
          </a:p>
          <a:p>
            <a:r>
              <a:rPr lang="en-US" dirty="0" smtClean="0">
                <a:solidFill>
                  <a:schemeClr val="tx1"/>
                </a:solidFill>
                <a:latin typeface="+mn-lt"/>
              </a:rPr>
              <a:t>Bi-Lingual</a:t>
            </a:r>
          </a:p>
          <a:p>
            <a:pPr marL="0" indent="0">
              <a:buNone/>
            </a:pPr>
            <a:endParaRPr lang="en-US" dirty="0" smtClean="0">
              <a:solidFill>
                <a:schemeClr val="tx1"/>
              </a:solidFill>
              <a:latin typeface="+mn-lt"/>
            </a:endParaRPr>
          </a:p>
          <a:p>
            <a:r>
              <a:rPr lang="en-US" dirty="0" smtClean="0">
                <a:solidFill>
                  <a:schemeClr val="tx1"/>
                </a:solidFill>
                <a:latin typeface="+mn-lt"/>
              </a:rPr>
              <a:t>Partnerships</a:t>
            </a:r>
            <a:endParaRPr lang="en-US" dirty="0">
              <a:solidFill>
                <a:schemeClr val="tx1"/>
              </a:solidFill>
              <a:latin typeface="+mn-lt"/>
            </a:endParaRPr>
          </a:p>
        </p:txBody>
      </p:sp>
      <p:sp>
        <p:nvSpPr>
          <p:cNvPr id="6" name="Text Placeholder 5"/>
          <p:cNvSpPr>
            <a:spLocks noGrp="1"/>
          </p:cNvSpPr>
          <p:nvPr>
            <p:ph type="body" sz="quarter" idx="13"/>
          </p:nvPr>
        </p:nvSpPr>
        <p:spPr/>
        <p:txBody>
          <a:bodyPr/>
          <a:lstStyle/>
          <a:p>
            <a:pPr algn="ctr"/>
            <a:r>
              <a:rPr lang="en-US" dirty="0" smtClean="0">
                <a:latin typeface="+mn-lt"/>
              </a:rPr>
              <a:t>(Immediate) Lessons Learned</a:t>
            </a:r>
            <a:endParaRPr lang="en-US" dirty="0">
              <a:latin typeface="+mn-lt"/>
            </a:endParaRPr>
          </a:p>
        </p:txBody>
      </p:sp>
    </p:spTree>
    <p:extLst>
      <p:ext uri="{BB962C8B-B14F-4D97-AF65-F5344CB8AC3E}">
        <p14:creationId xmlns:p14="http://schemas.microsoft.com/office/powerpoint/2010/main" val="288665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051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971"/>
            <a:ext cx="7499732" cy="1927225"/>
          </a:xfrm>
        </p:spPr>
        <p:txBody>
          <a:bodyPr/>
          <a:lstStyle/>
          <a:p>
            <a:r>
              <a:rPr lang="en-US" b="1" dirty="0" smtClean="0"/>
              <a:t>Emergence of </a:t>
            </a:r>
            <a:br>
              <a:rPr lang="en-US" b="1" dirty="0" smtClean="0"/>
            </a:br>
            <a:r>
              <a:rPr lang="en-US" b="1" dirty="0" smtClean="0"/>
              <a:t>Open Content</a:t>
            </a:r>
            <a:br>
              <a:rPr lang="en-US" b="1" dirty="0" smtClean="0"/>
            </a:br>
            <a:r>
              <a:rPr lang="en-US" sz="2800" b="1" dirty="0" smtClean="0"/>
              <a:t> </a:t>
            </a:r>
            <a:r>
              <a:rPr lang="en-US" sz="2800" b="1"/>
              <a:t/>
            </a:r>
            <a:br>
              <a:rPr lang="en-US" sz="2800" b="1"/>
            </a:br>
            <a:r>
              <a:rPr lang="en-US" sz="2800" b="1" smtClean="0"/>
              <a:t>September 14, </a:t>
            </a:r>
            <a:r>
              <a:rPr lang="en-US" sz="2800" b="1" dirty="0"/>
              <a:t>2017 </a:t>
            </a:r>
            <a:endParaRPr lang="en-US" dirty="0"/>
          </a:p>
        </p:txBody>
      </p:sp>
      <p:sp>
        <p:nvSpPr>
          <p:cNvPr id="3" name="Subtitle 2"/>
          <p:cNvSpPr>
            <a:spLocks noGrp="1"/>
          </p:cNvSpPr>
          <p:nvPr>
            <p:ph type="subTitle" idx="1"/>
          </p:nvPr>
        </p:nvSpPr>
        <p:spPr>
          <a:xfrm>
            <a:off x="685800" y="4378532"/>
            <a:ext cx="7848600" cy="408548"/>
          </a:xfrm>
        </p:spPr>
        <p:txBody>
          <a:bodyPr/>
          <a:lstStyle/>
          <a:p>
            <a:r>
              <a:rPr lang="en-US" dirty="0" smtClean="0"/>
              <a:t>Jill Grogg	</a:t>
            </a:r>
            <a:endParaRPr lang="en-US" dirty="0"/>
          </a:p>
        </p:txBody>
      </p:sp>
      <p:sp>
        <p:nvSpPr>
          <p:cNvPr id="4" name="TextBox 3"/>
          <p:cNvSpPr txBox="1"/>
          <p:nvPr/>
        </p:nvSpPr>
        <p:spPr>
          <a:xfrm>
            <a:off x="685800" y="4642450"/>
            <a:ext cx="5482988" cy="307777"/>
          </a:xfrm>
          <a:prstGeom prst="rect">
            <a:avLst/>
          </a:prstGeom>
          <a:noFill/>
        </p:spPr>
        <p:txBody>
          <a:bodyPr wrap="square" rtlCol="0">
            <a:spAutoFit/>
          </a:bodyPr>
          <a:lstStyle/>
          <a:p>
            <a:r>
              <a:rPr lang="en-US" sz="1400" dirty="0" smtClean="0">
                <a:solidFill>
                  <a:srgbClr val="FFFFFF"/>
                </a:solidFill>
              </a:rPr>
              <a:t>Licensing Program Strategist</a:t>
            </a:r>
            <a:endParaRPr lang="en-US" sz="1400" dirty="0">
              <a:solidFill>
                <a:srgbClr val="FFFFFF"/>
              </a:solidFill>
            </a:endParaRPr>
          </a:p>
        </p:txBody>
      </p:sp>
      <p:sp>
        <p:nvSpPr>
          <p:cNvPr id="5" name="TextBox 4"/>
          <p:cNvSpPr txBox="1"/>
          <p:nvPr/>
        </p:nvSpPr>
        <p:spPr>
          <a:xfrm>
            <a:off x="685800" y="5073032"/>
            <a:ext cx="7888078" cy="923330"/>
          </a:xfrm>
          <a:prstGeom prst="rect">
            <a:avLst/>
          </a:prstGeom>
          <a:noFill/>
        </p:spPr>
        <p:txBody>
          <a:bodyPr wrap="square" rtlCol="0">
            <a:spAutoFit/>
          </a:bodyPr>
          <a:lstStyle/>
          <a:p>
            <a:r>
              <a:rPr lang="en-US" dirty="0">
                <a:solidFill>
                  <a:schemeClr val="bg1"/>
                </a:solidFill>
              </a:rPr>
              <a:t>[ih-</a:t>
            </a:r>
            <a:r>
              <a:rPr lang="en-US" b="1" dirty="0">
                <a:solidFill>
                  <a:schemeClr val="bg1"/>
                </a:solidFill>
              </a:rPr>
              <a:t>mur</a:t>
            </a:r>
            <a:r>
              <a:rPr lang="en-US" dirty="0">
                <a:solidFill>
                  <a:schemeClr val="bg1"/>
                </a:solidFill>
              </a:rPr>
              <a:t>-j</a:t>
            </a:r>
            <a:r>
              <a:rPr lang="en-US" i="1" dirty="0">
                <a:solidFill>
                  <a:schemeClr val="bg1"/>
                </a:solidFill>
              </a:rPr>
              <a:t>uh</a:t>
            </a:r>
            <a:r>
              <a:rPr lang="en-US" dirty="0">
                <a:solidFill>
                  <a:schemeClr val="bg1"/>
                </a:solidFill>
              </a:rPr>
              <a:t> ns]   </a:t>
            </a:r>
            <a:r>
              <a:rPr lang="en-US" dirty="0" smtClean="0">
                <a:solidFill>
                  <a:schemeClr val="bg1"/>
                </a:solidFill>
              </a:rPr>
              <a:t>  </a:t>
            </a:r>
            <a:r>
              <a:rPr lang="en-US" i="1" dirty="0" smtClean="0">
                <a:solidFill>
                  <a:schemeClr val="bg1"/>
                </a:solidFill>
              </a:rPr>
              <a:t>Formation </a:t>
            </a:r>
            <a:r>
              <a:rPr lang="en-US" i="1" dirty="0">
                <a:solidFill>
                  <a:schemeClr val="bg1"/>
                </a:solidFill>
              </a:rPr>
              <a:t>of collective behaviors causing a </a:t>
            </a:r>
            <a:r>
              <a:rPr lang="en-US" i="1" dirty="0" smtClean="0">
                <a:solidFill>
                  <a:schemeClr val="bg1"/>
                </a:solidFill>
              </a:rPr>
              <a:t>system </a:t>
            </a:r>
            <a:r>
              <a:rPr lang="en-US" i="1" dirty="0">
                <a:solidFill>
                  <a:schemeClr val="bg1"/>
                </a:solidFill>
              </a:rPr>
              <a:t>to </a:t>
            </a:r>
            <a:r>
              <a:rPr lang="en-US" i="1" dirty="0" smtClean="0">
                <a:solidFill>
                  <a:schemeClr val="bg1"/>
                </a:solidFill>
              </a:rPr>
              <a:t>			coalesce </a:t>
            </a:r>
            <a:r>
              <a:rPr lang="en-US" i="1" dirty="0">
                <a:solidFill>
                  <a:schemeClr val="bg1"/>
                </a:solidFill>
              </a:rPr>
              <a:t>into something novel</a:t>
            </a:r>
          </a:p>
          <a:p>
            <a:endParaRPr lang="en-US" dirty="0">
              <a:solidFill>
                <a:schemeClr val="bg1"/>
              </a:solidFill>
            </a:endParaRPr>
          </a:p>
        </p:txBody>
      </p:sp>
    </p:spTree>
    <p:extLst>
      <p:ext uri="{BB962C8B-B14F-4D97-AF65-F5344CB8AC3E}">
        <p14:creationId xmlns:p14="http://schemas.microsoft.com/office/powerpoint/2010/main" val="797136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Signs of Change</a:t>
            </a:r>
            <a:endParaRPr lang="en-US" b="1" dirty="0">
              <a:solidFill>
                <a:srgbClr val="002144"/>
              </a:solidFill>
            </a:endParaRPr>
          </a:p>
        </p:txBody>
      </p:sp>
      <p:sp>
        <p:nvSpPr>
          <p:cNvPr id="9" name="Content Placeholder 2"/>
          <p:cNvSpPr>
            <a:spLocks noGrp="1"/>
          </p:cNvSpPr>
          <p:nvPr>
            <p:ph idx="1"/>
          </p:nvPr>
        </p:nvSpPr>
        <p:spPr>
          <a:xfrm>
            <a:off x="244247" y="925551"/>
            <a:ext cx="8565216" cy="5553308"/>
          </a:xfrm>
        </p:spPr>
        <p:txBody>
          <a:bodyPr>
            <a:normAutofit/>
          </a:bodyPr>
          <a:lstStyle/>
          <a:p>
            <a:pPr marL="274320" lvl="1" indent="0">
              <a:buNone/>
            </a:pPr>
            <a:endParaRPr lang="en-US" sz="2400" dirty="0"/>
          </a:p>
          <a:p>
            <a:pPr lvl="1"/>
            <a:endParaRPr lang="en-US" sz="2400" dirty="0"/>
          </a:p>
          <a:p>
            <a:pPr lvl="1"/>
            <a:endParaRPr lang="en-US" sz="2400" dirty="0"/>
          </a:p>
          <a:p>
            <a:pPr lvl="1"/>
            <a:endParaRPr lang="en-US" sz="2400" dirty="0"/>
          </a:p>
          <a:p>
            <a:endParaRPr lang="en-US" sz="2800" dirty="0">
              <a:solidFill>
                <a:srgbClr val="002144"/>
              </a:solidFill>
            </a:endParaRPr>
          </a:p>
        </p:txBody>
      </p:sp>
      <p:sp>
        <p:nvSpPr>
          <p:cNvPr id="7" name="TextBox 6"/>
          <p:cNvSpPr txBox="1"/>
          <p:nvPr/>
        </p:nvSpPr>
        <p:spPr>
          <a:xfrm>
            <a:off x="375987" y="1060989"/>
            <a:ext cx="2545014" cy="584775"/>
          </a:xfrm>
          <a:prstGeom prst="rect">
            <a:avLst/>
          </a:prstGeom>
          <a:noFill/>
        </p:spPr>
        <p:txBody>
          <a:bodyPr wrap="square" rtlCol="0">
            <a:spAutoFit/>
          </a:bodyPr>
          <a:lstStyle/>
          <a:p>
            <a:r>
              <a:rPr lang="en-US" sz="3200" b="1" i="1" dirty="0" err="1" smtClean="0">
                <a:solidFill>
                  <a:srgbClr val="ED7D31"/>
                </a:solidFill>
              </a:rPr>
              <a:t>Paywalled</a:t>
            </a:r>
            <a:endParaRPr lang="en-US" sz="3200" b="1" i="1" dirty="0">
              <a:solidFill>
                <a:srgbClr val="ED7D31"/>
              </a:solidFill>
            </a:endParaRPr>
          </a:p>
        </p:txBody>
      </p:sp>
      <p:sp>
        <p:nvSpPr>
          <p:cNvPr id="13" name="Content Placeholder 2"/>
          <p:cNvSpPr txBox="1">
            <a:spLocks/>
          </p:cNvSpPr>
          <p:nvPr/>
        </p:nvSpPr>
        <p:spPr>
          <a:xfrm>
            <a:off x="375986" y="1762922"/>
            <a:ext cx="3835066" cy="2198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Industry consolidation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Private equity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Mature market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Barriers to competition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Potential for disruptive change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4" name="Content Placeholder 2"/>
          <p:cNvSpPr txBox="1">
            <a:spLocks/>
          </p:cNvSpPr>
          <p:nvPr/>
        </p:nvSpPr>
        <p:spPr>
          <a:xfrm>
            <a:off x="5080370" y="1762921"/>
            <a:ext cx="3835066" cy="2198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Multi-stakeholder collaboratives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Social responsibility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Opportunities to engage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ea typeface="+mn-ea"/>
                <a:cs typeface="+mn-cs"/>
              </a:rPr>
              <a:t>Community energy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 name="Straight Connector 4"/>
          <p:cNvCxnSpPr/>
          <p:nvPr/>
        </p:nvCxnSpPr>
        <p:spPr>
          <a:xfrm>
            <a:off x="4343400" y="2108200"/>
            <a:ext cx="0" cy="39751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80370" y="1110255"/>
            <a:ext cx="2705435" cy="584775"/>
          </a:xfrm>
          <a:prstGeom prst="rect">
            <a:avLst/>
          </a:prstGeom>
          <a:noFill/>
        </p:spPr>
        <p:txBody>
          <a:bodyPr wrap="square" rtlCol="0">
            <a:spAutoFit/>
          </a:bodyPr>
          <a:lstStyle/>
          <a:p>
            <a:r>
              <a:rPr lang="en-US" sz="3200" b="1" i="1" smtClean="0">
                <a:solidFill>
                  <a:srgbClr val="ED7D31"/>
                </a:solidFill>
              </a:rPr>
              <a:t>Open</a:t>
            </a:r>
            <a:endParaRPr lang="en-US" sz="3200" b="1" i="1" dirty="0">
              <a:solidFill>
                <a:srgbClr val="ED7D3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4321" y="4210414"/>
            <a:ext cx="2590450" cy="1942837"/>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92274" y="4210414"/>
            <a:ext cx="2590449" cy="1942837"/>
          </a:xfrm>
          <a:prstGeom prst="rect">
            <a:avLst/>
          </a:prstGeom>
        </p:spPr>
      </p:pic>
    </p:spTree>
    <p:extLst>
      <p:ext uri="{BB962C8B-B14F-4D97-AF65-F5344CB8AC3E}">
        <p14:creationId xmlns:p14="http://schemas.microsoft.com/office/powerpoint/2010/main" val="1017750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Relationships</a:t>
            </a:r>
            <a:endParaRPr lang="en-US" b="1" dirty="0"/>
          </a:p>
        </p:txBody>
      </p:sp>
      <p:sp>
        <p:nvSpPr>
          <p:cNvPr id="11" name="Oval 10"/>
          <p:cNvSpPr/>
          <p:nvPr/>
        </p:nvSpPr>
        <p:spPr>
          <a:xfrm>
            <a:off x="2909275" y="1299990"/>
            <a:ext cx="5077951" cy="4968608"/>
          </a:xfrm>
          <a:prstGeom prst="ellipse">
            <a:avLst/>
          </a:prstGeom>
          <a:solidFill>
            <a:schemeClr val="bg1"/>
          </a:solidFill>
          <a:ln w="4445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7457" y="1299990"/>
            <a:ext cx="4893141" cy="4957591"/>
          </a:xfrm>
          <a:prstGeom prst="ellipse">
            <a:avLst/>
          </a:prstGeom>
          <a:noFill/>
          <a:ln w="44450" cmpd="dbl">
            <a:solidFill>
              <a:srgbClr val="E8883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Oval 11"/>
          <p:cNvSpPr/>
          <p:nvPr/>
        </p:nvSpPr>
        <p:spPr>
          <a:xfrm>
            <a:off x="3051672" y="2941504"/>
            <a:ext cx="2619800" cy="2636529"/>
          </a:xfrm>
          <a:prstGeom prst="ellipse">
            <a:avLst/>
          </a:prstGeom>
          <a:noFill/>
          <a:ln w="444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10222" y="3096353"/>
            <a:ext cx="2723067" cy="2680681"/>
          </a:xfrm>
          <a:prstGeom prst="ellipse">
            <a:avLst/>
          </a:prstGeom>
          <a:noFill/>
          <a:ln w="44450" cmpd="dbl">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40598" y="1721118"/>
            <a:ext cx="1617821" cy="954107"/>
          </a:xfrm>
          <a:prstGeom prst="rect">
            <a:avLst/>
          </a:prstGeom>
          <a:noFill/>
        </p:spPr>
        <p:txBody>
          <a:bodyPr wrap="square" rtlCol="0">
            <a:spAutoFit/>
          </a:bodyPr>
          <a:lstStyle/>
          <a:p>
            <a:r>
              <a:rPr lang="en-US" sz="2800" dirty="0" smtClean="0">
                <a:solidFill>
                  <a:srgbClr val="002144"/>
                </a:solidFill>
              </a:rPr>
              <a:t>Open Content</a:t>
            </a:r>
            <a:endParaRPr lang="en-US" sz="2800" dirty="0">
              <a:solidFill>
                <a:srgbClr val="002144"/>
              </a:solidFill>
            </a:endParaRPr>
          </a:p>
        </p:txBody>
      </p:sp>
      <p:sp>
        <p:nvSpPr>
          <p:cNvPr id="15" name="TextBox 14"/>
          <p:cNvSpPr txBox="1"/>
          <p:nvPr/>
        </p:nvSpPr>
        <p:spPr>
          <a:xfrm>
            <a:off x="1202499" y="2390661"/>
            <a:ext cx="2087691" cy="954107"/>
          </a:xfrm>
          <a:prstGeom prst="rect">
            <a:avLst/>
          </a:prstGeom>
          <a:noFill/>
        </p:spPr>
        <p:txBody>
          <a:bodyPr wrap="square" rtlCol="0">
            <a:spAutoFit/>
          </a:bodyPr>
          <a:lstStyle/>
          <a:p>
            <a:r>
              <a:rPr lang="en-US" sz="2800" dirty="0" smtClean="0">
                <a:solidFill>
                  <a:srgbClr val="E16D2E"/>
                </a:solidFill>
              </a:rPr>
              <a:t>Open Education</a:t>
            </a:r>
            <a:endParaRPr lang="en-US" sz="2800" dirty="0">
              <a:solidFill>
                <a:srgbClr val="E16D2E"/>
              </a:solidFill>
            </a:endParaRPr>
          </a:p>
        </p:txBody>
      </p:sp>
      <p:sp>
        <p:nvSpPr>
          <p:cNvPr id="16" name="TextBox 15"/>
          <p:cNvSpPr txBox="1"/>
          <p:nvPr/>
        </p:nvSpPr>
        <p:spPr>
          <a:xfrm>
            <a:off x="3198966" y="3499617"/>
            <a:ext cx="2245901" cy="1200329"/>
          </a:xfrm>
          <a:prstGeom prst="rect">
            <a:avLst/>
          </a:prstGeom>
          <a:noFill/>
        </p:spPr>
        <p:txBody>
          <a:bodyPr wrap="square" rtlCol="0">
            <a:spAutoFit/>
          </a:bodyPr>
          <a:lstStyle/>
          <a:p>
            <a:r>
              <a:rPr lang="en-US" sz="2400" dirty="0" smtClean="0">
                <a:solidFill>
                  <a:srgbClr val="FF0000"/>
                </a:solidFill>
              </a:rPr>
              <a:t>Open Educational Resources</a:t>
            </a:r>
            <a:endParaRPr lang="en-US" sz="2400" dirty="0">
              <a:solidFill>
                <a:srgbClr val="FF0000"/>
              </a:solidFill>
            </a:endParaRPr>
          </a:p>
        </p:txBody>
      </p:sp>
      <p:sp>
        <p:nvSpPr>
          <p:cNvPr id="17" name="TextBox 16"/>
          <p:cNvSpPr txBox="1"/>
          <p:nvPr/>
        </p:nvSpPr>
        <p:spPr>
          <a:xfrm>
            <a:off x="5850802" y="3603569"/>
            <a:ext cx="1848346" cy="1569660"/>
          </a:xfrm>
          <a:prstGeom prst="rect">
            <a:avLst/>
          </a:prstGeom>
          <a:noFill/>
        </p:spPr>
        <p:txBody>
          <a:bodyPr wrap="square" rtlCol="0">
            <a:spAutoFit/>
          </a:bodyPr>
          <a:lstStyle/>
          <a:p>
            <a:r>
              <a:rPr lang="en-US" sz="2400" dirty="0" smtClean="0">
                <a:solidFill>
                  <a:srgbClr val="7ABC32"/>
                </a:solidFill>
              </a:rPr>
              <a:t>Open</a:t>
            </a:r>
          </a:p>
          <a:p>
            <a:r>
              <a:rPr lang="en-US" sz="2400" dirty="0" smtClean="0">
                <a:solidFill>
                  <a:srgbClr val="7ABC32"/>
                </a:solidFill>
              </a:rPr>
              <a:t>Access Scholarly Publishing</a:t>
            </a:r>
            <a:endParaRPr lang="en-US" sz="2400" dirty="0">
              <a:solidFill>
                <a:srgbClr val="7ABC32"/>
              </a:solidFill>
            </a:endParaRPr>
          </a:p>
        </p:txBody>
      </p:sp>
    </p:spTree>
    <p:extLst>
      <p:ext uri="{BB962C8B-B14F-4D97-AF65-F5344CB8AC3E}">
        <p14:creationId xmlns:p14="http://schemas.microsoft.com/office/powerpoint/2010/main" val="380331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Sustainable Innovation</a:t>
            </a:r>
            <a:endParaRPr lang="en-US" b="1" dirty="0"/>
          </a:p>
        </p:txBody>
      </p:sp>
      <p:sp>
        <p:nvSpPr>
          <p:cNvPr id="3" name="Content Placeholder 2"/>
          <p:cNvSpPr>
            <a:spLocks noGrp="1"/>
          </p:cNvSpPr>
          <p:nvPr>
            <p:ph sz="half" idx="1"/>
          </p:nvPr>
        </p:nvSpPr>
        <p:spPr>
          <a:xfrm>
            <a:off x="244247" y="1143415"/>
            <a:ext cx="8619198" cy="2181676"/>
          </a:xfrm>
        </p:spPr>
        <p:txBody>
          <a:bodyPr>
            <a:normAutofit/>
          </a:bodyPr>
          <a:lstStyle/>
          <a:p>
            <a:pPr marL="0" indent="0">
              <a:buNone/>
            </a:pPr>
            <a:r>
              <a:rPr lang="en-US" b="1" dirty="0" smtClean="0"/>
              <a:t>Sustaining innovation</a:t>
            </a:r>
            <a:r>
              <a:rPr lang="en-US" dirty="0" smtClean="0"/>
              <a:t> </a:t>
            </a:r>
            <a:r>
              <a:rPr lang="en-US" dirty="0"/>
              <a:t>seeks to improve existing products. </a:t>
            </a:r>
            <a:r>
              <a:rPr lang="en-US" dirty="0" smtClean="0"/>
              <a:t>It does not create new markets or values, but rather extends/expands existing ones.</a:t>
            </a:r>
            <a:endParaRPr lang="en-US" dirty="0"/>
          </a:p>
        </p:txBody>
      </p:sp>
      <p:sp>
        <p:nvSpPr>
          <p:cNvPr id="5" name="Content Placeholder 2"/>
          <p:cNvSpPr>
            <a:spLocks noGrp="1"/>
          </p:cNvSpPr>
          <p:nvPr>
            <p:ph sz="half" idx="1"/>
          </p:nvPr>
        </p:nvSpPr>
        <p:spPr>
          <a:xfrm>
            <a:off x="244247" y="3325091"/>
            <a:ext cx="8619198" cy="466938"/>
          </a:xfrm>
        </p:spPr>
        <p:txBody>
          <a:bodyPr>
            <a:normAutofit fontScale="92500" lnSpcReduction="10000"/>
          </a:bodyPr>
          <a:lstStyle/>
          <a:p>
            <a:pPr marL="0" indent="0">
              <a:buNone/>
            </a:pPr>
            <a:r>
              <a:rPr lang="en-US" b="1" dirty="0" smtClean="0"/>
              <a:t>Example:</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 y="3792029"/>
            <a:ext cx="7437120" cy="2740526"/>
          </a:xfrm>
          <a:prstGeom prst="rect">
            <a:avLst/>
          </a:prstGeom>
        </p:spPr>
      </p:pic>
      <p:pic>
        <p:nvPicPr>
          <p:cNvPr id="6" name="Picture 5" descr="IMG_1117.JPG.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12325" y="2532316"/>
            <a:ext cx="2551120" cy="1913340"/>
          </a:xfrm>
          <a:prstGeom prst="rect">
            <a:avLst/>
          </a:prstGeom>
        </p:spPr>
      </p:pic>
    </p:spTree>
    <p:extLst>
      <p:ext uri="{BB962C8B-B14F-4D97-AF65-F5344CB8AC3E}">
        <p14:creationId xmlns:p14="http://schemas.microsoft.com/office/powerpoint/2010/main" val="12083472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Trending Now</a:t>
            </a:r>
            <a:endParaRPr lang="en-US" b="1" dirty="0"/>
          </a:p>
        </p:txBody>
      </p:sp>
      <p:sp>
        <p:nvSpPr>
          <p:cNvPr id="3" name="Content Placeholder 2"/>
          <p:cNvSpPr>
            <a:spLocks noGrp="1"/>
          </p:cNvSpPr>
          <p:nvPr>
            <p:ph idx="1"/>
          </p:nvPr>
        </p:nvSpPr>
        <p:spPr>
          <a:xfrm>
            <a:off x="318739" y="1125865"/>
            <a:ext cx="5145127" cy="5079773"/>
          </a:xfrm>
        </p:spPr>
        <p:txBody>
          <a:bodyPr>
            <a:normAutofit fontScale="92500" lnSpcReduction="10000"/>
          </a:bodyPr>
          <a:lstStyle/>
          <a:p>
            <a:pPr marL="228600" lvl="0" indent="-228600">
              <a:lnSpc>
                <a:spcPct val="90000"/>
              </a:lnSpc>
              <a:spcBef>
                <a:spcPts val="1000"/>
              </a:spcBef>
              <a:buClrTx/>
              <a:buSzTx/>
              <a:defRPr/>
            </a:pPr>
            <a:r>
              <a:rPr lang="en-US" sz="2800" dirty="0">
                <a:solidFill>
                  <a:sysClr val="windowText" lastClr="000000"/>
                </a:solidFill>
              </a:rPr>
              <a:t>Openly licensed cultural </a:t>
            </a:r>
            <a:r>
              <a:rPr lang="en-US" sz="2800" dirty="0" smtClean="0">
                <a:solidFill>
                  <a:sysClr val="windowText" lastClr="000000"/>
                </a:solidFill>
              </a:rPr>
              <a:t>content</a:t>
            </a:r>
          </a:p>
          <a:p>
            <a:pPr marL="548640" lvl="2" indent="0">
              <a:lnSpc>
                <a:spcPct val="90000"/>
              </a:lnSpc>
              <a:spcBef>
                <a:spcPts val="1000"/>
              </a:spcBef>
              <a:buClrTx/>
              <a:buSzTx/>
              <a:buNone/>
              <a:defRPr/>
            </a:pPr>
            <a:r>
              <a:rPr lang="en-US" sz="2200" i="1" dirty="0" smtClean="0">
                <a:solidFill>
                  <a:sysClr val="windowText" lastClr="000000"/>
                </a:solidFill>
              </a:rPr>
              <a:t>(</a:t>
            </a:r>
            <a:r>
              <a:rPr lang="en-US" sz="2200" i="1" dirty="0">
                <a:solidFill>
                  <a:sysClr val="windowText" lastClr="000000"/>
                </a:solidFill>
              </a:rPr>
              <a:t>copyrightable materials of all formats that may be freely and legally reproduced, edited, expanded, and republished</a:t>
            </a:r>
            <a:r>
              <a:rPr lang="en-US" sz="2200" i="1" dirty="0" smtClean="0">
                <a:solidFill>
                  <a:sysClr val="windowText" lastClr="000000"/>
                </a:solidFill>
              </a:rPr>
              <a:t>)</a:t>
            </a:r>
          </a:p>
          <a:p>
            <a:pPr marL="548640" lvl="2" indent="0">
              <a:lnSpc>
                <a:spcPct val="90000"/>
              </a:lnSpc>
              <a:spcBef>
                <a:spcPts val="1000"/>
              </a:spcBef>
              <a:buClrTx/>
              <a:buSzTx/>
              <a:buNone/>
              <a:defRPr/>
            </a:pPr>
            <a:endParaRPr lang="en-US" sz="2200" i="1" dirty="0">
              <a:solidFill>
                <a:sysClr val="windowText" lastClr="000000"/>
              </a:solidFill>
            </a:endParaRPr>
          </a:p>
          <a:p>
            <a:pPr marL="1234440" lvl="3" indent="-228600">
              <a:lnSpc>
                <a:spcPct val="90000"/>
              </a:lnSpc>
              <a:spcBef>
                <a:spcPts val="500"/>
              </a:spcBef>
              <a:buClrTx/>
              <a:defRPr/>
            </a:pPr>
            <a:r>
              <a:rPr lang="en-US" sz="2400" dirty="0">
                <a:solidFill>
                  <a:sysClr val="windowText" lastClr="000000"/>
                </a:solidFill>
              </a:rPr>
              <a:t>Digital learning objects</a:t>
            </a:r>
          </a:p>
          <a:p>
            <a:pPr marL="1234440" lvl="3" indent="-228600">
              <a:lnSpc>
                <a:spcPct val="90000"/>
              </a:lnSpc>
              <a:spcBef>
                <a:spcPts val="500"/>
              </a:spcBef>
              <a:buClrTx/>
              <a:defRPr/>
            </a:pPr>
            <a:r>
              <a:rPr lang="en-US" sz="2400" dirty="0">
                <a:solidFill>
                  <a:sysClr val="windowText" lastClr="000000"/>
                </a:solidFill>
              </a:rPr>
              <a:t>Primary source documents</a:t>
            </a:r>
          </a:p>
          <a:p>
            <a:pPr marL="1234440" lvl="3" indent="-228600">
              <a:lnSpc>
                <a:spcPct val="90000"/>
              </a:lnSpc>
              <a:spcBef>
                <a:spcPts val="500"/>
              </a:spcBef>
              <a:buClrTx/>
              <a:defRPr/>
            </a:pPr>
            <a:r>
              <a:rPr lang="en-US" sz="2400" dirty="0">
                <a:solidFill>
                  <a:sysClr val="windowText" lastClr="000000"/>
                </a:solidFill>
              </a:rPr>
              <a:t>Local/regional content</a:t>
            </a:r>
          </a:p>
          <a:p>
            <a:pPr marL="1234440" lvl="3" indent="-228600">
              <a:lnSpc>
                <a:spcPct val="90000"/>
              </a:lnSpc>
              <a:spcBef>
                <a:spcPts val="500"/>
              </a:spcBef>
              <a:buClrTx/>
              <a:defRPr/>
            </a:pPr>
            <a:r>
              <a:rPr lang="en-US" sz="2400" dirty="0">
                <a:solidFill>
                  <a:sysClr val="windowText" lastClr="000000"/>
                </a:solidFill>
              </a:rPr>
              <a:t>Scholarly content </a:t>
            </a:r>
          </a:p>
          <a:p>
            <a:pPr marL="1234440" lvl="3" indent="-228600">
              <a:lnSpc>
                <a:spcPct val="90000"/>
              </a:lnSpc>
              <a:spcBef>
                <a:spcPts val="500"/>
              </a:spcBef>
              <a:buClrTx/>
              <a:defRPr/>
            </a:pPr>
            <a:r>
              <a:rPr lang="en-US" sz="2400" dirty="0">
                <a:solidFill>
                  <a:sysClr val="windowText" lastClr="000000"/>
                </a:solidFill>
              </a:rPr>
              <a:t>Technical </a:t>
            </a:r>
            <a:r>
              <a:rPr lang="en-US" sz="2400" dirty="0" smtClean="0">
                <a:solidFill>
                  <a:sysClr val="windowText" lastClr="000000"/>
                </a:solidFill>
              </a:rPr>
              <a:t>content</a:t>
            </a:r>
          </a:p>
          <a:p>
            <a:pPr lvl="3" indent="0">
              <a:lnSpc>
                <a:spcPct val="90000"/>
              </a:lnSpc>
              <a:spcBef>
                <a:spcPts val="500"/>
              </a:spcBef>
              <a:buClrTx/>
              <a:buNone/>
              <a:defRPr/>
            </a:pPr>
            <a:endParaRPr lang="en-US" sz="2400" dirty="0">
              <a:solidFill>
                <a:sysClr val="windowText" lastClr="000000"/>
              </a:solidFill>
            </a:endParaRPr>
          </a:p>
          <a:p>
            <a:pPr marL="228600" lvl="0" indent="-228600">
              <a:lnSpc>
                <a:spcPct val="90000"/>
              </a:lnSpc>
              <a:spcBef>
                <a:spcPts val="1000"/>
              </a:spcBef>
              <a:buClrTx/>
              <a:buSzTx/>
              <a:defRPr/>
            </a:pPr>
            <a:r>
              <a:rPr lang="en-US" sz="2800" dirty="0">
                <a:solidFill>
                  <a:sysClr val="windowText" lastClr="000000"/>
                </a:solidFill>
              </a:rPr>
              <a:t>Social responsibility and long-term obligations</a:t>
            </a:r>
          </a:p>
          <a:p>
            <a:pPr marL="228600" lvl="0" indent="-228600">
              <a:lnSpc>
                <a:spcPct val="90000"/>
              </a:lnSpc>
              <a:spcBef>
                <a:spcPts val="1000"/>
              </a:spcBef>
              <a:buClrTx/>
              <a:buSzTx/>
              <a:defRPr/>
            </a:pPr>
            <a:r>
              <a:rPr lang="en-US" sz="2800" dirty="0" smtClean="0">
                <a:solidFill>
                  <a:sysClr val="windowText" lastClr="000000"/>
                </a:solidFill>
              </a:rPr>
              <a:t>Knowledge </a:t>
            </a:r>
            <a:r>
              <a:rPr lang="en-US" sz="2800" dirty="0">
                <a:solidFill>
                  <a:sysClr val="windowText" lastClr="000000"/>
                </a:solidFill>
              </a:rPr>
              <a:t>diffusion network</a:t>
            </a:r>
          </a:p>
        </p:txBody>
      </p:sp>
      <p:pic>
        <p:nvPicPr>
          <p:cNvPr id="6" name="Picture 5" descr="Open Library of Humantie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90725" y="4374811"/>
            <a:ext cx="1928978" cy="598752"/>
          </a:xfrm>
          <a:prstGeom prst="rect">
            <a:avLst/>
          </a:prstGeom>
          <a:noFill/>
          <a:ln>
            <a:noFill/>
          </a:ln>
        </p:spPr>
      </p:pic>
      <p:pic>
        <p:nvPicPr>
          <p:cNvPr id="13" name="Picture 12" descr="https://assets.okfn.org/p/openglam/img/logo.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61354" y="3394635"/>
            <a:ext cx="1958349" cy="515090"/>
          </a:xfrm>
          <a:prstGeom prst="rect">
            <a:avLst/>
          </a:prstGeom>
          <a:noFill/>
          <a:ln>
            <a:noFill/>
          </a:ln>
        </p:spPr>
      </p:pic>
      <p:grpSp>
        <p:nvGrpSpPr>
          <p:cNvPr id="14" name="Group 13"/>
          <p:cNvGrpSpPr/>
          <p:nvPr/>
        </p:nvGrpSpPr>
        <p:grpSpPr>
          <a:xfrm>
            <a:off x="6619928" y="5497487"/>
            <a:ext cx="1519166" cy="714082"/>
            <a:chOff x="290780" y="5520284"/>
            <a:chExt cx="1519166" cy="714082"/>
          </a:xfrm>
        </p:grpSpPr>
        <p:pic>
          <p:nvPicPr>
            <p:cNvPr id="15" name="Picture 14" descr="SCOAP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0780" y="5520284"/>
              <a:ext cx="819757" cy="714082"/>
            </a:xfrm>
            <a:prstGeom prst="rect">
              <a:avLst/>
            </a:prstGeom>
            <a:noFill/>
            <a:ln>
              <a:noFill/>
            </a:ln>
          </p:spPr>
        </p:pic>
        <p:sp>
          <p:nvSpPr>
            <p:cNvPr id="16" name="Text Box 2"/>
            <p:cNvSpPr txBox="1">
              <a:spLocks noChangeArrowheads="1"/>
            </p:cNvSpPr>
            <p:nvPr/>
          </p:nvSpPr>
          <p:spPr bwMode="auto">
            <a:xfrm>
              <a:off x="1024891" y="5737613"/>
              <a:ext cx="785055" cy="24216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200" dirty="0">
                  <a:solidFill>
                    <a:srgbClr val="7B5380"/>
                  </a:solidFill>
                  <a:ea typeface="Calibri" panose="020F0502020204030204" pitchFamily="34" charset="0"/>
                  <a:cs typeface="Times New Roman" panose="02020603050405020304" pitchFamily="18" charset="0"/>
                </a:rPr>
                <a:t>SCOAP</a:t>
              </a:r>
              <a:r>
                <a:rPr lang="en-US" sz="1200" baseline="30000" dirty="0">
                  <a:solidFill>
                    <a:srgbClr val="7B5380"/>
                  </a:solidFill>
                  <a:ea typeface="Calibri" panose="020F0502020204030204" pitchFamily="34" charset="0"/>
                  <a:cs typeface="Times New Roman" panose="02020603050405020304" pitchFamily="18" charset="0"/>
                </a:rPr>
                <a:t>3</a:t>
              </a:r>
              <a:r>
                <a:rPr lang="en-US" sz="1900" dirty="0">
                  <a:solidFill>
                    <a:srgbClr val="7B5380"/>
                  </a:solidFill>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12479" y="2518479"/>
            <a:ext cx="2840736" cy="320040"/>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46854" y="1417730"/>
            <a:ext cx="2814370" cy="475010"/>
          </a:xfrm>
          <a:prstGeom prst="rect">
            <a:avLst/>
          </a:prstGeom>
        </p:spPr>
      </p:pic>
    </p:spTree>
    <p:extLst>
      <p:ext uri="{BB962C8B-B14F-4D97-AF65-F5344CB8AC3E}">
        <p14:creationId xmlns:p14="http://schemas.microsoft.com/office/powerpoint/2010/main" val="38228985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Taking Action</a:t>
            </a:r>
            <a:endParaRPr lang="en-US" b="1" dirty="0"/>
          </a:p>
        </p:txBody>
      </p:sp>
      <p:sp>
        <p:nvSpPr>
          <p:cNvPr id="3" name="Content Placeholder 2"/>
          <p:cNvSpPr>
            <a:spLocks noGrp="1"/>
          </p:cNvSpPr>
          <p:nvPr>
            <p:ph idx="1"/>
          </p:nvPr>
        </p:nvSpPr>
        <p:spPr>
          <a:xfrm>
            <a:off x="332381" y="1084455"/>
            <a:ext cx="8658559" cy="3404625"/>
          </a:xfrm>
        </p:spPr>
        <p:txBody>
          <a:bodyPr>
            <a:normAutofit fontScale="92500" lnSpcReduction="10000"/>
          </a:bodyPr>
          <a:lstStyle/>
          <a:p>
            <a:pPr marL="228600" lvl="0" indent="-228600">
              <a:lnSpc>
                <a:spcPct val="90000"/>
              </a:lnSpc>
              <a:spcBef>
                <a:spcPts val="1000"/>
              </a:spcBef>
              <a:buClrTx/>
              <a:buSzTx/>
            </a:pPr>
            <a:r>
              <a:rPr lang="en-US" sz="2800" dirty="0">
                <a:solidFill>
                  <a:prstClr val="black"/>
                </a:solidFill>
              </a:rPr>
              <a:t>“Not self-indulgence, but self-preservation”</a:t>
            </a:r>
          </a:p>
          <a:p>
            <a:pPr marL="228600" lvl="0" indent="-228600">
              <a:lnSpc>
                <a:spcPct val="90000"/>
              </a:lnSpc>
              <a:spcBef>
                <a:spcPts val="1000"/>
              </a:spcBef>
              <a:buClrTx/>
              <a:buSzTx/>
            </a:pPr>
            <a:r>
              <a:rPr lang="en-US" sz="2800" dirty="0">
                <a:solidFill>
                  <a:prstClr val="black"/>
                </a:solidFill>
              </a:rPr>
              <a:t>Support for progress of intellectual thought and expression in a sustainable manner</a:t>
            </a:r>
          </a:p>
          <a:p>
            <a:pPr marL="228600" lvl="0" indent="-228600">
              <a:lnSpc>
                <a:spcPct val="90000"/>
              </a:lnSpc>
              <a:spcBef>
                <a:spcPts val="1000"/>
              </a:spcBef>
              <a:buClrTx/>
              <a:buSzTx/>
            </a:pPr>
            <a:r>
              <a:rPr lang="en-US" sz="2800" dirty="0">
                <a:solidFill>
                  <a:prstClr val="black"/>
                </a:solidFill>
              </a:rPr>
              <a:t>Multi-stakeholder alliances </a:t>
            </a:r>
            <a:endParaRPr lang="en-US" sz="2800" dirty="0" smtClean="0">
              <a:solidFill>
                <a:prstClr val="black"/>
              </a:solidFill>
            </a:endParaRPr>
          </a:p>
          <a:p>
            <a:pPr marL="228600" lvl="0" indent="-228600">
              <a:lnSpc>
                <a:spcPct val="90000"/>
              </a:lnSpc>
              <a:spcBef>
                <a:spcPts val="1000"/>
              </a:spcBef>
              <a:buClrTx/>
              <a:buSzTx/>
            </a:pPr>
            <a:r>
              <a:rPr lang="en-US" sz="2800" dirty="0" smtClean="0">
                <a:solidFill>
                  <a:prstClr val="black"/>
                </a:solidFill>
              </a:rPr>
              <a:t>Digitization </a:t>
            </a:r>
            <a:r>
              <a:rPr lang="en-US" sz="2800" dirty="0">
                <a:solidFill>
                  <a:prstClr val="black"/>
                </a:solidFill>
              </a:rPr>
              <a:t>to Digitality</a:t>
            </a:r>
          </a:p>
          <a:p>
            <a:pPr marL="228600" lvl="0" indent="-228600">
              <a:lnSpc>
                <a:spcPct val="90000"/>
              </a:lnSpc>
              <a:spcBef>
                <a:spcPts val="1000"/>
              </a:spcBef>
              <a:buClrTx/>
              <a:buSzTx/>
            </a:pPr>
            <a:r>
              <a:rPr lang="en-US" sz="2800" dirty="0">
                <a:solidFill>
                  <a:prstClr val="black"/>
                </a:solidFill>
              </a:rPr>
              <a:t>Investigate, collaborate, promote, and accelerate adoption of Open using a holistic approach</a:t>
            </a:r>
          </a:p>
          <a:p>
            <a:pPr marL="228600" lvl="0" indent="-228600">
              <a:lnSpc>
                <a:spcPct val="90000"/>
              </a:lnSpc>
              <a:spcBef>
                <a:spcPts val="1000"/>
              </a:spcBef>
              <a:buClrTx/>
              <a:buSzTx/>
            </a:pPr>
            <a:r>
              <a:rPr lang="en-US" sz="2800" dirty="0">
                <a:solidFill>
                  <a:prstClr val="black"/>
                </a:solidFill>
              </a:rPr>
              <a:t>Instigate change</a:t>
            </a:r>
          </a:p>
          <a:p>
            <a:endParaRPr lang="en-US" dirty="0"/>
          </a:p>
        </p:txBody>
      </p:sp>
      <p:pic>
        <p:nvPicPr>
          <p:cNvPr id="4" name="Picture 3" descr="OK LOGO COLOUR RGB.sv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6617" y="4839559"/>
            <a:ext cx="1416373" cy="1720291"/>
          </a:xfrm>
          <a:prstGeom prst="rect">
            <a:avLst/>
          </a:prstGeom>
          <a:noFill/>
          <a:ln>
            <a:noFill/>
          </a:ln>
        </p:spPr>
      </p:pic>
      <p:pic>
        <p:nvPicPr>
          <p:cNvPr id="5" name="Picture 4" descr="http://osinitiative.org/wp-content/uploads/2016/05/osi-logo-2016-25-no-text.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31240" y="6164228"/>
            <a:ext cx="2286000" cy="285750"/>
          </a:xfrm>
          <a:prstGeom prst="rect">
            <a:avLst/>
          </a:prstGeom>
          <a:noFill/>
          <a:ln>
            <a:noFill/>
          </a:ln>
        </p:spPr>
      </p:pic>
      <p:pic>
        <p:nvPicPr>
          <p:cNvPr id="2050" name="Picture 2" descr="LPC"/>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2381" y="4942749"/>
            <a:ext cx="1702984" cy="10261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open educational resource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31240" y="5059213"/>
            <a:ext cx="2549669" cy="79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84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332381" y="1287552"/>
            <a:ext cx="8658559" cy="4948148"/>
          </a:xfrm>
        </p:spPr>
        <p:txBody>
          <a:bodyPr/>
          <a:lstStyle/>
          <a:p>
            <a:r>
              <a:rPr lang="en-US" sz="2800" dirty="0" smtClean="0"/>
              <a:t>How do you envision that your organization will be engaging in the Open Content movement in the next 5 years? </a:t>
            </a:r>
            <a:br>
              <a:rPr lang="en-US" sz="2800" dirty="0" smtClean="0"/>
            </a:br>
            <a:endParaRPr lang="en-US" sz="2800" dirty="0"/>
          </a:p>
          <a:p>
            <a:r>
              <a:rPr lang="en-US" sz="2800" dirty="0" smtClean="0"/>
              <a:t>What are the driving forces behind the Open Content momentum in your environment?</a:t>
            </a:r>
            <a:br>
              <a:rPr lang="en-US" sz="2800" dirty="0" smtClean="0"/>
            </a:br>
            <a:endParaRPr lang="en-US" sz="2800" dirty="0"/>
          </a:p>
          <a:p>
            <a:r>
              <a:rPr lang="en-US" sz="2800" dirty="0" smtClean="0"/>
              <a:t>What are the barriers in your organization that slow down or prevent the transition to more to Open Content?</a:t>
            </a:r>
            <a:endParaRPr lang="en-US" sz="2800" dirty="0"/>
          </a:p>
          <a:p>
            <a:endParaRPr lang="en-US" dirty="0"/>
          </a:p>
        </p:txBody>
      </p:sp>
    </p:spTree>
    <p:extLst>
      <p:ext uri="{BB962C8B-B14F-4D97-AF65-F5344CB8AC3E}">
        <p14:creationId xmlns:p14="http://schemas.microsoft.com/office/powerpoint/2010/main" val="1148501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TextBox 3"/>
          <p:cNvSpPr txBox="1"/>
          <p:nvPr/>
        </p:nvSpPr>
        <p:spPr>
          <a:xfrm>
            <a:off x="685800" y="4642450"/>
            <a:ext cx="5956300" cy="523220"/>
          </a:xfrm>
          <a:prstGeom prst="rect">
            <a:avLst/>
          </a:prstGeom>
          <a:noFill/>
        </p:spPr>
        <p:txBody>
          <a:bodyPr wrap="square" rtlCol="0">
            <a:spAutoFit/>
          </a:bodyPr>
          <a:lstStyle/>
          <a:p>
            <a:r>
              <a:rPr lang="en-US" sz="1400" b="1" dirty="0" smtClean="0"/>
              <a:t>Jill Grogg</a:t>
            </a:r>
          </a:p>
          <a:p>
            <a:r>
              <a:rPr lang="en-US" sz="1400" dirty="0" smtClean="0"/>
              <a:t>Licensing Program Strategist</a:t>
            </a:r>
            <a:endParaRPr lang="en-US" sz="1400" dirty="0"/>
          </a:p>
        </p:txBody>
      </p:sp>
      <p:sp>
        <p:nvSpPr>
          <p:cNvPr id="5" name="TextBox 4"/>
          <p:cNvSpPr txBox="1"/>
          <p:nvPr/>
        </p:nvSpPr>
        <p:spPr>
          <a:xfrm>
            <a:off x="685800" y="1787254"/>
            <a:ext cx="7954276" cy="1508105"/>
          </a:xfrm>
          <a:prstGeom prst="rect">
            <a:avLst/>
          </a:prstGeom>
          <a:noFill/>
        </p:spPr>
        <p:txBody>
          <a:bodyPr wrap="square" rtlCol="0">
            <a:spAutoFit/>
          </a:bodyPr>
          <a:lstStyle/>
          <a:p>
            <a:r>
              <a:rPr lang="en-US" sz="1100" dirty="0">
                <a:solidFill>
                  <a:srgbClr val="1A1A1A"/>
                </a:solidFill>
                <a:latin typeface="Arial" charset="0"/>
                <a:ea typeface="ＭＳ Ｐゴシック" charset="0"/>
                <a:cs typeface="ＭＳ Ｐゴシック" charset="0"/>
                <a:sym typeface="Roboto Light" charset="0"/>
              </a:rPr>
              <a:t>please contact us for more info</a:t>
            </a:r>
            <a:r>
              <a:rPr lang="en-US" dirty="0">
                <a:solidFill>
                  <a:srgbClr val="1A1A1A"/>
                </a:solidFill>
                <a:latin typeface="Arial" charset="0"/>
                <a:ea typeface="ＭＳ Ｐゴシック" charset="0"/>
                <a:cs typeface="ＭＳ Ｐゴシック" charset="0"/>
                <a:sym typeface="Roboto Light" charset="0"/>
              </a:rPr>
              <a:t>.</a:t>
            </a:r>
          </a:p>
          <a:p>
            <a:endParaRPr lang="en-US" dirty="0">
              <a:solidFill>
                <a:srgbClr val="1A1A1A"/>
              </a:solidFill>
              <a:latin typeface="Arial" charset="0"/>
              <a:ea typeface="ＭＳ Ｐゴシック" charset="0"/>
              <a:cs typeface="ＭＳ Ｐゴシック" charset="0"/>
              <a:sym typeface="Roboto Light" charset="0"/>
            </a:endParaRPr>
          </a:p>
          <a:p>
            <a:r>
              <a:rPr lang="en-US" sz="2800" dirty="0">
                <a:latin typeface="Arial" charset="0"/>
                <a:ea typeface="ＭＳ Ｐゴシック" charset="0"/>
                <a:cs typeface="ＭＳ Ｐゴシック" charset="0"/>
                <a:sym typeface="Roboto Light" charset="0"/>
              </a:rPr>
              <a:t>Phone</a:t>
            </a:r>
            <a:r>
              <a:rPr lang="en-US" sz="2800" dirty="0">
                <a:latin typeface="Arial" charset="0"/>
                <a:ea typeface="ＭＳ Ｐゴシック" charset="0"/>
                <a:cs typeface="ＭＳ Ｐゴシック" charset="0"/>
                <a:sym typeface="Roboto Medium" charset="0"/>
              </a:rPr>
              <a:t> </a:t>
            </a:r>
            <a:r>
              <a:rPr lang="en-US" sz="2800" b="1" dirty="0">
                <a:latin typeface="Arial"/>
                <a:ea typeface="ＭＳ Ｐゴシック" charset="0"/>
                <a:cs typeface="Arial"/>
                <a:sym typeface="Roboto Medium" charset="0"/>
              </a:rPr>
              <a:t>800.999.8558</a:t>
            </a:r>
          </a:p>
          <a:p>
            <a:r>
              <a:rPr lang="en-US" sz="2800" dirty="0" smtClean="0">
                <a:latin typeface="Arial" charset="0"/>
                <a:ea typeface="ＭＳ Ｐゴシック" charset="0"/>
                <a:cs typeface="ＭＳ Ｐゴシック" charset="0"/>
                <a:sym typeface="Roboto Light" charset="0"/>
              </a:rPr>
              <a:t>Email </a:t>
            </a:r>
            <a:r>
              <a:rPr lang="en-US" sz="2000" b="1" dirty="0" smtClean="0">
                <a:latin typeface="Arial" charset="0"/>
                <a:ea typeface="ＭＳ Ｐゴシック" charset="0"/>
                <a:cs typeface="ＭＳ Ｐゴシック" charset="0"/>
                <a:sym typeface="Roboto Light" charset="0"/>
              </a:rPr>
              <a:t>jill.grogg@lyrasis.org</a:t>
            </a:r>
            <a:endParaRPr lang="en-US" b="1" dirty="0">
              <a:latin typeface="Arial"/>
              <a:cs typeface="Arial"/>
            </a:endParaRPr>
          </a:p>
        </p:txBody>
      </p:sp>
      <p:pic>
        <p:nvPicPr>
          <p:cNvPr id="6" name="Picture 5" descr="icons.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9096" y="3572358"/>
            <a:ext cx="1803400" cy="304800"/>
          </a:xfrm>
          <a:prstGeom prst="rect">
            <a:avLst/>
          </a:prstGeom>
        </p:spPr>
      </p:pic>
      <p:sp>
        <p:nvSpPr>
          <p:cNvPr id="7" name="TextBox 6"/>
          <p:cNvSpPr txBox="1"/>
          <p:nvPr/>
        </p:nvSpPr>
        <p:spPr>
          <a:xfrm>
            <a:off x="1090318" y="3572358"/>
            <a:ext cx="1216107" cy="307777"/>
          </a:xfrm>
          <a:prstGeom prst="rect">
            <a:avLst/>
          </a:prstGeom>
          <a:noFill/>
        </p:spPr>
        <p:txBody>
          <a:bodyPr wrap="square" rtlCol="0">
            <a:spAutoFit/>
          </a:bodyPr>
          <a:lstStyle/>
          <a:p>
            <a:r>
              <a:rPr lang="en-US" sz="1400" dirty="0" err="1" smtClean="0"/>
              <a:t>wearelyrasis</a:t>
            </a:r>
            <a:endParaRPr lang="en-US" sz="1400" dirty="0"/>
          </a:p>
        </p:txBody>
      </p:sp>
      <p:sp>
        <p:nvSpPr>
          <p:cNvPr id="8" name="TextBox 7"/>
          <p:cNvSpPr txBox="1"/>
          <p:nvPr/>
        </p:nvSpPr>
        <p:spPr>
          <a:xfrm>
            <a:off x="2582496" y="3572358"/>
            <a:ext cx="1216107" cy="307777"/>
          </a:xfrm>
          <a:prstGeom prst="rect">
            <a:avLst/>
          </a:prstGeom>
          <a:noFill/>
        </p:spPr>
        <p:txBody>
          <a:bodyPr wrap="square" rtlCol="0">
            <a:spAutoFit/>
          </a:bodyPr>
          <a:lstStyle/>
          <a:p>
            <a:r>
              <a:rPr lang="en-US" sz="1400" dirty="0" err="1" smtClean="0"/>
              <a:t>lyrasis</a:t>
            </a:r>
            <a:endParaRPr lang="en-US" sz="1400" dirty="0"/>
          </a:p>
        </p:txBody>
      </p:sp>
    </p:spTree>
    <p:extLst>
      <p:ext uri="{BB962C8B-B14F-4D97-AF65-F5344CB8AC3E}">
        <p14:creationId xmlns:p14="http://schemas.microsoft.com/office/powerpoint/2010/main" val="2829977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253" y="1585913"/>
            <a:ext cx="7848600" cy="1985963"/>
          </a:xfrm>
        </p:spPr>
        <p:txBody>
          <a:bodyPr/>
          <a:lstStyle/>
          <a:p>
            <a:pPr algn="ctr"/>
            <a:r>
              <a:rPr lang="en-US" sz="4800" dirty="0" smtClean="0"/>
              <a:t>Software / Technology</a:t>
            </a:r>
            <a:br>
              <a:rPr lang="en-US" sz="4800" dirty="0" smtClean="0"/>
            </a:br>
            <a:r>
              <a:rPr lang="en-US" sz="4800" dirty="0" smtClean="0"/>
              <a:t>Costs and Decisions</a:t>
            </a:r>
            <a:endParaRPr lang="en-US" sz="4800" dirty="0"/>
          </a:p>
        </p:txBody>
      </p:sp>
      <p:sp>
        <p:nvSpPr>
          <p:cNvPr id="3" name="Subtitle 2"/>
          <p:cNvSpPr>
            <a:spLocks noGrp="1"/>
          </p:cNvSpPr>
          <p:nvPr>
            <p:ph type="subTitle" idx="1"/>
          </p:nvPr>
        </p:nvSpPr>
        <p:spPr>
          <a:xfrm>
            <a:off x="685800" y="4210731"/>
            <a:ext cx="7848600" cy="818464"/>
          </a:xfrm>
        </p:spPr>
        <p:txBody>
          <a:bodyPr>
            <a:noAutofit/>
          </a:bodyPr>
          <a:lstStyle/>
          <a:p>
            <a:pPr algn="ctr"/>
            <a:r>
              <a:rPr lang="en-US" sz="2000" dirty="0" smtClean="0"/>
              <a:t>John Herbert</a:t>
            </a:r>
          </a:p>
          <a:p>
            <a:pPr algn="ctr"/>
            <a:r>
              <a:rPr lang="en-US" sz="2000" dirty="0" smtClean="0"/>
              <a:t>Director – Technology Services</a:t>
            </a:r>
            <a:endParaRPr lang="en-US" sz="2000" dirty="0"/>
          </a:p>
        </p:txBody>
      </p:sp>
    </p:spTree>
    <p:extLst>
      <p:ext uri="{BB962C8B-B14F-4D97-AF65-F5344CB8AC3E}">
        <p14:creationId xmlns:p14="http://schemas.microsoft.com/office/powerpoint/2010/main" val="28685781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a:xfrm>
            <a:off x="373036" y="1214437"/>
            <a:ext cx="8658559" cy="2507557"/>
          </a:xfrm>
        </p:spPr>
        <p:txBody>
          <a:bodyPr>
            <a:normAutofit/>
          </a:bodyPr>
          <a:lstStyle/>
          <a:p>
            <a:r>
              <a:rPr lang="en-US" dirty="0" smtClean="0"/>
              <a:t>Movements within the landscape</a:t>
            </a:r>
          </a:p>
          <a:p>
            <a:pPr lvl="1"/>
            <a:r>
              <a:rPr lang="en-US" dirty="0" smtClean="0"/>
              <a:t>Open-Source</a:t>
            </a:r>
          </a:p>
          <a:p>
            <a:pPr lvl="1"/>
            <a:r>
              <a:rPr lang="en-US" dirty="0" smtClean="0"/>
              <a:t>Software as a Service (SaaS)</a:t>
            </a:r>
          </a:p>
        </p:txBody>
      </p:sp>
      <p:pic>
        <p:nvPicPr>
          <p:cNvPr id="4" name="Picture 3" descr="pic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3722" y="2850457"/>
            <a:ext cx="6417185" cy="2507595"/>
          </a:xfrm>
          <a:prstGeom prst="rect">
            <a:avLst/>
          </a:prstGeom>
        </p:spPr>
      </p:pic>
    </p:spTree>
    <p:extLst>
      <p:ext uri="{BB962C8B-B14F-4D97-AF65-F5344CB8AC3E}">
        <p14:creationId xmlns:p14="http://schemas.microsoft.com/office/powerpoint/2010/main" val="13016874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Open-Source Software</a:t>
            </a:r>
            <a:endParaRPr lang="en-US" dirty="0"/>
          </a:p>
        </p:txBody>
      </p:sp>
      <p:sp>
        <p:nvSpPr>
          <p:cNvPr id="3" name="Content Placeholder 2"/>
          <p:cNvSpPr>
            <a:spLocks noGrp="1"/>
          </p:cNvSpPr>
          <p:nvPr>
            <p:ph idx="1"/>
          </p:nvPr>
        </p:nvSpPr>
        <p:spPr>
          <a:xfrm>
            <a:off x="244248" y="1214438"/>
            <a:ext cx="6370866" cy="5200650"/>
          </a:xfrm>
        </p:spPr>
        <p:txBody>
          <a:bodyPr>
            <a:normAutofit/>
          </a:bodyPr>
          <a:lstStyle/>
          <a:p>
            <a:pPr marL="0" indent="0">
              <a:buNone/>
            </a:pPr>
            <a:r>
              <a:rPr lang="en-US" dirty="0" smtClean="0"/>
              <a:t>Benefits</a:t>
            </a:r>
          </a:p>
          <a:p>
            <a:r>
              <a:rPr lang="en-US" dirty="0" smtClean="0"/>
              <a:t>Community and Collaboration</a:t>
            </a:r>
          </a:p>
          <a:p>
            <a:r>
              <a:rPr lang="en-US" dirty="0" smtClean="0"/>
              <a:t>Sharing resources</a:t>
            </a:r>
          </a:p>
          <a:p>
            <a:r>
              <a:rPr lang="en-US" dirty="0" smtClean="0"/>
              <a:t>Getting what </a:t>
            </a:r>
            <a:r>
              <a:rPr lang="en-US" u="sng" dirty="0" smtClean="0"/>
              <a:t>you</a:t>
            </a:r>
            <a:r>
              <a:rPr lang="en-US" dirty="0" smtClean="0"/>
              <a:t> need</a:t>
            </a:r>
          </a:p>
          <a:p>
            <a:endParaRPr lang="en-US" dirty="0"/>
          </a:p>
          <a:p>
            <a:pPr marL="0" indent="0">
              <a:buNone/>
            </a:pPr>
            <a:r>
              <a:rPr lang="en-US" dirty="0" smtClean="0"/>
              <a:t>But …..</a:t>
            </a:r>
          </a:p>
          <a:p>
            <a:r>
              <a:rPr lang="en-US" dirty="0" smtClean="0"/>
              <a:t>Often developed in stand-alone fashion</a:t>
            </a:r>
          </a:p>
          <a:p>
            <a:r>
              <a:rPr lang="en-US" dirty="0" smtClean="0"/>
              <a:t>Driven by large institutions / technologists</a:t>
            </a:r>
          </a:p>
          <a:p>
            <a:r>
              <a:rPr lang="en-US" dirty="0" smtClean="0"/>
              <a:t>Many projects, platforms</a:t>
            </a:r>
          </a:p>
          <a:p>
            <a:r>
              <a:rPr lang="en-US" dirty="0" smtClean="0"/>
              <a:t>Confusing landscape</a:t>
            </a:r>
          </a:p>
          <a:p>
            <a:r>
              <a:rPr lang="en-US" dirty="0" smtClean="0"/>
              <a:t>Sustainability is a challenge</a:t>
            </a:r>
          </a:p>
        </p:txBody>
      </p:sp>
      <p:pic>
        <p:nvPicPr>
          <p:cNvPr id="4" name="Picture 3" descr="open-source-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37772" y="1191983"/>
            <a:ext cx="3134322" cy="2706914"/>
          </a:xfrm>
          <a:prstGeom prst="rect">
            <a:avLst/>
          </a:prstGeom>
        </p:spPr>
      </p:pic>
    </p:spTree>
    <p:extLst>
      <p:ext uri="{BB962C8B-B14F-4D97-AF65-F5344CB8AC3E}">
        <p14:creationId xmlns:p14="http://schemas.microsoft.com/office/powerpoint/2010/main" val="3129559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47" y="891404"/>
            <a:ext cx="8658559" cy="3594872"/>
          </a:xfrm>
        </p:spPr>
        <p:txBody>
          <a:bodyPr/>
          <a:lstStyle/>
          <a:p>
            <a:r>
              <a:rPr lang="en-US" dirty="0" smtClean="0"/>
              <a:t>Institutions everywhere dis-engaging from operating all the software they need</a:t>
            </a:r>
          </a:p>
          <a:p>
            <a:pPr lvl="1"/>
            <a:r>
              <a:rPr lang="en-US" dirty="0" smtClean="0"/>
              <a:t>Prominent, world renown universities are outsourcing</a:t>
            </a:r>
          </a:p>
          <a:p>
            <a:pPr lvl="1"/>
            <a:r>
              <a:rPr lang="en-US" dirty="0" smtClean="0"/>
              <a:t>Smaller, community-based org’s don’t have dedicated IT resources</a:t>
            </a:r>
          </a:p>
          <a:p>
            <a:r>
              <a:rPr lang="en-US" dirty="0" smtClean="0"/>
              <a:t>Relinquishing control of smaller, less enterprise-critical platforms</a:t>
            </a:r>
          </a:p>
          <a:p>
            <a:r>
              <a:rPr lang="en-US" dirty="0" smtClean="0"/>
              <a:t>Allowing 3</a:t>
            </a:r>
            <a:r>
              <a:rPr lang="en-US" baseline="30000" dirty="0" smtClean="0"/>
              <a:t>rd</a:t>
            </a:r>
            <a:r>
              <a:rPr lang="en-US" dirty="0" smtClean="0"/>
              <a:t> party service providers to handle infrastructure, technical support</a:t>
            </a:r>
          </a:p>
        </p:txBody>
      </p:sp>
      <p:sp>
        <p:nvSpPr>
          <p:cNvPr id="4" name="Title 3"/>
          <p:cNvSpPr>
            <a:spLocks noGrp="1"/>
          </p:cNvSpPr>
          <p:nvPr>
            <p:ph type="title"/>
          </p:nvPr>
        </p:nvSpPr>
        <p:spPr/>
        <p:txBody>
          <a:bodyPr/>
          <a:lstStyle/>
          <a:p>
            <a:r>
              <a:rPr lang="en-US" dirty="0" smtClean="0"/>
              <a:t>Software as a Service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0099" y="4294281"/>
            <a:ext cx="8105547" cy="2286000"/>
          </a:xfrm>
          <a:prstGeom prst="rect">
            <a:avLst/>
          </a:prstGeom>
        </p:spPr>
      </p:pic>
    </p:spTree>
    <p:extLst>
      <p:ext uri="{BB962C8B-B14F-4D97-AF65-F5344CB8AC3E}">
        <p14:creationId xmlns:p14="http://schemas.microsoft.com/office/powerpoint/2010/main" val="2497170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 Decisions</a:t>
            </a:r>
            <a:endParaRPr lang="en-US" dirty="0"/>
          </a:p>
        </p:txBody>
      </p:sp>
      <p:sp>
        <p:nvSpPr>
          <p:cNvPr id="3" name="Content Placeholder 2"/>
          <p:cNvSpPr>
            <a:spLocks noGrp="1"/>
          </p:cNvSpPr>
          <p:nvPr>
            <p:ph idx="1"/>
          </p:nvPr>
        </p:nvSpPr>
        <p:spPr>
          <a:xfrm>
            <a:off x="244247" y="891403"/>
            <a:ext cx="5371464" cy="5709422"/>
          </a:xfrm>
        </p:spPr>
        <p:txBody>
          <a:bodyPr>
            <a:normAutofit/>
          </a:bodyPr>
          <a:lstStyle/>
          <a:p>
            <a:r>
              <a:rPr lang="en-US" dirty="0" smtClean="0"/>
              <a:t>Cost-Benefit Analysis</a:t>
            </a:r>
          </a:p>
          <a:p>
            <a:pPr lvl="1"/>
            <a:r>
              <a:rPr lang="en-US" dirty="0" smtClean="0"/>
              <a:t>Total cost vs. Total benefits</a:t>
            </a:r>
          </a:p>
          <a:p>
            <a:r>
              <a:rPr lang="en-US" dirty="0" smtClean="0"/>
              <a:t>Many pieces to the puzzle</a:t>
            </a:r>
          </a:p>
          <a:p>
            <a:pPr lvl="1"/>
            <a:r>
              <a:rPr lang="en-US" dirty="0" smtClean="0"/>
              <a:t>Commercial – license; </a:t>
            </a:r>
            <a:r>
              <a:rPr lang="en-US" dirty="0" err="1" smtClean="0"/>
              <a:t>gen’l</a:t>
            </a:r>
            <a:r>
              <a:rPr lang="en-US" dirty="0" smtClean="0"/>
              <a:t> use case</a:t>
            </a:r>
          </a:p>
          <a:p>
            <a:pPr lvl="1"/>
            <a:r>
              <a:rPr lang="en-US" dirty="0" smtClean="0"/>
              <a:t>Open-source – </a:t>
            </a:r>
            <a:r>
              <a:rPr lang="en-US" u="sng" dirty="0" smtClean="0"/>
              <a:t>not</a:t>
            </a:r>
            <a:r>
              <a:rPr lang="en-US" dirty="0" smtClean="0"/>
              <a:t> free; longer timeline</a:t>
            </a:r>
          </a:p>
          <a:p>
            <a:pPr lvl="1"/>
            <a:r>
              <a:rPr lang="en-US" dirty="0" smtClean="0"/>
              <a:t>Hardware – infrastructure and security</a:t>
            </a:r>
          </a:p>
          <a:p>
            <a:pPr lvl="1"/>
            <a:r>
              <a:rPr lang="en-US" dirty="0" smtClean="0"/>
              <a:t>Software – local vs. cloud</a:t>
            </a:r>
          </a:p>
          <a:p>
            <a:pPr lvl="1"/>
            <a:r>
              <a:rPr lang="en-US" dirty="0" smtClean="0"/>
              <a:t>Staffing – setup and ongoing support</a:t>
            </a:r>
          </a:p>
          <a:p>
            <a:pPr lvl="2"/>
            <a:r>
              <a:rPr lang="en-US" dirty="0" smtClean="0"/>
              <a:t>Both IT and user areas</a:t>
            </a:r>
          </a:p>
          <a:p>
            <a:pPr lvl="1"/>
            <a:r>
              <a:rPr lang="en-US" dirty="0" smtClean="0"/>
              <a:t>Workflow development / modifications</a:t>
            </a:r>
          </a:p>
          <a:p>
            <a:pPr lvl="1"/>
            <a:r>
              <a:rPr lang="en-US" dirty="0" smtClean="0"/>
              <a:t>Data migrations </a:t>
            </a:r>
          </a:p>
          <a:p>
            <a:pPr lvl="1"/>
            <a:r>
              <a:rPr lang="en-US" dirty="0" smtClean="0"/>
              <a:t>Integrations w/ other platforms</a:t>
            </a:r>
          </a:p>
          <a:p>
            <a:pPr lvl="1"/>
            <a:r>
              <a:rPr lang="en-US" dirty="0" smtClean="0"/>
              <a:t>Scale-ability</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15711" y="1985963"/>
            <a:ext cx="3287094" cy="4433390"/>
          </a:xfrm>
          <a:prstGeom prst="rect">
            <a:avLst/>
          </a:prstGeom>
        </p:spPr>
      </p:pic>
    </p:spTree>
    <p:extLst>
      <p:ext uri="{BB962C8B-B14F-4D97-AF65-F5344CB8AC3E}">
        <p14:creationId xmlns:p14="http://schemas.microsoft.com/office/powerpoint/2010/main" val="1353912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44247" y="1162122"/>
            <a:ext cx="8658559" cy="3281291"/>
          </a:xfrm>
        </p:spPr>
        <p:txBody>
          <a:bodyPr>
            <a:normAutofit/>
          </a:bodyPr>
          <a:lstStyle/>
          <a:p>
            <a:r>
              <a:rPr lang="en-US" dirty="0"/>
              <a:t>How </a:t>
            </a:r>
            <a:r>
              <a:rPr lang="en-US" dirty="0" smtClean="0"/>
              <a:t>do you/your institution view technology decisions?</a:t>
            </a:r>
            <a:endParaRPr lang="en-US" dirty="0"/>
          </a:p>
          <a:p>
            <a:r>
              <a:rPr lang="en-US" dirty="0"/>
              <a:t>How strategic / long-term is your horizon? </a:t>
            </a:r>
          </a:p>
          <a:p>
            <a:r>
              <a:rPr lang="en-US" dirty="0" smtClean="0"/>
              <a:t>How closely do you examine total costs?</a:t>
            </a:r>
          </a:p>
          <a:p>
            <a:r>
              <a:rPr lang="en-US" dirty="0" smtClean="0"/>
              <a:t>What criteria do you consider?</a:t>
            </a:r>
          </a:p>
          <a:p>
            <a:pPr lvl="1"/>
            <a:r>
              <a:rPr lang="en-US" dirty="0" smtClean="0"/>
              <a:t>Is open-source among them?</a:t>
            </a:r>
          </a:p>
          <a:p>
            <a:pPr lvl="1"/>
            <a:r>
              <a:rPr lang="en-US" dirty="0" smtClean="0"/>
              <a:t>Cloud hosting?</a:t>
            </a:r>
          </a:p>
          <a:p>
            <a:r>
              <a:rPr lang="en-US" dirty="0" smtClean="0"/>
              <a:t>Would a more structured total-cost model be useful?</a:t>
            </a:r>
          </a:p>
        </p:txBody>
      </p:sp>
      <p:pic>
        <p:nvPicPr>
          <p:cNvPr id="4" name="Picture 3" descr="illo.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3242" y="4199417"/>
            <a:ext cx="3733375" cy="2373672"/>
          </a:xfrm>
          <a:prstGeom prst="rect">
            <a:avLst/>
          </a:prstGeom>
        </p:spPr>
      </p:pic>
    </p:spTree>
    <p:extLst>
      <p:ext uri="{BB962C8B-B14F-4D97-AF65-F5344CB8AC3E}">
        <p14:creationId xmlns:p14="http://schemas.microsoft.com/office/powerpoint/2010/main" val="2048548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Disruptive Innovation</a:t>
            </a:r>
            <a:endParaRPr lang="en-US" b="1" dirty="0"/>
          </a:p>
        </p:txBody>
      </p:sp>
      <p:sp>
        <p:nvSpPr>
          <p:cNvPr id="3" name="Content Placeholder 2"/>
          <p:cNvSpPr>
            <a:spLocks noGrp="1"/>
          </p:cNvSpPr>
          <p:nvPr>
            <p:ph sz="half" idx="1"/>
          </p:nvPr>
        </p:nvSpPr>
        <p:spPr>
          <a:xfrm>
            <a:off x="244247" y="1143415"/>
            <a:ext cx="8619198" cy="2181676"/>
          </a:xfrm>
        </p:spPr>
        <p:txBody>
          <a:bodyPr>
            <a:normAutofit lnSpcReduction="10000"/>
          </a:bodyPr>
          <a:lstStyle/>
          <a:p>
            <a:pPr marL="0" indent="0">
              <a:buNone/>
            </a:pPr>
            <a:r>
              <a:rPr lang="en-US" b="1" dirty="0"/>
              <a:t>Disruptive innovation</a:t>
            </a:r>
            <a:r>
              <a:rPr lang="en-US" dirty="0"/>
              <a:t> means to reinvent a technology, business model, or simply invent it all together. </a:t>
            </a:r>
            <a:r>
              <a:rPr lang="en-US" dirty="0" smtClean="0"/>
              <a:t>Disruptive </a:t>
            </a:r>
            <a:r>
              <a:rPr lang="en-US" dirty="0"/>
              <a:t>innovation generates new markets and values, in order to disrupt existing ones.</a:t>
            </a:r>
          </a:p>
        </p:txBody>
      </p:sp>
      <p:sp>
        <p:nvSpPr>
          <p:cNvPr id="5" name="Content Placeholder 2"/>
          <p:cNvSpPr>
            <a:spLocks noGrp="1"/>
          </p:cNvSpPr>
          <p:nvPr>
            <p:ph sz="half" idx="1"/>
          </p:nvPr>
        </p:nvSpPr>
        <p:spPr>
          <a:xfrm>
            <a:off x="244247" y="3091622"/>
            <a:ext cx="8619198" cy="466938"/>
          </a:xfrm>
        </p:spPr>
        <p:txBody>
          <a:bodyPr>
            <a:normAutofit fontScale="92500" lnSpcReduction="10000"/>
          </a:bodyPr>
          <a:lstStyle/>
          <a:p>
            <a:pPr marL="0" indent="0" algn="ctr">
              <a:buNone/>
            </a:pPr>
            <a:r>
              <a:rPr lang="en-US" b="1" dirty="0" smtClean="0"/>
              <a:t>Examples:</a:t>
            </a:r>
            <a:r>
              <a:rPr lang="en-US" dirty="0"/>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946" y="4114800"/>
            <a:ext cx="2413651" cy="153596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6211" y="3334619"/>
            <a:ext cx="1719636" cy="171963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8946" y="5343797"/>
            <a:ext cx="2479326" cy="925282"/>
          </a:xfrm>
          <a:prstGeom prst="rect">
            <a:avLst/>
          </a:prstGeom>
        </p:spPr>
      </p:pic>
      <p:pic>
        <p:nvPicPr>
          <p:cNvPr id="9" name="Picture 8" descr="IMG_1153.JPG.jpe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400000">
            <a:off x="5713064" y="3816739"/>
            <a:ext cx="3300041" cy="2475031"/>
          </a:xfrm>
          <a:prstGeom prst="rect">
            <a:avLst/>
          </a:prstGeom>
        </p:spPr>
      </p:pic>
    </p:spTree>
    <p:extLst>
      <p:ext uri="{BB962C8B-B14F-4D97-AF65-F5344CB8AC3E}">
        <p14:creationId xmlns:p14="http://schemas.microsoft.com/office/powerpoint/2010/main" val="8898001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253" y="1585913"/>
            <a:ext cx="7848600" cy="1985963"/>
          </a:xfrm>
        </p:spPr>
        <p:txBody>
          <a:bodyPr/>
          <a:lstStyle/>
          <a:p>
            <a:pPr algn="ctr"/>
            <a:r>
              <a:rPr lang="en-US" sz="4800" dirty="0" smtClean="0"/>
              <a:t>Three Generations: Case Study by David Lewis, IUPUI</a:t>
            </a:r>
            <a:endParaRPr lang="en-US" sz="4800" dirty="0"/>
          </a:p>
        </p:txBody>
      </p:sp>
      <p:sp>
        <p:nvSpPr>
          <p:cNvPr id="3" name="Subtitle 2"/>
          <p:cNvSpPr>
            <a:spLocks noGrp="1"/>
          </p:cNvSpPr>
          <p:nvPr>
            <p:ph type="subTitle" idx="1"/>
          </p:nvPr>
        </p:nvSpPr>
        <p:spPr>
          <a:xfrm>
            <a:off x="685800" y="4210731"/>
            <a:ext cx="7848600" cy="818464"/>
          </a:xfrm>
        </p:spPr>
        <p:txBody>
          <a:bodyPr>
            <a:noAutofit/>
          </a:bodyPr>
          <a:lstStyle/>
          <a:p>
            <a:pPr algn="ctr"/>
            <a:endParaRPr lang="en-US" sz="2000" dirty="0"/>
          </a:p>
        </p:txBody>
      </p:sp>
    </p:spTree>
    <p:extLst>
      <p:ext uri="{BB962C8B-B14F-4D97-AF65-F5344CB8AC3E}">
        <p14:creationId xmlns:p14="http://schemas.microsoft.com/office/powerpoint/2010/main" val="40598761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sp>
        <p:nvSpPr>
          <p:cNvPr id="9" name="Content Placeholder 2"/>
          <p:cNvSpPr>
            <a:spLocks noGrp="1"/>
          </p:cNvSpPr>
          <p:nvPr>
            <p:ph idx="1"/>
          </p:nvPr>
        </p:nvSpPr>
        <p:spPr>
          <a:xfrm>
            <a:off x="244247" y="925551"/>
            <a:ext cx="8565216" cy="5553308"/>
          </a:xfrm>
        </p:spPr>
        <p:txBody>
          <a:bodyPr>
            <a:normAutofit fontScale="92500" lnSpcReduction="20000"/>
          </a:bodyPr>
          <a:lstStyle/>
          <a:p>
            <a:pPr marL="0" indent="0">
              <a:buNone/>
            </a:pPr>
            <a:r>
              <a:rPr lang="en-US" sz="2800" dirty="0"/>
              <a:t>For some time, you have been thinking about the librarians in your library and have been concerned with several issues. </a:t>
            </a:r>
          </a:p>
          <a:p>
            <a:pPr marL="0" indent="0">
              <a:buNone/>
            </a:pPr>
            <a:endParaRPr lang="en-US" sz="2800" dirty="0"/>
          </a:p>
          <a:p>
            <a:pPr marL="514350" lvl="0" indent="-514350">
              <a:buFont typeface="+mj-lt"/>
              <a:buAutoNum type="arabicPeriod"/>
            </a:pPr>
            <a:r>
              <a:rPr lang="en-US" sz="2800" dirty="0"/>
              <a:t> </a:t>
            </a:r>
            <a:r>
              <a:rPr lang="en-US" sz="2600" dirty="0"/>
              <a:t>You are worried about succession planning.  You expect to retire in two years at age 68.  In the past, you were not overly concerned, but you have noticed that many libraries like yours are having trouble finding good candidates for director’s positions.  All of your associate directors and department heads, except for one, are baby boomers and will retire in the next five or six years.  You are not sure any of them are ready to be director or that any of them are interested in the job.  The mid-career librarians mostly don’t seem interested in leadership.  You have recently become concerned that the library will not have anyone to step into leadership roles after the current leadership team retires.</a:t>
            </a:r>
          </a:p>
          <a:p>
            <a:pPr marL="514350" indent="-514350">
              <a:buFont typeface="+mj-lt"/>
              <a:buAutoNum type="arabicPeriod"/>
            </a:pPr>
            <a:endParaRPr lang="en-US" sz="2800" dirty="0">
              <a:solidFill>
                <a:srgbClr val="002144"/>
              </a:solidFill>
            </a:endParaRPr>
          </a:p>
        </p:txBody>
      </p:sp>
    </p:spTree>
    <p:extLst>
      <p:ext uri="{BB962C8B-B14F-4D97-AF65-F5344CB8AC3E}">
        <p14:creationId xmlns:p14="http://schemas.microsoft.com/office/powerpoint/2010/main" val="3486694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sp>
        <p:nvSpPr>
          <p:cNvPr id="9" name="Content Placeholder 2"/>
          <p:cNvSpPr>
            <a:spLocks noGrp="1"/>
          </p:cNvSpPr>
          <p:nvPr>
            <p:ph idx="1"/>
          </p:nvPr>
        </p:nvSpPr>
        <p:spPr>
          <a:xfrm>
            <a:off x="244247" y="925551"/>
            <a:ext cx="8565216" cy="5553308"/>
          </a:xfrm>
        </p:spPr>
        <p:txBody>
          <a:bodyPr>
            <a:normAutofit/>
          </a:bodyPr>
          <a:lstStyle/>
          <a:p>
            <a:pPr marL="466725" indent="-466725">
              <a:buAutoNum type="arabicPeriod" startAt="2"/>
            </a:pPr>
            <a:r>
              <a:rPr lang="en-US" sz="2200" dirty="0"/>
              <a:t>While you have generally been able to recruit good beginning level librarians, over that past few years the candidate pools have gotten smaller and you have had to offer larger start salaries.  </a:t>
            </a:r>
          </a:p>
          <a:p>
            <a:pPr marL="466725" indent="-466725">
              <a:buAutoNum type="arabicPeriod" startAt="2"/>
            </a:pPr>
            <a:r>
              <a:rPr lang="en-US" sz="2200" dirty="0"/>
              <a:t>The higher starting salaries for new librarians has caused salary compression.  Some of the mid-career librarians have begun to grumble.</a:t>
            </a:r>
          </a:p>
          <a:p>
            <a:pPr marL="466725" indent="-466725">
              <a:buAutoNum type="arabicPeriod" startAt="2"/>
            </a:pPr>
            <a:r>
              <a:rPr lang="en-US" sz="2200" dirty="0"/>
              <a:t>In the past two years three of your beginning librarians have left for more interesting position or higher salaries.  In exit interviews, several said that working in your library was fine, but their new position offered more interesting opportunities.  Another left when a spouse relocated.  </a:t>
            </a:r>
          </a:p>
          <a:p>
            <a:pPr marL="466725" indent="-466725">
              <a:buAutoNum type="arabicPeriod" startAt="2"/>
            </a:pPr>
            <a:r>
              <a:rPr lang="en-US" sz="2200" dirty="0"/>
              <a:t>You have been unable to increase the diversity of the librarians in your library even though diversity is a campus priority.</a:t>
            </a:r>
          </a:p>
          <a:p>
            <a:pPr marL="0" indent="0">
              <a:buNone/>
            </a:pPr>
            <a:endParaRPr lang="en-US" sz="2800" dirty="0">
              <a:solidFill>
                <a:srgbClr val="002144"/>
              </a:solidFill>
            </a:endParaRPr>
          </a:p>
        </p:txBody>
      </p:sp>
    </p:spTree>
    <p:extLst>
      <p:ext uri="{BB962C8B-B14F-4D97-AF65-F5344CB8AC3E}">
        <p14:creationId xmlns:p14="http://schemas.microsoft.com/office/powerpoint/2010/main" val="308646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graphicFrame>
        <p:nvGraphicFramePr>
          <p:cNvPr id="3" name="Table 2"/>
          <p:cNvGraphicFramePr>
            <a:graphicFrameLocks noGrp="1"/>
          </p:cNvGraphicFramePr>
          <p:nvPr/>
        </p:nvGraphicFramePr>
        <p:xfrm>
          <a:off x="2195513" y="890588"/>
          <a:ext cx="4751864" cy="5078402"/>
        </p:xfrm>
        <a:graphic>
          <a:graphicData uri="http://schemas.openxmlformats.org/drawingml/2006/table">
            <a:tbl>
              <a:tblPr>
                <a:tableStyleId>{5C22544A-7EE6-4342-B048-85BDC9FD1C3A}</a:tableStyleId>
              </a:tblPr>
              <a:tblGrid>
                <a:gridCol w="810265">
                  <a:extLst>
                    <a:ext uri="{9D8B030D-6E8A-4147-A177-3AD203B41FA5}">
                      <a16:colId xmlns:a16="http://schemas.microsoft.com/office/drawing/2014/main" xmlns="" val="20000"/>
                    </a:ext>
                  </a:extLst>
                </a:gridCol>
                <a:gridCol w="472654">
                  <a:extLst>
                    <a:ext uri="{9D8B030D-6E8A-4147-A177-3AD203B41FA5}">
                      <a16:colId xmlns:a16="http://schemas.microsoft.com/office/drawing/2014/main" xmlns="" val="20001"/>
                    </a:ext>
                  </a:extLst>
                </a:gridCol>
                <a:gridCol w="396692">
                  <a:extLst>
                    <a:ext uri="{9D8B030D-6E8A-4147-A177-3AD203B41FA5}">
                      <a16:colId xmlns:a16="http://schemas.microsoft.com/office/drawing/2014/main" xmlns="" val="20002"/>
                    </a:ext>
                  </a:extLst>
                </a:gridCol>
                <a:gridCol w="548616">
                  <a:extLst>
                    <a:ext uri="{9D8B030D-6E8A-4147-A177-3AD203B41FA5}">
                      <a16:colId xmlns:a16="http://schemas.microsoft.com/office/drawing/2014/main" xmlns="" val="20003"/>
                    </a:ext>
                  </a:extLst>
                </a:gridCol>
                <a:gridCol w="497975">
                  <a:extLst>
                    <a:ext uri="{9D8B030D-6E8A-4147-A177-3AD203B41FA5}">
                      <a16:colId xmlns:a16="http://schemas.microsoft.com/office/drawing/2014/main" xmlns="" val="20004"/>
                    </a:ext>
                  </a:extLst>
                </a:gridCol>
                <a:gridCol w="514856">
                  <a:extLst>
                    <a:ext uri="{9D8B030D-6E8A-4147-A177-3AD203B41FA5}">
                      <a16:colId xmlns:a16="http://schemas.microsoft.com/office/drawing/2014/main" xmlns="" val="20005"/>
                    </a:ext>
                  </a:extLst>
                </a:gridCol>
                <a:gridCol w="430453">
                  <a:extLst>
                    <a:ext uri="{9D8B030D-6E8A-4147-A177-3AD203B41FA5}">
                      <a16:colId xmlns:a16="http://schemas.microsoft.com/office/drawing/2014/main" xmlns="" val="20006"/>
                    </a:ext>
                  </a:extLst>
                </a:gridCol>
                <a:gridCol w="481095">
                  <a:extLst>
                    <a:ext uri="{9D8B030D-6E8A-4147-A177-3AD203B41FA5}">
                      <a16:colId xmlns:a16="http://schemas.microsoft.com/office/drawing/2014/main" xmlns="" val="20007"/>
                    </a:ext>
                  </a:extLst>
                </a:gridCol>
                <a:gridCol w="599258">
                  <a:extLst>
                    <a:ext uri="{9D8B030D-6E8A-4147-A177-3AD203B41FA5}">
                      <a16:colId xmlns:a16="http://schemas.microsoft.com/office/drawing/2014/main" xmlns="" val="20008"/>
                    </a:ext>
                  </a:extLst>
                </a:gridCol>
              </a:tblGrid>
              <a:tr h="213946">
                <a:tc gridSpan="9">
                  <a:txBody>
                    <a:bodyPr/>
                    <a:lstStyle/>
                    <a:p>
                      <a:pPr algn="ctr" fontAlgn="b"/>
                      <a:r>
                        <a:rPr lang="en-US" sz="1200" u="none" strike="noStrike">
                          <a:effectLst/>
                        </a:rPr>
                        <a:t>Library Demographic Summary</a:t>
                      </a:r>
                      <a:endParaRPr lang="en-US" sz="1200" b="1" i="0" u="none" strike="noStrike">
                        <a:solidFill>
                          <a:srgbClr val="000000"/>
                        </a:solidFill>
                        <a:effectLst/>
                        <a:latin typeface="Arial" charset="0"/>
                      </a:endParaRPr>
                    </a:p>
                  </a:txBody>
                  <a:tcPr marL="5630" marR="5630" marT="563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40496">
                <a:tc>
                  <a:txBody>
                    <a:bodyPr/>
                    <a:lstStyle/>
                    <a:p>
                      <a:pPr algn="ctr" fontAlgn="b"/>
                      <a:r>
                        <a:rPr lang="en-US" sz="800" u="none" strike="noStrike">
                          <a:effectLst/>
                        </a:rPr>
                        <a:t>Last name</a:t>
                      </a:r>
                      <a:endParaRPr lang="en-US" sz="800" b="1" i="0" u="none" strike="noStrike">
                        <a:solidFill>
                          <a:srgbClr val="000000"/>
                        </a:solidFill>
                        <a:effectLst/>
                        <a:latin typeface="Arial" charset="0"/>
                      </a:endParaRPr>
                    </a:p>
                  </a:txBody>
                  <a:tcPr marL="5630" marR="5630" marT="5630" marB="0" anchor="b"/>
                </a:tc>
                <a:tc>
                  <a:txBody>
                    <a:bodyPr/>
                    <a:lstStyle/>
                    <a:p>
                      <a:pPr algn="ctr" fontAlgn="b"/>
                      <a:r>
                        <a:rPr lang="en-US" sz="800" u="none" strike="noStrike">
                          <a:effectLst/>
                        </a:rPr>
                        <a:t>Date of Birth</a:t>
                      </a:r>
                      <a:endParaRPr lang="en-US" sz="800" b="1" i="0" u="none" strike="noStrike">
                        <a:solidFill>
                          <a:srgbClr val="000000"/>
                        </a:solidFill>
                        <a:effectLst/>
                        <a:latin typeface="Arial" charset="0"/>
                      </a:endParaRPr>
                    </a:p>
                  </a:txBody>
                  <a:tcPr marL="5630" marR="5630" marT="5630" marB="0" anchor="b"/>
                </a:tc>
                <a:tc>
                  <a:txBody>
                    <a:bodyPr/>
                    <a:lstStyle/>
                    <a:p>
                      <a:pPr algn="ctr" fontAlgn="b"/>
                      <a:r>
                        <a:rPr lang="en-US" sz="800" u="none" strike="noStrike">
                          <a:effectLst/>
                        </a:rPr>
                        <a:t>Age</a:t>
                      </a:r>
                      <a:endParaRPr lang="en-US" sz="800" b="1" i="0" u="none" strike="noStrike">
                        <a:solidFill>
                          <a:srgbClr val="000000"/>
                        </a:solidFill>
                        <a:effectLst/>
                        <a:latin typeface="Arial" charset="0"/>
                      </a:endParaRPr>
                    </a:p>
                  </a:txBody>
                  <a:tcPr marL="5630" marR="5630" marT="5630" marB="0" anchor="b"/>
                </a:tc>
                <a:tc>
                  <a:txBody>
                    <a:bodyPr/>
                    <a:lstStyle/>
                    <a:p>
                      <a:pPr algn="ctr" fontAlgn="b"/>
                      <a:r>
                        <a:rPr lang="en-US" sz="800" u="none" strike="noStrike">
                          <a:effectLst/>
                        </a:rPr>
                        <a:t>Start Date</a:t>
                      </a:r>
                      <a:endParaRPr lang="en-US" sz="800" b="1" i="0" u="none" strike="noStrike">
                        <a:solidFill>
                          <a:srgbClr val="000000"/>
                        </a:solidFill>
                        <a:effectLst/>
                        <a:latin typeface="Arial" charset="0"/>
                      </a:endParaRPr>
                    </a:p>
                  </a:txBody>
                  <a:tcPr marL="5630" marR="5630" marT="5630" marB="0" anchor="b"/>
                </a:tc>
                <a:tc>
                  <a:txBody>
                    <a:bodyPr/>
                    <a:lstStyle/>
                    <a:p>
                      <a:pPr algn="ctr" fontAlgn="b"/>
                      <a:r>
                        <a:rPr lang="en-US" sz="800" u="none" strike="noStrike">
                          <a:effectLst/>
                        </a:rPr>
                        <a:t>Tenured</a:t>
                      </a:r>
                      <a:endParaRPr lang="en-US" sz="800" b="1" i="0" u="none" strike="noStrike">
                        <a:solidFill>
                          <a:srgbClr val="000000"/>
                        </a:solidFill>
                        <a:effectLst/>
                        <a:latin typeface="Arial" charset="0"/>
                      </a:endParaRPr>
                    </a:p>
                  </a:txBody>
                  <a:tcPr marL="5630" marR="5630" marT="5630" marB="0" anchor="b"/>
                </a:tc>
                <a:tc>
                  <a:txBody>
                    <a:bodyPr/>
                    <a:lstStyle/>
                    <a:p>
                      <a:pPr algn="ctr" fontAlgn="b"/>
                      <a:r>
                        <a:rPr lang="en-US" sz="800" u="none" strike="noStrike">
                          <a:effectLst/>
                        </a:rPr>
                        <a:t>Rank</a:t>
                      </a:r>
                      <a:endParaRPr lang="en-US" sz="800" b="1" i="0" u="none" strike="noStrike">
                        <a:solidFill>
                          <a:srgbClr val="000000"/>
                        </a:solidFill>
                        <a:effectLst/>
                        <a:latin typeface="Arial" charset="0"/>
                      </a:endParaRPr>
                    </a:p>
                  </a:txBody>
                  <a:tcPr marL="5630" marR="5630" marT="5630" marB="0" anchor="b"/>
                </a:tc>
                <a:tc>
                  <a:txBody>
                    <a:bodyPr/>
                    <a:lstStyle/>
                    <a:p>
                      <a:pPr algn="ctr" fontAlgn="b"/>
                      <a:r>
                        <a:rPr lang="en-US" sz="800" u="none" strike="noStrike">
                          <a:effectLst/>
                        </a:rPr>
                        <a:t>Women</a:t>
                      </a:r>
                      <a:endParaRPr lang="en-US" sz="800" b="1" i="0" u="none" strike="noStrike">
                        <a:solidFill>
                          <a:srgbClr val="000000"/>
                        </a:solidFill>
                        <a:effectLst/>
                        <a:latin typeface="Arial" charset="0"/>
                      </a:endParaRPr>
                    </a:p>
                  </a:txBody>
                  <a:tcPr marL="5630" marR="5630" marT="5630" marB="0" anchor="b"/>
                </a:tc>
                <a:tc>
                  <a:txBody>
                    <a:bodyPr/>
                    <a:lstStyle/>
                    <a:p>
                      <a:pPr algn="ctr" fontAlgn="b"/>
                      <a:r>
                        <a:rPr lang="en-US" sz="800" u="none" strike="noStrike">
                          <a:effectLst/>
                        </a:rPr>
                        <a:t>Minority</a:t>
                      </a:r>
                      <a:endParaRPr lang="en-US" sz="800" b="1" i="0" u="none" strike="noStrike">
                        <a:solidFill>
                          <a:srgbClr val="000000"/>
                        </a:solidFill>
                        <a:effectLst/>
                        <a:latin typeface="Arial" charset="0"/>
                      </a:endParaRPr>
                    </a:p>
                  </a:txBody>
                  <a:tcPr marL="5630" marR="5630" marT="5630" marB="0" anchor="b"/>
                </a:tc>
                <a:tc>
                  <a:txBody>
                    <a:bodyPr/>
                    <a:lstStyle/>
                    <a:p>
                      <a:pPr algn="ctr" fontAlgn="b"/>
                      <a:r>
                        <a:rPr lang="en-US" sz="800" u="none" strike="noStrike">
                          <a:effectLst/>
                        </a:rPr>
                        <a:t>Salary</a:t>
                      </a:r>
                      <a:endParaRPr lang="en-US" sz="800" b="1"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1"/>
                  </a:ext>
                </a:extLst>
              </a:tr>
              <a:tr h="180165">
                <a:tc>
                  <a:txBody>
                    <a:bodyPr/>
                    <a:lstStyle/>
                    <a:p>
                      <a:pPr algn="l" fontAlgn="b"/>
                      <a:endParaRPr lang="en-US" sz="800" b="0" i="0" u="sng" strike="noStrike">
                        <a:solidFill>
                          <a:srgbClr val="000000"/>
                        </a:solidFill>
                        <a:effectLst/>
                        <a:latin typeface="Arial" charset="0"/>
                      </a:endParaRPr>
                    </a:p>
                  </a:txBody>
                  <a:tcPr marL="5630" marR="5630" marT="5630" marB="0" anchor="b"/>
                </a:tc>
                <a:tc>
                  <a:txBody>
                    <a:bodyPr/>
                    <a:lstStyle/>
                    <a:p>
                      <a:pPr algn="l" fontAlgn="b"/>
                      <a:endParaRPr lang="en-US" sz="800" b="0" i="0" u="sng" strike="noStrike">
                        <a:solidFill>
                          <a:srgbClr val="000000"/>
                        </a:solidFill>
                        <a:effectLst/>
                        <a:latin typeface="Arial" charset="0"/>
                      </a:endParaRPr>
                    </a:p>
                  </a:txBody>
                  <a:tcPr marL="5630" marR="5630" marT="5630" marB="0" anchor="b"/>
                </a:tc>
                <a:tc>
                  <a:txBody>
                    <a:bodyPr/>
                    <a:lstStyle/>
                    <a:p>
                      <a:pPr algn="l" fontAlgn="b"/>
                      <a:endParaRPr lang="en-US" sz="800" b="0" i="0" u="sng" strike="noStrike">
                        <a:solidFill>
                          <a:srgbClr val="000000"/>
                        </a:solidFill>
                        <a:effectLst/>
                        <a:latin typeface="Arial" charset="0"/>
                      </a:endParaRPr>
                    </a:p>
                  </a:txBody>
                  <a:tcPr marL="5630" marR="5630" marT="5630" marB="0" anchor="b"/>
                </a:tc>
                <a:tc>
                  <a:txBody>
                    <a:bodyPr/>
                    <a:lstStyle/>
                    <a:p>
                      <a:pPr algn="l" fontAlgn="b"/>
                      <a:endParaRPr lang="en-US" sz="800" b="0" i="0" u="sng" strike="noStrike">
                        <a:solidFill>
                          <a:srgbClr val="000000"/>
                        </a:solidFill>
                        <a:effectLst/>
                        <a:latin typeface="Arial" charset="0"/>
                      </a:endParaRPr>
                    </a:p>
                  </a:txBody>
                  <a:tcPr marL="5630" marR="5630" marT="5630" marB="0" anchor="b"/>
                </a:tc>
                <a:tc>
                  <a:txBody>
                    <a:bodyPr/>
                    <a:lstStyle/>
                    <a:p>
                      <a:pPr algn="l" fontAlgn="b"/>
                      <a:endParaRPr lang="en-US" sz="800" b="0" i="0" u="none" strike="noStrike">
                        <a:solidFill>
                          <a:srgbClr val="000000"/>
                        </a:solidFill>
                        <a:effectLst/>
                        <a:latin typeface="Arial" charset="0"/>
                      </a:endParaRPr>
                    </a:p>
                  </a:txBody>
                  <a:tcPr marL="5630" marR="5630" marT="5630" marB="0" anchor="b"/>
                </a:tc>
                <a:tc>
                  <a:txBody>
                    <a:bodyPr/>
                    <a:lstStyle/>
                    <a:p>
                      <a:pPr algn="l" fontAlgn="b"/>
                      <a:endParaRPr lang="en-US" sz="800" b="0" i="0" u="none" strike="noStrike">
                        <a:solidFill>
                          <a:srgbClr val="000000"/>
                        </a:solidFill>
                        <a:effectLst/>
                        <a:latin typeface="Arial" charset="0"/>
                      </a:endParaRPr>
                    </a:p>
                  </a:txBody>
                  <a:tcPr marL="5630" marR="5630" marT="5630" marB="0" anchor="b"/>
                </a:tc>
                <a:tc>
                  <a:txBody>
                    <a:bodyPr/>
                    <a:lstStyle/>
                    <a:p>
                      <a:pPr algn="l" fontAlgn="b"/>
                      <a:endParaRPr lang="en-US" sz="800" b="0" i="0" u="none" strike="noStrike">
                        <a:solidFill>
                          <a:srgbClr val="000000"/>
                        </a:solidFill>
                        <a:effectLst/>
                        <a:latin typeface="Arial" charset="0"/>
                      </a:endParaRPr>
                    </a:p>
                  </a:txBody>
                  <a:tcPr marL="5630" marR="5630" marT="5630" marB="0" anchor="b"/>
                </a:tc>
                <a:tc>
                  <a:txBody>
                    <a:bodyPr/>
                    <a:lstStyle/>
                    <a:p>
                      <a:pPr algn="l" fontAlgn="b"/>
                      <a:endParaRPr lang="en-US" sz="800" b="0" i="0" u="none" strike="noStrike">
                        <a:solidFill>
                          <a:srgbClr val="000000"/>
                        </a:solidFill>
                        <a:effectLst/>
                        <a:latin typeface="Arial" charset="0"/>
                      </a:endParaRPr>
                    </a:p>
                  </a:txBody>
                  <a:tcPr marL="5630" marR="5630" marT="5630" marB="0" anchor="b"/>
                </a:tc>
                <a:tc>
                  <a:txBody>
                    <a:bodyPr/>
                    <a:lstStyle/>
                    <a:p>
                      <a:pPr algn="l" fontAlgn="b"/>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2"/>
                  </a:ext>
                </a:extLst>
              </a:tr>
              <a:tr h="180165">
                <a:tc>
                  <a:txBody>
                    <a:bodyPr/>
                    <a:lstStyle/>
                    <a:p>
                      <a:pPr algn="l" fontAlgn="b"/>
                      <a:r>
                        <a:rPr lang="en-US" sz="800" u="none" strike="noStrike">
                          <a:effectLst/>
                        </a:rPr>
                        <a:t>Howard</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03/28/47</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nb-NO" sz="800" u="none" strike="noStrike">
                          <a:effectLst/>
                        </a:rPr>
                        <a:t>70.7</a:t>
                      </a:r>
                      <a:endParaRPr lang="nb-NO"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07/01/00</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$72,500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3"/>
                  </a:ext>
                </a:extLst>
              </a:tr>
              <a:tr h="180165">
                <a:tc>
                  <a:txBody>
                    <a:bodyPr/>
                    <a:lstStyle/>
                    <a:p>
                      <a:pPr algn="l" fontAlgn="b"/>
                      <a:r>
                        <a:rPr lang="en-US" sz="800" u="none" strike="noStrike">
                          <a:effectLst/>
                        </a:rPr>
                        <a:t>Shively</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09/14/51</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66.2</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08/16/93</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Librarian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$135,000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4"/>
                  </a:ext>
                </a:extLst>
              </a:tr>
              <a:tr h="180165">
                <a:tc>
                  <a:txBody>
                    <a:bodyPr/>
                    <a:lstStyle/>
                    <a:p>
                      <a:pPr algn="l" fontAlgn="b"/>
                      <a:r>
                        <a:rPr lang="en-US" sz="800" u="none" strike="noStrike">
                          <a:effectLst/>
                        </a:rPr>
                        <a:t>Johnson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10/01/51</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66.2</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09/18/89</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$85,000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5"/>
                  </a:ext>
                </a:extLst>
              </a:tr>
              <a:tr h="180165">
                <a:tc>
                  <a:txBody>
                    <a:bodyPr/>
                    <a:lstStyle/>
                    <a:p>
                      <a:pPr algn="l" fontAlgn="b"/>
                      <a:r>
                        <a:rPr lang="en-US" sz="800" u="none" strike="noStrike">
                          <a:effectLst/>
                        </a:rPr>
                        <a:t>O'Bannon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09/21/53</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64.2</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06/01/02</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$87,000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6"/>
                  </a:ext>
                </a:extLst>
              </a:tr>
              <a:tr h="180165">
                <a:tc>
                  <a:txBody>
                    <a:bodyPr/>
                    <a:lstStyle/>
                    <a:p>
                      <a:pPr algn="l" fontAlgn="b"/>
                      <a:r>
                        <a:rPr lang="en-US" sz="800" u="none" strike="noStrike">
                          <a:effectLst/>
                        </a:rPr>
                        <a:t>Sanchez</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10/21/54</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63.1</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07/08/02</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$85,500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7"/>
                  </a:ext>
                </a:extLst>
              </a:tr>
              <a:tr h="180165">
                <a:tc>
                  <a:txBody>
                    <a:bodyPr/>
                    <a:lstStyle/>
                    <a:p>
                      <a:pPr algn="l" fontAlgn="b"/>
                      <a:r>
                        <a:rPr lang="en-US" sz="800" u="none" strike="noStrike">
                          <a:effectLst/>
                        </a:rPr>
                        <a:t>Javan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09/12/55</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62.2</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07/01/94</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$62,500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8"/>
                  </a:ext>
                </a:extLst>
              </a:tr>
              <a:tr h="180165">
                <a:tc>
                  <a:txBody>
                    <a:bodyPr/>
                    <a:lstStyle/>
                    <a:p>
                      <a:pPr algn="l" fontAlgn="b"/>
                      <a:r>
                        <a:rPr lang="en-US" sz="800" u="none" strike="noStrike">
                          <a:effectLst/>
                        </a:rPr>
                        <a:t>Wilkinson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07/15/57</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nb-NO" sz="800" u="none" strike="noStrike">
                          <a:effectLst/>
                        </a:rPr>
                        <a:t>60.4</a:t>
                      </a:r>
                      <a:endParaRPr lang="nb-NO"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01/15/97</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$68,500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09"/>
                  </a:ext>
                </a:extLst>
              </a:tr>
              <a:tr h="180165">
                <a:tc>
                  <a:txBody>
                    <a:bodyPr/>
                    <a:lstStyle/>
                    <a:p>
                      <a:pPr algn="l" fontAlgn="b"/>
                      <a:r>
                        <a:rPr lang="en-US" sz="800" u="none" strike="noStrike">
                          <a:effectLst/>
                        </a:rPr>
                        <a:t>Smith</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10/21/59</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58.1</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07/01/02</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Librarian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$82,000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0"/>
                  </a:ext>
                </a:extLst>
              </a:tr>
              <a:tr h="180165">
                <a:tc>
                  <a:txBody>
                    <a:bodyPr/>
                    <a:lstStyle/>
                    <a:p>
                      <a:pPr algn="l" fontAlgn="b"/>
                      <a:r>
                        <a:rPr lang="en-US" sz="800" u="none" strike="noStrike">
                          <a:effectLst/>
                        </a:rPr>
                        <a:t>Williams</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06/25/60</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nb-NO" sz="800" u="none" strike="noStrike">
                          <a:effectLst/>
                        </a:rPr>
                        <a:t>57.4</a:t>
                      </a:r>
                      <a:endParaRPr lang="nb-NO"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10/26/90</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$73,500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1"/>
                  </a:ext>
                </a:extLst>
              </a:tr>
              <a:tr h="180165">
                <a:tc>
                  <a:txBody>
                    <a:bodyPr/>
                    <a:lstStyle/>
                    <a:p>
                      <a:pPr algn="l" fontAlgn="b"/>
                      <a:r>
                        <a:rPr lang="en-US" sz="800" u="none" strike="noStrike">
                          <a:effectLst/>
                        </a:rPr>
                        <a:t>Brown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08/24/61</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56.3</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06/25/01</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$59,500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2"/>
                  </a:ext>
                </a:extLst>
              </a:tr>
              <a:tr h="180165">
                <a:tc>
                  <a:txBody>
                    <a:bodyPr/>
                    <a:lstStyle/>
                    <a:p>
                      <a:pPr algn="l" fontAlgn="b"/>
                      <a:r>
                        <a:rPr lang="en-US" sz="800" u="none" strike="noStrike">
                          <a:effectLst/>
                        </a:rPr>
                        <a:t>Kline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03/04/64</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53.7</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03/02/03</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$62,000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3"/>
                  </a:ext>
                </a:extLst>
              </a:tr>
              <a:tr h="180165">
                <a:tc>
                  <a:txBody>
                    <a:bodyPr/>
                    <a:lstStyle/>
                    <a:p>
                      <a:pPr algn="l" fontAlgn="b"/>
                      <a:r>
                        <a:rPr lang="en-US" sz="800" u="none" strike="noStrike">
                          <a:effectLst/>
                        </a:rPr>
                        <a:t>Jackson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08/05/67</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nb-NO" sz="800" u="none" strike="noStrike">
                          <a:effectLst/>
                        </a:rPr>
                        <a:t>50.3</a:t>
                      </a:r>
                      <a:endParaRPr lang="nb-NO"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01/15/10</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Assistant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$57,500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4"/>
                  </a:ext>
                </a:extLst>
              </a:tr>
              <a:tr h="180165">
                <a:tc>
                  <a:txBody>
                    <a:bodyPr/>
                    <a:lstStyle/>
                    <a:p>
                      <a:pPr algn="l" fontAlgn="b"/>
                      <a:r>
                        <a:rPr lang="en-US" sz="800" u="none" strike="noStrike">
                          <a:effectLst/>
                        </a:rPr>
                        <a:t>Miller</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06/26/75</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42.4</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06/02/03</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$62,000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5"/>
                  </a:ext>
                </a:extLst>
              </a:tr>
              <a:tr h="180165">
                <a:tc>
                  <a:txBody>
                    <a:bodyPr/>
                    <a:lstStyle/>
                    <a:p>
                      <a:pPr algn="l" fontAlgn="b"/>
                      <a:r>
                        <a:rPr lang="en-US" sz="800" u="none" strike="noStrike">
                          <a:effectLst/>
                        </a:rPr>
                        <a:t>Turner</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07/27/78</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uk-UA" sz="800" u="none" strike="noStrike">
                          <a:effectLst/>
                        </a:rPr>
                        <a:t>39.3</a:t>
                      </a:r>
                      <a:endParaRPr lang="uk-UA"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07/01/07</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Associate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$56,000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6"/>
                  </a:ext>
                </a:extLst>
              </a:tr>
              <a:tr h="180165">
                <a:tc>
                  <a:txBody>
                    <a:bodyPr/>
                    <a:lstStyle/>
                    <a:p>
                      <a:pPr algn="l" fontAlgn="b"/>
                      <a:r>
                        <a:rPr lang="en-US" sz="800" u="none" strike="noStrike">
                          <a:effectLst/>
                        </a:rPr>
                        <a:t>Lloyd</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09/02/78</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39.2</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10/01/11</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Assistant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$55,000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7"/>
                  </a:ext>
                </a:extLst>
              </a:tr>
              <a:tr h="180165">
                <a:tc>
                  <a:txBody>
                    <a:bodyPr/>
                    <a:lstStyle/>
                    <a:p>
                      <a:pPr algn="l" fontAlgn="b"/>
                      <a:r>
                        <a:rPr lang="en-US" sz="800" u="none" strike="noStrike">
                          <a:effectLst/>
                        </a:rPr>
                        <a:t>Wheeler</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11/15/79</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38.0</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01/13/08</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Assistant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$54,000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8"/>
                  </a:ext>
                </a:extLst>
              </a:tr>
              <a:tr h="180165">
                <a:tc>
                  <a:txBody>
                    <a:bodyPr/>
                    <a:lstStyle/>
                    <a:p>
                      <a:pPr algn="l" fontAlgn="b"/>
                      <a:r>
                        <a:rPr lang="en-US" sz="800" u="none" strike="noStrike">
                          <a:effectLst/>
                        </a:rPr>
                        <a:t>Kent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11/25/79</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38.0</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08/01/14</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Assistant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$53,000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19"/>
                  </a:ext>
                </a:extLst>
              </a:tr>
              <a:tr h="180165">
                <a:tc>
                  <a:txBody>
                    <a:bodyPr/>
                    <a:lstStyle/>
                    <a:p>
                      <a:pPr algn="l" fontAlgn="b"/>
                      <a:r>
                        <a:rPr lang="en-US" sz="800" u="none" strike="noStrike">
                          <a:effectLst/>
                        </a:rPr>
                        <a:t>McFall</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02/10/84</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33.8</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08/01/14</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Assistant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$53,000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20"/>
                  </a:ext>
                </a:extLst>
              </a:tr>
              <a:tr h="180165">
                <a:tc>
                  <a:txBody>
                    <a:bodyPr/>
                    <a:lstStyle/>
                    <a:p>
                      <a:pPr algn="l" fontAlgn="b"/>
                      <a:r>
                        <a:rPr lang="en-US" sz="800" u="none" strike="noStrike">
                          <a:effectLst/>
                        </a:rPr>
                        <a:t>Lee</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12/02/85</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32.0</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01/06/15</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Assistant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$52,500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21"/>
                  </a:ext>
                </a:extLst>
              </a:tr>
              <a:tr h="180165">
                <a:tc>
                  <a:txBody>
                    <a:bodyPr/>
                    <a:lstStyle/>
                    <a:p>
                      <a:pPr algn="l" fontAlgn="b"/>
                      <a:r>
                        <a:rPr lang="en-US" sz="800" u="none" strike="noStrike">
                          <a:effectLst/>
                        </a:rPr>
                        <a:t>Happel</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12/01/88</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29.0</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07/05/10</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Assistant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$54,000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22"/>
                  </a:ext>
                </a:extLst>
              </a:tr>
              <a:tr h="180165">
                <a:tc>
                  <a:txBody>
                    <a:bodyPr/>
                    <a:lstStyle/>
                    <a:p>
                      <a:pPr algn="l" fontAlgn="b"/>
                      <a:r>
                        <a:rPr lang="en-US" sz="800" u="none" strike="noStrike">
                          <a:effectLst/>
                        </a:rPr>
                        <a:t>Hartman</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06/15/89</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hr-HR" sz="800" u="none" strike="noStrike">
                          <a:effectLst/>
                        </a:rPr>
                        <a:t>28.5</a:t>
                      </a:r>
                      <a:endParaRPr lang="hr-HR" sz="800" b="0"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10/13/16</a:t>
                      </a:r>
                      <a:endParaRPr lang="mr-IN"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Assistant</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1</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0</a:t>
                      </a:r>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$50,000</a:t>
                      </a:r>
                      <a:endParaRPr lang="en-US" sz="800" b="0"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23"/>
                  </a:ext>
                </a:extLst>
              </a:tr>
              <a:tr h="180165">
                <a:tc>
                  <a:txBody>
                    <a:bodyPr/>
                    <a:lstStyle/>
                    <a:p>
                      <a:pPr algn="l" fontAlgn="b"/>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Total</a:t>
                      </a:r>
                      <a:endParaRPr lang="en-US" sz="800" b="1" i="0" u="none" strike="noStrike">
                        <a:solidFill>
                          <a:srgbClr val="000000"/>
                        </a:solidFill>
                        <a:effectLst/>
                        <a:latin typeface="Arial" charset="0"/>
                      </a:endParaRPr>
                    </a:p>
                  </a:txBody>
                  <a:tcPr marL="5630" marR="5630" marT="5630" marB="0" anchor="b"/>
                </a:tc>
                <a:tc>
                  <a:txBody>
                    <a:bodyPr/>
                    <a:lstStyle/>
                    <a:p>
                      <a:pPr algn="l" fontAlgn="b"/>
                      <a:endParaRPr lang="en-US" sz="800" b="0" i="0" u="none" strike="noStrike">
                        <a:solidFill>
                          <a:srgbClr val="000000"/>
                        </a:solidFill>
                        <a:effectLst/>
                        <a:latin typeface="Arial" charset="0"/>
                      </a:endParaRPr>
                    </a:p>
                  </a:txBody>
                  <a:tcPr marL="5630" marR="5630" marT="5630" marB="0" anchor="b"/>
                </a:tc>
                <a:tc>
                  <a:txBody>
                    <a:bodyPr/>
                    <a:lstStyle/>
                    <a:p>
                      <a:pPr algn="l" fontAlgn="b"/>
                      <a:endParaRPr lang="en-US" sz="800" b="1" i="0" u="none" strike="noStrike">
                        <a:solidFill>
                          <a:srgbClr val="000000"/>
                        </a:solidFill>
                        <a:effectLst/>
                        <a:latin typeface="Arial" charset="0"/>
                      </a:endParaRPr>
                    </a:p>
                  </a:txBody>
                  <a:tcPr marL="5630" marR="5630" marT="5630" marB="0" anchor="b"/>
                </a:tc>
                <a:tc>
                  <a:txBody>
                    <a:bodyPr/>
                    <a:lstStyle/>
                    <a:p>
                      <a:pPr algn="r" fontAlgn="b"/>
                      <a:r>
                        <a:rPr lang="is-IS" sz="800" u="none" strike="noStrike">
                          <a:effectLst/>
                        </a:rPr>
                        <a:t>13</a:t>
                      </a:r>
                      <a:endParaRPr lang="is-IS" sz="800" b="1" i="0" u="none" strike="noStrike">
                        <a:solidFill>
                          <a:srgbClr val="000000"/>
                        </a:solidFill>
                        <a:effectLst/>
                        <a:latin typeface="Arial" charset="0"/>
                      </a:endParaRPr>
                    </a:p>
                  </a:txBody>
                  <a:tcPr marL="5630" marR="5630" marT="5630" marB="0" anchor="b"/>
                </a:tc>
                <a:tc>
                  <a:txBody>
                    <a:bodyPr/>
                    <a:lstStyle/>
                    <a:p>
                      <a:pPr algn="l" fontAlgn="b"/>
                      <a:endParaRPr lang="en-US" sz="800" b="1" i="0" u="none" strike="noStrike">
                        <a:solidFill>
                          <a:srgbClr val="000000"/>
                        </a:solidFill>
                        <a:effectLst/>
                        <a:latin typeface="Arial" charset="0"/>
                      </a:endParaRPr>
                    </a:p>
                  </a:txBody>
                  <a:tcPr marL="5630" marR="5630" marT="5630" marB="0" anchor="b"/>
                </a:tc>
                <a:tc>
                  <a:txBody>
                    <a:bodyPr/>
                    <a:lstStyle/>
                    <a:p>
                      <a:pPr algn="r" fontAlgn="b"/>
                      <a:r>
                        <a:rPr lang="is-IS" sz="800" u="none" strike="noStrike">
                          <a:effectLst/>
                        </a:rPr>
                        <a:t>13</a:t>
                      </a:r>
                      <a:endParaRPr lang="is-IS" sz="800" b="1"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3</a:t>
                      </a:r>
                      <a:endParaRPr lang="en-US" sz="800" b="1" i="0" u="none" strike="noStrike">
                        <a:solidFill>
                          <a:srgbClr val="000000"/>
                        </a:solidFill>
                        <a:effectLst/>
                        <a:latin typeface="Arial" charset="0"/>
                      </a:endParaRPr>
                    </a:p>
                  </a:txBody>
                  <a:tcPr marL="5630" marR="5630" marT="5630" marB="0" anchor="b"/>
                </a:tc>
                <a:tc>
                  <a:txBody>
                    <a:bodyPr/>
                    <a:lstStyle/>
                    <a:p>
                      <a:pPr algn="l" fontAlgn="b"/>
                      <a:endParaRPr lang="en-US" sz="800" b="1" i="0" u="none" strike="noStrike">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24"/>
                  </a:ext>
                </a:extLst>
              </a:tr>
              <a:tr h="180165">
                <a:tc>
                  <a:txBody>
                    <a:bodyPr/>
                    <a:lstStyle/>
                    <a:p>
                      <a:pPr algn="l" fontAlgn="b"/>
                      <a:endParaRPr lang="en-US" sz="800" b="0" i="0" u="none" strike="noStrike">
                        <a:solidFill>
                          <a:srgbClr val="000000"/>
                        </a:solidFill>
                        <a:effectLst/>
                        <a:latin typeface="Arial" charset="0"/>
                      </a:endParaRPr>
                    </a:p>
                  </a:txBody>
                  <a:tcPr marL="5630" marR="5630" marT="5630" marB="0" anchor="b"/>
                </a:tc>
                <a:tc>
                  <a:txBody>
                    <a:bodyPr/>
                    <a:lstStyle/>
                    <a:p>
                      <a:pPr algn="r" fontAlgn="b"/>
                      <a:r>
                        <a:rPr lang="en-US" sz="800" u="none" strike="noStrike">
                          <a:effectLst/>
                        </a:rPr>
                        <a:t>Average</a:t>
                      </a:r>
                      <a:endParaRPr lang="en-US" sz="800" b="1" i="0" u="none" strike="noStrike">
                        <a:solidFill>
                          <a:srgbClr val="000000"/>
                        </a:solidFill>
                        <a:effectLst/>
                        <a:latin typeface="Arial" charset="0"/>
                      </a:endParaRPr>
                    </a:p>
                  </a:txBody>
                  <a:tcPr marL="5630" marR="5630" marT="5630" marB="0" anchor="b"/>
                </a:tc>
                <a:tc>
                  <a:txBody>
                    <a:bodyPr/>
                    <a:lstStyle/>
                    <a:p>
                      <a:pPr algn="r" fontAlgn="b"/>
                      <a:r>
                        <a:rPr lang="nb-NO" sz="800" u="none" strike="noStrike">
                          <a:effectLst/>
                        </a:rPr>
                        <a:t>50.0</a:t>
                      </a:r>
                      <a:endParaRPr lang="nb-NO" sz="800" b="1" i="0" u="none" strike="noStrike">
                        <a:solidFill>
                          <a:srgbClr val="000000"/>
                        </a:solidFill>
                        <a:effectLst/>
                        <a:latin typeface="Arial" charset="0"/>
                      </a:endParaRPr>
                    </a:p>
                  </a:txBody>
                  <a:tcPr marL="5630" marR="5630" marT="5630" marB="0" anchor="b"/>
                </a:tc>
                <a:tc>
                  <a:txBody>
                    <a:bodyPr/>
                    <a:lstStyle/>
                    <a:p>
                      <a:pPr algn="l" fontAlgn="b"/>
                      <a:endParaRPr lang="en-US" sz="800" b="1"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61.9%</a:t>
                      </a:r>
                      <a:endParaRPr lang="mr-IN" sz="800" b="1" i="0" u="none" strike="noStrike">
                        <a:solidFill>
                          <a:srgbClr val="000000"/>
                        </a:solidFill>
                        <a:effectLst/>
                        <a:latin typeface="Arial" charset="0"/>
                      </a:endParaRPr>
                    </a:p>
                  </a:txBody>
                  <a:tcPr marL="5630" marR="5630" marT="5630" marB="0" anchor="b"/>
                </a:tc>
                <a:tc>
                  <a:txBody>
                    <a:bodyPr/>
                    <a:lstStyle/>
                    <a:p>
                      <a:pPr algn="l" fontAlgn="b"/>
                      <a:endParaRPr lang="en-US" sz="800" b="1"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61.9%</a:t>
                      </a:r>
                      <a:endParaRPr lang="mr-IN" sz="800" b="1" i="0" u="none" strike="noStrike">
                        <a:solidFill>
                          <a:srgbClr val="000000"/>
                        </a:solidFill>
                        <a:effectLst/>
                        <a:latin typeface="Arial" charset="0"/>
                      </a:endParaRPr>
                    </a:p>
                  </a:txBody>
                  <a:tcPr marL="5630" marR="5630" marT="5630" marB="0" anchor="b"/>
                </a:tc>
                <a:tc>
                  <a:txBody>
                    <a:bodyPr/>
                    <a:lstStyle/>
                    <a:p>
                      <a:pPr algn="r" fontAlgn="b"/>
                      <a:r>
                        <a:rPr lang="mr-IN" sz="800" u="none" strike="noStrike">
                          <a:effectLst/>
                        </a:rPr>
                        <a:t>14.3%</a:t>
                      </a:r>
                      <a:endParaRPr lang="mr-IN" sz="800" b="1" i="0" u="none" strike="noStrike">
                        <a:solidFill>
                          <a:srgbClr val="000000"/>
                        </a:solidFill>
                        <a:effectLst/>
                        <a:latin typeface="Arial" charset="0"/>
                      </a:endParaRPr>
                    </a:p>
                  </a:txBody>
                  <a:tcPr marL="5630" marR="5630" marT="5630" marB="0" anchor="b"/>
                </a:tc>
                <a:tc>
                  <a:txBody>
                    <a:bodyPr/>
                    <a:lstStyle/>
                    <a:p>
                      <a:pPr algn="l" fontAlgn="b"/>
                      <a:endParaRPr lang="en-US" sz="800" b="1" i="0" u="none" strike="noStrike" dirty="0">
                        <a:solidFill>
                          <a:srgbClr val="000000"/>
                        </a:solidFill>
                        <a:effectLst/>
                        <a:latin typeface="Arial" charset="0"/>
                      </a:endParaRPr>
                    </a:p>
                  </a:txBody>
                  <a:tcPr marL="5630" marR="5630" marT="5630" marB="0" anchor="b"/>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val="2961956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graphicFrame>
        <p:nvGraphicFramePr>
          <p:cNvPr id="3" name="Chart 2"/>
          <p:cNvGraphicFramePr>
            <a:graphicFrameLocks/>
          </p:cNvGraphicFramePr>
          <p:nvPr>
            <p:extLst/>
          </p:nvPr>
        </p:nvGraphicFramePr>
        <p:xfrm>
          <a:off x="1397000" y="1092200"/>
          <a:ext cx="6350000" cy="467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2805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grpSp>
        <p:nvGrpSpPr>
          <p:cNvPr id="3" name="Group 2"/>
          <p:cNvGrpSpPr/>
          <p:nvPr/>
        </p:nvGrpSpPr>
        <p:grpSpPr>
          <a:xfrm>
            <a:off x="889832" y="1285622"/>
            <a:ext cx="7387410" cy="4510115"/>
            <a:chOff x="1516365" y="862289"/>
            <a:chExt cx="7387410" cy="4510115"/>
          </a:xfrm>
        </p:grpSpPr>
        <p:cxnSp>
          <p:nvCxnSpPr>
            <p:cNvPr id="4" name="Straight Connector 3"/>
            <p:cNvCxnSpPr/>
            <p:nvPr/>
          </p:nvCxnSpPr>
          <p:spPr>
            <a:xfrm>
              <a:off x="5001977" y="3022562"/>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16365" y="2155444"/>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Access Head </a:t>
              </a:r>
              <a:r>
                <a:rPr lang="en-US" sz="800">
                  <a:latin typeface="Arial" charset="0"/>
                  <a:ea typeface="Arial" charset="0"/>
                  <a:cs typeface="Arial" charset="0"/>
                </a:rPr>
                <a:t>- Brown</a:t>
              </a:r>
              <a:endParaRPr lang="en-US" sz="800" dirty="0">
                <a:latin typeface="Arial" charset="0"/>
                <a:ea typeface="Arial" charset="0"/>
                <a:cs typeface="Arial" charset="0"/>
              </a:endParaRPr>
            </a:p>
          </p:txBody>
        </p:sp>
        <p:sp>
          <p:nvSpPr>
            <p:cNvPr id="6" name="Rectangle 5"/>
            <p:cNvSpPr/>
            <p:nvPr/>
          </p:nvSpPr>
          <p:spPr>
            <a:xfrm>
              <a:off x="2342627" y="1492222"/>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AD Services </a:t>
              </a:r>
              <a:r>
                <a:rPr lang="mr-IN" sz="800" dirty="0">
                  <a:latin typeface="Arial" charset="0"/>
                  <a:ea typeface="Arial" charset="0"/>
                  <a:cs typeface="Arial" charset="0"/>
                </a:rPr>
                <a:t>–</a:t>
              </a:r>
              <a:r>
                <a:rPr lang="en-US" sz="800" dirty="0">
                  <a:latin typeface="Arial" charset="0"/>
                  <a:ea typeface="Arial" charset="0"/>
                  <a:cs typeface="Arial" charset="0"/>
                </a:rPr>
                <a:t> O’Bannon</a:t>
              </a:r>
            </a:p>
          </p:txBody>
        </p:sp>
        <p:sp>
          <p:nvSpPr>
            <p:cNvPr id="7" name="Rectangle 6"/>
            <p:cNvSpPr/>
            <p:nvPr/>
          </p:nvSpPr>
          <p:spPr>
            <a:xfrm>
              <a:off x="4588847" y="862289"/>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Director - Shively</a:t>
              </a:r>
            </a:p>
          </p:txBody>
        </p:sp>
        <p:cxnSp>
          <p:nvCxnSpPr>
            <p:cNvPr id="8" name="Straight Connector 7"/>
            <p:cNvCxnSpPr/>
            <p:nvPr/>
          </p:nvCxnSpPr>
          <p:spPr>
            <a:xfrm>
              <a:off x="2721517" y="1342273"/>
              <a:ext cx="4886523" cy="72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9" idx="2"/>
            </p:cNvCxnSpPr>
            <p:nvPr/>
          </p:nvCxnSpPr>
          <p:spPr>
            <a:xfrm>
              <a:off x="5001978" y="1178859"/>
              <a:ext cx="0" cy="16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21517" y="1328808"/>
              <a:ext cx="0" cy="16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01978" y="1353767"/>
              <a:ext cx="0" cy="16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21517" y="1798439"/>
              <a:ext cx="0" cy="1586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3"/>
              <a:endCxn id="12" idx="1"/>
            </p:cNvCxnSpPr>
            <p:nvPr/>
          </p:nvCxnSpPr>
          <p:spPr>
            <a:xfrm>
              <a:off x="2342627" y="2313729"/>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01978" y="1838349"/>
              <a:ext cx="0" cy="27843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01978" y="2353296"/>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15109" y="2155443"/>
              <a:ext cx="826262" cy="3165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Acquisitions Head - Lloyd</a:t>
              </a:r>
            </a:p>
          </p:txBody>
        </p:sp>
        <p:cxnSp>
          <p:nvCxnSpPr>
            <p:cNvPr id="17" name="Straight Connector 16"/>
            <p:cNvCxnSpPr/>
            <p:nvPr/>
          </p:nvCxnSpPr>
          <p:spPr>
            <a:xfrm>
              <a:off x="5001977" y="4619492"/>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28240" y="3060154"/>
              <a:ext cx="0" cy="1005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15109" y="2835347"/>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Catalog Head  - Williams</a:t>
              </a:r>
            </a:p>
          </p:txBody>
        </p:sp>
        <p:cxnSp>
          <p:nvCxnSpPr>
            <p:cNvPr id="20" name="Straight Connector 19"/>
            <p:cNvCxnSpPr/>
            <p:nvPr/>
          </p:nvCxnSpPr>
          <p:spPr>
            <a:xfrm>
              <a:off x="5804543" y="3537509"/>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38742" y="4064301"/>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241372" y="3350826"/>
              <a:ext cx="826262" cy="3165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Catalog </a:t>
              </a:r>
              <a:r>
                <a:rPr lang="en-US" sz="800" dirty="0" err="1">
                  <a:latin typeface="Arial" charset="0"/>
                  <a:ea typeface="Arial" charset="0"/>
                  <a:cs typeface="Arial" charset="0"/>
                </a:rPr>
                <a:t>Libr</a:t>
              </a:r>
              <a:r>
                <a:rPr lang="en-US" sz="800" dirty="0">
                  <a:latin typeface="Arial" charset="0"/>
                  <a:ea typeface="Arial" charset="0"/>
                  <a:cs typeface="Arial" charset="0"/>
                </a:rPr>
                <a:t>  - Wheeler</a:t>
              </a:r>
            </a:p>
          </p:txBody>
        </p:sp>
        <p:sp>
          <p:nvSpPr>
            <p:cNvPr id="23" name="Rectangle 22"/>
            <p:cNvSpPr/>
            <p:nvPr/>
          </p:nvSpPr>
          <p:spPr>
            <a:xfrm>
              <a:off x="6241372" y="3907599"/>
              <a:ext cx="826262" cy="3165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Metadata - McFall</a:t>
              </a:r>
            </a:p>
          </p:txBody>
        </p:sp>
        <p:cxnSp>
          <p:nvCxnSpPr>
            <p:cNvPr id="24" name="Straight Connector 23"/>
            <p:cNvCxnSpPr/>
            <p:nvPr/>
          </p:nvCxnSpPr>
          <p:spPr>
            <a:xfrm>
              <a:off x="5838742" y="4619492"/>
              <a:ext cx="0" cy="5946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848649" y="5201415"/>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261780" y="5055834"/>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Archivist </a:t>
              </a:r>
              <a:r>
                <a:rPr lang="mr-IN" sz="800" dirty="0">
                  <a:latin typeface="Arial" charset="0"/>
                  <a:ea typeface="Arial" charset="0"/>
                  <a:cs typeface="Arial" charset="0"/>
                </a:rPr>
                <a:t>–</a:t>
              </a:r>
              <a:r>
                <a:rPr lang="en-US" sz="800" dirty="0">
                  <a:latin typeface="Arial" charset="0"/>
                  <a:ea typeface="Arial" charset="0"/>
                  <a:cs typeface="Arial" charset="0"/>
                </a:rPr>
                <a:t>Wilkinson</a:t>
              </a:r>
            </a:p>
          </p:txBody>
        </p:sp>
        <p:sp>
          <p:nvSpPr>
            <p:cNvPr id="27" name="Rectangle 26"/>
            <p:cNvSpPr/>
            <p:nvPr/>
          </p:nvSpPr>
          <p:spPr>
            <a:xfrm>
              <a:off x="5415109" y="4464372"/>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Special </a:t>
              </a:r>
              <a:r>
                <a:rPr lang="en-US" sz="800" dirty="0" err="1">
                  <a:latin typeface="Arial" charset="0"/>
                  <a:ea typeface="Arial" charset="0"/>
                  <a:cs typeface="Arial" charset="0"/>
                </a:rPr>
                <a:t>Coll</a:t>
              </a:r>
              <a:r>
                <a:rPr lang="en-US" sz="800" dirty="0">
                  <a:latin typeface="Arial" charset="0"/>
                  <a:ea typeface="Arial" charset="0"/>
                  <a:cs typeface="Arial" charset="0"/>
                </a:rPr>
                <a:t> Head - Howard</a:t>
              </a:r>
            </a:p>
          </p:txBody>
        </p:sp>
        <p:cxnSp>
          <p:nvCxnSpPr>
            <p:cNvPr id="28" name="Straight Connector 27"/>
            <p:cNvCxnSpPr/>
            <p:nvPr/>
          </p:nvCxnSpPr>
          <p:spPr>
            <a:xfrm>
              <a:off x="7624740" y="2340119"/>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600163" y="1350853"/>
              <a:ext cx="7877" cy="2221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602880" y="2939343"/>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02880" y="3538567"/>
              <a:ext cx="826262" cy="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077513" y="2782701"/>
              <a:ext cx="826262" cy="3165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Repository </a:t>
              </a:r>
              <a:r>
                <a:rPr lang="en-US" sz="800" dirty="0" err="1">
                  <a:latin typeface="Arial" charset="0"/>
                  <a:ea typeface="Arial" charset="0"/>
                  <a:cs typeface="Arial" charset="0"/>
                </a:rPr>
                <a:t>Libr</a:t>
              </a:r>
              <a:r>
                <a:rPr lang="en-US" sz="800" dirty="0">
                  <a:latin typeface="Arial" charset="0"/>
                  <a:ea typeface="Arial" charset="0"/>
                  <a:cs typeface="Arial" charset="0"/>
                </a:rPr>
                <a:t>- Miller</a:t>
              </a:r>
            </a:p>
          </p:txBody>
        </p:sp>
        <p:sp>
          <p:nvSpPr>
            <p:cNvPr id="33" name="Rectangle 32"/>
            <p:cNvSpPr/>
            <p:nvPr/>
          </p:nvSpPr>
          <p:spPr>
            <a:xfrm>
              <a:off x="8077513" y="3397905"/>
              <a:ext cx="826262" cy="3165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User </a:t>
              </a:r>
              <a:r>
                <a:rPr lang="en-US" sz="800" dirty="0" err="1">
                  <a:latin typeface="Arial" charset="0"/>
                  <a:ea typeface="Arial" charset="0"/>
                  <a:cs typeface="Arial" charset="0"/>
                </a:rPr>
                <a:t>Exper</a:t>
              </a:r>
              <a:r>
                <a:rPr lang="en-US" sz="800" dirty="0">
                  <a:latin typeface="Arial" charset="0"/>
                  <a:ea typeface="Arial" charset="0"/>
                  <a:cs typeface="Arial" charset="0"/>
                </a:rPr>
                <a:t>- </a:t>
              </a:r>
              <a:r>
                <a:rPr lang="en-US" sz="800" dirty="0" err="1">
                  <a:latin typeface="Arial" charset="0"/>
                  <a:ea typeface="Arial" charset="0"/>
                  <a:cs typeface="Arial" charset="0"/>
                </a:rPr>
                <a:t>Happel</a:t>
              </a:r>
              <a:endParaRPr lang="en-US" sz="800" dirty="0">
                <a:latin typeface="Arial" charset="0"/>
                <a:ea typeface="Arial" charset="0"/>
                <a:cs typeface="Arial" charset="0"/>
              </a:endParaRPr>
            </a:p>
          </p:txBody>
        </p:sp>
        <p:cxnSp>
          <p:nvCxnSpPr>
            <p:cNvPr id="34" name="Straight Connector 33"/>
            <p:cNvCxnSpPr/>
            <p:nvPr/>
          </p:nvCxnSpPr>
          <p:spPr>
            <a:xfrm>
              <a:off x="3512175" y="2266738"/>
              <a:ext cx="0" cy="158683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168890" y="2158609"/>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Instruction - Kline</a:t>
              </a:r>
            </a:p>
          </p:txBody>
        </p:sp>
        <p:cxnSp>
          <p:nvCxnSpPr>
            <p:cNvPr id="36" name="Straight Connector 35"/>
            <p:cNvCxnSpPr/>
            <p:nvPr/>
          </p:nvCxnSpPr>
          <p:spPr>
            <a:xfrm flipH="1">
              <a:off x="3995152" y="1737315"/>
              <a:ext cx="717051" cy="180624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98390" y="3253958"/>
              <a:ext cx="2027570" cy="1662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Rectangle 37"/>
            <p:cNvSpPr/>
            <p:nvPr/>
          </p:nvSpPr>
          <p:spPr>
            <a:xfrm>
              <a:off x="2587539" y="3385271"/>
              <a:ext cx="826262" cy="3165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Liaison </a:t>
              </a:r>
              <a:r>
                <a:rPr lang="en-US" sz="800" dirty="0" err="1">
                  <a:latin typeface="Arial" charset="0"/>
                  <a:ea typeface="Arial" charset="0"/>
                  <a:cs typeface="Arial" charset="0"/>
                </a:rPr>
                <a:t>Libr</a:t>
              </a:r>
              <a:r>
                <a:rPr lang="en-US" sz="800" dirty="0">
                  <a:latin typeface="Arial" charset="0"/>
                  <a:ea typeface="Arial" charset="0"/>
                  <a:cs typeface="Arial" charset="0"/>
                </a:rPr>
                <a:t> - Turner</a:t>
              </a:r>
            </a:p>
          </p:txBody>
        </p:sp>
        <p:sp>
          <p:nvSpPr>
            <p:cNvPr id="39" name="Rectangle 38"/>
            <p:cNvSpPr/>
            <p:nvPr/>
          </p:nvSpPr>
          <p:spPr>
            <a:xfrm>
              <a:off x="2587539" y="4395282"/>
              <a:ext cx="826262" cy="3165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Liaison </a:t>
              </a:r>
              <a:r>
                <a:rPr lang="en-US" sz="800" dirty="0" err="1">
                  <a:latin typeface="Arial" charset="0"/>
                  <a:ea typeface="Arial" charset="0"/>
                  <a:cs typeface="Arial" charset="0"/>
                </a:rPr>
                <a:t>Libr</a:t>
              </a:r>
              <a:r>
                <a:rPr lang="en-US" sz="800" dirty="0">
                  <a:latin typeface="Arial" charset="0"/>
                  <a:ea typeface="Arial" charset="0"/>
                  <a:cs typeface="Arial" charset="0"/>
                </a:rPr>
                <a:t> - Jackson</a:t>
              </a:r>
            </a:p>
          </p:txBody>
        </p:sp>
        <p:sp>
          <p:nvSpPr>
            <p:cNvPr id="40" name="Rectangle 39"/>
            <p:cNvSpPr/>
            <p:nvPr/>
          </p:nvSpPr>
          <p:spPr>
            <a:xfrm>
              <a:off x="2587539" y="3887961"/>
              <a:ext cx="826262" cy="3165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Liaison </a:t>
              </a:r>
              <a:r>
                <a:rPr lang="en-US" sz="800" dirty="0" err="1">
                  <a:latin typeface="Arial" charset="0"/>
                  <a:ea typeface="Arial" charset="0"/>
                  <a:cs typeface="Arial" charset="0"/>
                </a:rPr>
                <a:t>Libr</a:t>
              </a:r>
              <a:r>
                <a:rPr lang="en-US" sz="800" dirty="0">
                  <a:latin typeface="Arial" charset="0"/>
                  <a:ea typeface="Arial" charset="0"/>
                  <a:cs typeface="Arial" charset="0"/>
                </a:rPr>
                <a:t> - Lee</a:t>
              </a:r>
            </a:p>
          </p:txBody>
        </p:sp>
        <p:sp>
          <p:nvSpPr>
            <p:cNvPr id="41" name="Rectangle 40"/>
            <p:cNvSpPr/>
            <p:nvPr/>
          </p:nvSpPr>
          <p:spPr>
            <a:xfrm>
              <a:off x="3591249" y="3385271"/>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Liaison </a:t>
              </a:r>
              <a:r>
                <a:rPr lang="en-US" sz="800" dirty="0" err="1">
                  <a:latin typeface="Arial" charset="0"/>
                  <a:ea typeface="Arial" charset="0"/>
                  <a:cs typeface="Arial" charset="0"/>
                </a:rPr>
                <a:t>Libr</a:t>
              </a:r>
              <a:r>
                <a:rPr lang="en-US" sz="800" dirty="0">
                  <a:latin typeface="Arial" charset="0"/>
                  <a:ea typeface="Arial" charset="0"/>
                  <a:cs typeface="Arial" charset="0"/>
                </a:rPr>
                <a:t> - Sanchez</a:t>
              </a:r>
            </a:p>
          </p:txBody>
        </p:sp>
        <p:sp>
          <p:nvSpPr>
            <p:cNvPr id="42" name="Rectangle 41"/>
            <p:cNvSpPr/>
            <p:nvPr/>
          </p:nvSpPr>
          <p:spPr>
            <a:xfrm>
              <a:off x="3588859" y="3887961"/>
              <a:ext cx="826262" cy="3165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Liaison </a:t>
              </a:r>
              <a:r>
                <a:rPr lang="en-US" sz="800" dirty="0" err="1">
                  <a:latin typeface="Arial" charset="0"/>
                  <a:ea typeface="Arial" charset="0"/>
                  <a:cs typeface="Arial" charset="0"/>
                </a:rPr>
                <a:t>Libr</a:t>
              </a:r>
              <a:r>
                <a:rPr lang="en-US" sz="800" dirty="0">
                  <a:latin typeface="Arial" charset="0"/>
                  <a:ea typeface="Arial" charset="0"/>
                  <a:cs typeface="Arial" charset="0"/>
                </a:rPr>
                <a:t> - Kent</a:t>
              </a:r>
            </a:p>
          </p:txBody>
        </p:sp>
        <p:sp>
          <p:nvSpPr>
            <p:cNvPr id="43" name="Rectangle 42"/>
            <p:cNvSpPr/>
            <p:nvPr/>
          </p:nvSpPr>
          <p:spPr>
            <a:xfrm>
              <a:off x="3588859" y="4390652"/>
              <a:ext cx="826262" cy="3165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Liaison </a:t>
              </a:r>
              <a:r>
                <a:rPr lang="en-US" sz="800" dirty="0" err="1">
                  <a:latin typeface="Arial" charset="0"/>
                  <a:ea typeface="Arial" charset="0"/>
                  <a:cs typeface="Arial" charset="0"/>
                </a:rPr>
                <a:t>Libr</a:t>
              </a:r>
              <a:r>
                <a:rPr lang="en-US" sz="800" dirty="0">
                  <a:latin typeface="Arial" charset="0"/>
                  <a:ea typeface="Arial" charset="0"/>
                  <a:cs typeface="Arial" charset="0"/>
                </a:rPr>
                <a:t> - Hartman</a:t>
              </a:r>
            </a:p>
          </p:txBody>
        </p:sp>
        <p:sp>
          <p:nvSpPr>
            <p:cNvPr id="44" name="Rectangle 43"/>
            <p:cNvSpPr/>
            <p:nvPr/>
          </p:nvSpPr>
          <p:spPr>
            <a:xfrm>
              <a:off x="4588847" y="1511387"/>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AD Collections - Johnson</a:t>
              </a:r>
            </a:p>
          </p:txBody>
        </p:sp>
        <p:sp>
          <p:nvSpPr>
            <p:cNvPr id="45" name="Rectangle 44"/>
            <p:cNvSpPr/>
            <p:nvPr/>
          </p:nvSpPr>
          <p:spPr>
            <a:xfrm>
              <a:off x="7194909" y="1523596"/>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AD Digital Stuff - Smith</a:t>
              </a:r>
            </a:p>
          </p:txBody>
        </p:sp>
        <p:sp>
          <p:nvSpPr>
            <p:cNvPr id="46" name="Rectangle 45"/>
            <p:cNvSpPr/>
            <p:nvPr/>
          </p:nvSpPr>
          <p:spPr>
            <a:xfrm>
              <a:off x="8063882" y="2167376"/>
              <a:ext cx="826262" cy="31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charset="0"/>
                  <a:ea typeface="Arial" charset="0"/>
                  <a:cs typeface="Arial" charset="0"/>
                </a:rPr>
                <a:t>Systems Head - </a:t>
              </a:r>
              <a:r>
                <a:rPr lang="en-US" sz="800" dirty="0" err="1">
                  <a:latin typeface="Arial" charset="0"/>
                  <a:ea typeface="Arial" charset="0"/>
                  <a:cs typeface="Arial" charset="0"/>
                </a:rPr>
                <a:t>Javan</a:t>
              </a:r>
              <a:endParaRPr lang="en-US" sz="800" dirty="0">
                <a:latin typeface="Arial" charset="0"/>
                <a:ea typeface="Arial" charset="0"/>
                <a:cs typeface="Arial" charset="0"/>
              </a:endParaRPr>
            </a:p>
          </p:txBody>
        </p:sp>
      </p:grpSp>
    </p:spTree>
    <p:extLst>
      <p:ext uri="{BB962C8B-B14F-4D97-AF65-F5344CB8AC3E}">
        <p14:creationId xmlns:p14="http://schemas.microsoft.com/office/powerpoint/2010/main" val="3091172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sp>
        <p:nvSpPr>
          <p:cNvPr id="9" name="Content Placeholder 2"/>
          <p:cNvSpPr>
            <a:spLocks noGrp="1"/>
          </p:cNvSpPr>
          <p:nvPr>
            <p:ph idx="1"/>
          </p:nvPr>
        </p:nvSpPr>
        <p:spPr>
          <a:xfrm>
            <a:off x="244247" y="925551"/>
            <a:ext cx="8565216" cy="5553308"/>
          </a:xfrm>
        </p:spPr>
        <p:txBody>
          <a:bodyPr>
            <a:normAutofit fontScale="70000" lnSpcReduction="20000"/>
          </a:bodyPr>
          <a:lstStyle/>
          <a:p>
            <a:pPr marL="0" indent="0">
              <a:buNone/>
            </a:pPr>
            <a:r>
              <a:rPr lang="en-US" sz="2800" dirty="0"/>
              <a:t>In researching the situation, you come across Stanley Wilder’s recent ARL report “Delayed Retirements and the Youth Movement among ARL Library Professionals.”  You have been worried about the different generations of librarians and how this will impact the profession as a whole and particularly your library.  You convert Wilder’s data to reflect the different generations and do some quick calculations on the data to project it out a few years.  The result is the chart and graph below. </a:t>
            </a:r>
          </a:p>
          <a:p>
            <a:pPr marL="0" indent="0">
              <a:buNone/>
            </a:pPr>
            <a:r>
              <a:rPr lang="en-US" sz="2800" dirty="0"/>
              <a:t> </a:t>
            </a:r>
          </a:p>
          <a:p>
            <a:pPr marL="0" indent="0">
              <a:buNone/>
            </a:pPr>
            <a:r>
              <a:rPr lang="en-US" sz="2800" dirty="0"/>
              <a:t>It looks like many academic libraries are in a situation similar to yours.  You are particularly concerned with the coming need to attract a large number of younger librarians in the next five to seven years.</a:t>
            </a:r>
          </a:p>
          <a:p>
            <a:pPr marL="0" indent="0">
              <a:buNone/>
            </a:pPr>
            <a:r>
              <a:rPr lang="en-US" sz="2800" dirty="0"/>
              <a:t> </a:t>
            </a:r>
          </a:p>
          <a:p>
            <a:pPr marL="0" indent="0">
              <a:buNone/>
            </a:pPr>
            <a:r>
              <a:rPr lang="en-US" sz="2800" dirty="0"/>
              <a:t>Finally, you were review statistics on diversity in academic librarianship and found the last chart below.  You wonder what you and your library can do to change this situation.</a:t>
            </a:r>
          </a:p>
          <a:p>
            <a:pPr marL="0" indent="0">
              <a:buNone/>
            </a:pPr>
            <a:endParaRPr lang="en-US" sz="2800" dirty="0"/>
          </a:p>
          <a:p>
            <a:pPr marL="0" indent="0">
              <a:buNone/>
            </a:pPr>
            <a:endParaRPr lang="en-US" sz="2800" dirty="0"/>
          </a:p>
          <a:p>
            <a:pPr marL="0" indent="0">
              <a:buNone/>
            </a:pPr>
            <a:endParaRPr lang="en-US" sz="2800" dirty="0"/>
          </a:p>
          <a:p>
            <a:pPr marL="0" indent="0">
              <a:buNone/>
            </a:pPr>
            <a:r>
              <a:rPr lang="en-US" sz="2000" dirty="0"/>
              <a:t>Stanley Wilder, “Delayed Retirements and the Youth Movement among ARL Library Professionals,” Washington, DC: Association of Research Libraries, 2017, </a:t>
            </a:r>
            <a:r>
              <a:rPr lang="en-US" sz="2000" u="sng" dirty="0">
                <a:hlinkClick r:id="rId3"/>
              </a:rPr>
              <a:t>http://www.arl.org/storage/documents/publications/rli-2017-stanley-wilder-article1.pdf</a:t>
            </a:r>
            <a:r>
              <a:rPr lang="en-US" sz="2000" dirty="0"/>
              <a:t> </a:t>
            </a:r>
          </a:p>
          <a:p>
            <a:pPr marL="514350" indent="-514350">
              <a:buFont typeface="+mj-lt"/>
              <a:buAutoNum type="arabicPeriod"/>
            </a:pPr>
            <a:endParaRPr lang="en-US" sz="2800" dirty="0">
              <a:solidFill>
                <a:srgbClr val="002144"/>
              </a:solidFill>
            </a:endParaRPr>
          </a:p>
        </p:txBody>
      </p:sp>
    </p:spTree>
    <p:extLst>
      <p:ext uri="{BB962C8B-B14F-4D97-AF65-F5344CB8AC3E}">
        <p14:creationId xmlns:p14="http://schemas.microsoft.com/office/powerpoint/2010/main" val="3786812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graphicFrame>
        <p:nvGraphicFramePr>
          <p:cNvPr id="3" name="Table 2"/>
          <p:cNvGraphicFramePr>
            <a:graphicFrameLocks noGrp="1"/>
          </p:cNvGraphicFramePr>
          <p:nvPr>
            <p:extLst/>
          </p:nvPr>
        </p:nvGraphicFramePr>
        <p:xfrm>
          <a:off x="363839" y="1680826"/>
          <a:ext cx="8475360" cy="2657592"/>
        </p:xfrm>
        <a:graphic>
          <a:graphicData uri="http://schemas.openxmlformats.org/drawingml/2006/table">
            <a:tbl>
              <a:tblPr firstRow="1" firstCol="1" bandRow="1">
                <a:tableStyleId>{5C22544A-7EE6-4342-B048-85BDC9FD1C3A}</a:tableStyleId>
              </a:tblPr>
              <a:tblGrid>
                <a:gridCol w="2299370">
                  <a:extLst>
                    <a:ext uri="{9D8B030D-6E8A-4147-A177-3AD203B41FA5}">
                      <a16:colId xmlns:a16="http://schemas.microsoft.com/office/drawing/2014/main" xmlns="" val="20000"/>
                    </a:ext>
                  </a:extLst>
                </a:gridCol>
                <a:gridCol w="1235198">
                  <a:extLst>
                    <a:ext uri="{9D8B030D-6E8A-4147-A177-3AD203B41FA5}">
                      <a16:colId xmlns:a16="http://schemas.microsoft.com/office/drawing/2014/main" xmlns="" val="20001"/>
                    </a:ext>
                  </a:extLst>
                </a:gridCol>
                <a:gridCol w="1235198">
                  <a:extLst>
                    <a:ext uri="{9D8B030D-6E8A-4147-A177-3AD203B41FA5}">
                      <a16:colId xmlns:a16="http://schemas.microsoft.com/office/drawing/2014/main" xmlns="" val="20002"/>
                    </a:ext>
                  </a:extLst>
                </a:gridCol>
                <a:gridCol w="1235198">
                  <a:extLst>
                    <a:ext uri="{9D8B030D-6E8A-4147-A177-3AD203B41FA5}">
                      <a16:colId xmlns:a16="http://schemas.microsoft.com/office/drawing/2014/main" xmlns="" val="20003"/>
                    </a:ext>
                  </a:extLst>
                </a:gridCol>
                <a:gridCol w="1235198">
                  <a:extLst>
                    <a:ext uri="{9D8B030D-6E8A-4147-A177-3AD203B41FA5}">
                      <a16:colId xmlns:a16="http://schemas.microsoft.com/office/drawing/2014/main" xmlns="" val="20004"/>
                    </a:ext>
                  </a:extLst>
                </a:gridCol>
                <a:gridCol w="1235198">
                  <a:extLst>
                    <a:ext uri="{9D8B030D-6E8A-4147-A177-3AD203B41FA5}">
                      <a16:colId xmlns:a16="http://schemas.microsoft.com/office/drawing/2014/main" xmlns="" val="20005"/>
                    </a:ext>
                  </a:extLst>
                </a:gridCol>
              </a:tblGrid>
              <a:tr h="337224">
                <a:tc>
                  <a:txBody>
                    <a:bodyPr/>
                    <a:lstStyle/>
                    <a:p>
                      <a:pPr marL="0" marR="0">
                        <a:spcBef>
                          <a:spcPts val="0"/>
                        </a:spcBef>
                        <a:spcAft>
                          <a:spcPts val="0"/>
                        </a:spcAft>
                      </a:pPr>
                      <a:r>
                        <a:rPr lang="en-US" sz="1800">
                          <a:effectLst/>
                        </a:rPr>
                        <a:t> </a:t>
                      </a:r>
                      <a:endParaRPr lang="en-US" sz="1800">
                        <a:effectLst/>
                        <a:latin typeface="Calibri" charset="0"/>
                        <a:ea typeface="Calibri" charset="0"/>
                        <a:cs typeface="Times New Roman" charset="0"/>
                      </a:endParaRPr>
                    </a:p>
                  </a:txBody>
                  <a:tcPr marL="68580" marR="68580" marT="0" marB="0" anchor="b"/>
                </a:tc>
                <a:tc>
                  <a:txBody>
                    <a:bodyPr/>
                    <a:lstStyle/>
                    <a:p>
                      <a:pPr marL="0" marR="0" algn="ctr">
                        <a:spcBef>
                          <a:spcPts val="0"/>
                        </a:spcBef>
                        <a:spcAft>
                          <a:spcPts val="0"/>
                        </a:spcAft>
                      </a:pPr>
                      <a:r>
                        <a:rPr lang="en-US" sz="1800">
                          <a:effectLst/>
                        </a:rPr>
                        <a:t>1986</a:t>
                      </a:r>
                      <a:endParaRPr lang="en-US" sz="1800">
                        <a:effectLst/>
                        <a:latin typeface="Calibri" charset="0"/>
                        <a:ea typeface="Calibri" charset="0"/>
                        <a:cs typeface="Times New Roman" charset="0"/>
                      </a:endParaRPr>
                    </a:p>
                  </a:txBody>
                  <a:tcPr marL="68580" marR="68580" marT="0" marB="0" anchor="b"/>
                </a:tc>
                <a:tc>
                  <a:txBody>
                    <a:bodyPr/>
                    <a:lstStyle/>
                    <a:p>
                      <a:pPr marL="0" marR="0" algn="ctr">
                        <a:spcBef>
                          <a:spcPts val="0"/>
                        </a:spcBef>
                        <a:spcAft>
                          <a:spcPts val="0"/>
                        </a:spcAft>
                      </a:pPr>
                      <a:r>
                        <a:rPr lang="en-US" sz="1800">
                          <a:effectLst/>
                        </a:rPr>
                        <a:t>1994</a:t>
                      </a:r>
                      <a:endParaRPr lang="en-US" sz="1800">
                        <a:effectLst/>
                        <a:latin typeface="Calibri" charset="0"/>
                        <a:ea typeface="Calibri" charset="0"/>
                        <a:cs typeface="Times New Roman" charset="0"/>
                      </a:endParaRPr>
                    </a:p>
                  </a:txBody>
                  <a:tcPr marL="68580" marR="68580" marT="0" marB="0" anchor="b"/>
                </a:tc>
                <a:tc>
                  <a:txBody>
                    <a:bodyPr/>
                    <a:lstStyle/>
                    <a:p>
                      <a:pPr marL="0" marR="0" algn="ctr">
                        <a:spcBef>
                          <a:spcPts val="0"/>
                        </a:spcBef>
                        <a:spcAft>
                          <a:spcPts val="0"/>
                        </a:spcAft>
                      </a:pPr>
                      <a:r>
                        <a:rPr lang="en-US" sz="1800">
                          <a:effectLst/>
                        </a:rPr>
                        <a:t>2005</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2015</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2025</a:t>
                      </a:r>
                      <a:endParaRPr lang="en-US" sz="180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xmlns="" val="10000"/>
                  </a:ext>
                </a:extLst>
              </a:tr>
              <a:tr h="359354">
                <a:tc>
                  <a:txBody>
                    <a:bodyPr/>
                    <a:lstStyle/>
                    <a:p>
                      <a:pPr marL="0" marR="0">
                        <a:spcBef>
                          <a:spcPts val="0"/>
                        </a:spcBef>
                        <a:spcAft>
                          <a:spcPts val="0"/>
                        </a:spcAft>
                      </a:pPr>
                      <a:r>
                        <a:rPr lang="en-US" sz="1800">
                          <a:effectLst/>
                        </a:rPr>
                        <a:t>Millennium 1981-2000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0.0%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0.0%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0.2%</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13.5%</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45.0%</a:t>
                      </a:r>
                      <a:endParaRPr lang="en-US" sz="180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xmlns="" val="10001"/>
                  </a:ext>
                </a:extLst>
              </a:tr>
              <a:tr h="337224">
                <a:tc>
                  <a:txBody>
                    <a:bodyPr/>
                    <a:lstStyle/>
                    <a:p>
                      <a:pPr marL="0" marR="0">
                        <a:spcBef>
                          <a:spcPts val="0"/>
                        </a:spcBef>
                        <a:spcAft>
                          <a:spcPts val="0"/>
                        </a:spcAft>
                      </a:pPr>
                      <a:r>
                        <a:rPr lang="en-US" sz="1800">
                          <a:effectLst/>
                        </a:rPr>
                        <a:t>Gen X 1965-1980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0.0%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3.0%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23.4%</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39.1%</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40.0%</a:t>
                      </a:r>
                      <a:endParaRPr lang="en-US" sz="180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xmlns="" val="10002"/>
                  </a:ext>
                </a:extLst>
              </a:tr>
              <a:tr h="337224">
                <a:tc>
                  <a:txBody>
                    <a:bodyPr/>
                    <a:lstStyle/>
                    <a:p>
                      <a:pPr marL="0" marR="0">
                        <a:spcBef>
                          <a:spcPts val="0"/>
                        </a:spcBef>
                        <a:spcAft>
                          <a:spcPts val="0"/>
                        </a:spcAft>
                      </a:pPr>
                      <a:r>
                        <a:rPr lang="en-US" sz="1800">
                          <a:effectLst/>
                        </a:rPr>
                        <a:t>Baby Boom 1946-1964</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38.2%</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62.0%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62.7%</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47.3%</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15.0%</a:t>
                      </a:r>
                      <a:endParaRPr lang="en-US" sz="180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xmlns="" val="10003"/>
                  </a:ext>
                </a:extLst>
              </a:tr>
              <a:tr h="337224">
                <a:tc>
                  <a:txBody>
                    <a:bodyPr/>
                    <a:lstStyle/>
                    <a:p>
                      <a:pPr marL="0" marR="0">
                        <a:spcBef>
                          <a:spcPts val="0"/>
                        </a:spcBef>
                        <a:spcAft>
                          <a:spcPts val="0"/>
                        </a:spcAft>
                      </a:pPr>
                      <a:r>
                        <a:rPr lang="en-US" sz="1800">
                          <a:effectLst/>
                        </a:rPr>
                        <a:t>Silent 1927-1945</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52.4%</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32.3%</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13.7%</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0.0%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0.0%</a:t>
                      </a:r>
                      <a:endParaRPr lang="en-US" sz="180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xmlns="" val="10004"/>
                  </a:ext>
                </a:extLst>
              </a:tr>
              <a:tr h="505836">
                <a:tc>
                  <a:txBody>
                    <a:bodyPr/>
                    <a:lstStyle/>
                    <a:p>
                      <a:pPr marL="0" marR="0">
                        <a:spcBef>
                          <a:spcPts val="0"/>
                        </a:spcBef>
                        <a:spcAft>
                          <a:spcPts val="0"/>
                        </a:spcAft>
                      </a:pPr>
                      <a:r>
                        <a:rPr lang="en-US" sz="1800">
                          <a:effectLst/>
                        </a:rPr>
                        <a:t>G.I. Generation pre-1927</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9.4%</a:t>
                      </a:r>
                      <a:endParaRPr lang="en-US" sz="1800" dirty="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2.7%</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0.0%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a:effectLst/>
                        </a:rPr>
                        <a:t>0.0%</a:t>
                      </a:r>
                      <a:endParaRPr lang="en-US" sz="1800">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0.0%</a:t>
                      </a:r>
                      <a:endParaRPr lang="en-US" sz="1800"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xmlns="" val="10005"/>
                  </a:ext>
                </a:extLst>
              </a:tr>
            </a:tbl>
          </a:graphicData>
        </a:graphic>
      </p:graphicFrame>
      <p:sp>
        <p:nvSpPr>
          <p:cNvPr id="4" name="Rectangle 1"/>
          <p:cNvSpPr>
            <a:spLocks noChangeArrowheads="1"/>
          </p:cNvSpPr>
          <p:nvPr/>
        </p:nvSpPr>
        <p:spPr bwMode="auto">
          <a:xfrm>
            <a:off x="1741488" y="2763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64171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graphicFrame>
        <p:nvGraphicFramePr>
          <p:cNvPr id="3" name="Chart 2"/>
          <p:cNvGraphicFramePr/>
          <p:nvPr>
            <p:extLst/>
          </p:nvPr>
        </p:nvGraphicFramePr>
        <p:xfrm>
          <a:off x="423334" y="1084579"/>
          <a:ext cx="8229600" cy="4977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41661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graphicFrame>
        <p:nvGraphicFramePr>
          <p:cNvPr id="3" name="Chart 2"/>
          <p:cNvGraphicFramePr/>
          <p:nvPr/>
        </p:nvGraphicFramePr>
        <p:xfrm>
          <a:off x="1574482" y="1422400"/>
          <a:ext cx="5995035" cy="401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16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Dilemma</a:t>
            </a:r>
            <a:endParaRPr lang="en-US" b="1" dirty="0"/>
          </a:p>
        </p:txBody>
      </p:sp>
      <p:sp>
        <p:nvSpPr>
          <p:cNvPr id="3" name="Content Placeholder 2"/>
          <p:cNvSpPr>
            <a:spLocks noGrp="1"/>
          </p:cNvSpPr>
          <p:nvPr>
            <p:ph sz="half" idx="1"/>
          </p:nvPr>
        </p:nvSpPr>
        <p:spPr>
          <a:xfrm>
            <a:off x="244247" y="1143415"/>
            <a:ext cx="8619198" cy="1556242"/>
          </a:xfrm>
        </p:spPr>
        <p:txBody>
          <a:bodyPr>
            <a:normAutofit fontScale="77500" lnSpcReduction="20000"/>
          </a:bodyPr>
          <a:lstStyle/>
          <a:p>
            <a:pPr marL="0" indent="0">
              <a:buNone/>
            </a:pPr>
            <a:r>
              <a:rPr lang="en-US" dirty="0"/>
              <a:t>The “innovator’s dilemma” is the tough choice any company faces when it has to choose between holding onto an existing market by doing the same, yet slightly better (</a:t>
            </a:r>
            <a:r>
              <a:rPr lang="en-US" b="1" dirty="0"/>
              <a:t>sustaining innovation</a:t>
            </a:r>
            <a:r>
              <a:rPr lang="en-US" dirty="0"/>
              <a:t>), or capturing new markets by embracing new technologies and adopting new business models (</a:t>
            </a:r>
            <a:r>
              <a:rPr lang="en-US" b="1" dirty="0"/>
              <a:t>disruptive innovation</a:t>
            </a:r>
            <a:r>
              <a:rPr lang="en-US" dirty="0"/>
              <a:t>).</a:t>
            </a:r>
          </a:p>
        </p:txBody>
      </p:sp>
      <p:sp>
        <p:nvSpPr>
          <p:cNvPr id="9" name="Content Placeholder 2"/>
          <p:cNvSpPr>
            <a:spLocks noGrp="1"/>
          </p:cNvSpPr>
          <p:nvPr>
            <p:ph sz="half" idx="1"/>
          </p:nvPr>
        </p:nvSpPr>
        <p:spPr>
          <a:xfrm>
            <a:off x="244247" y="3325091"/>
            <a:ext cx="2777627" cy="466938"/>
          </a:xfrm>
        </p:spPr>
        <p:txBody>
          <a:bodyPr>
            <a:normAutofit fontScale="92500" lnSpcReduction="10000"/>
          </a:bodyPr>
          <a:lstStyle/>
          <a:p>
            <a:pPr marL="0" indent="0">
              <a:buNone/>
            </a:pPr>
            <a:r>
              <a:rPr lang="en-US" b="1" dirty="0" smtClean="0"/>
              <a:t>Sustaining:</a:t>
            </a:r>
            <a:r>
              <a:rPr lang="en-US" dirty="0"/>
              <a:t> </a:t>
            </a:r>
          </a:p>
        </p:txBody>
      </p:sp>
      <p:sp>
        <p:nvSpPr>
          <p:cNvPr id="10" name="Content Placeholder 2"/>
          <p:cNvSpPr>
            <a:spLocks noGrp="1"/>
          </p:cNvSpPr>
          <p:nvPr>
            <p:ph sz="half" idx="1"/>
          </p:nvPr>
        </p:nvSpPr>
        <p:spPr>
          <a:xfrm>
            <a:off x="3855688" y="4532337"/>
            <a:ext cx="698158" cy="475092"/>
          </a:xfrm>
        </p:spPr>
        <p:txBody>
          <a:bodyPr>
            <a:normAutofit fontScale="92500" lnSpcReduction="10000"/>
          </a:bodyPr>
          <a:lstStyle/>
          <a:p>
            <a:pPr marL="0" indent="0">
              <a:buNone/>
            </a:pPr>
            <a:r>
              <a:rPr lang="en-US" b="1" smtClean="0"/>
              <a:t>or</a:t>
            </a:r>
            <a:r>
              <a:rPr lang="en-US" dirty="0"/>
              <a:t> </a:t>
            </a:r>
          </a:p>
        </p:txBody>
      </p:sp>
      <p:sp>
        <p:nvSpPr>
          <p:cNvPr id="11" name="Content Placeholder 2"/>
          <p:cNvSpPr>
            <a:spLocks noGrp="1"/>
          </p:cNvSpPr>
          <p:nvPr>
            <p:ph sz="half" idx="1"/>
          </p:nvPr>
        </p:nvSpPr>
        <p:spPr>
          <a:xfrm>
            <a:off x="4879681" y="3325091"/>
            <a:ext cx="2777627" cy="466938"/>
          </a:xfrm>
        </p:spPr>
        <p:txBody>
          <a:bodyPr>
            <a:normAutofit fontScale="92500" lnSpcReduction="10000"/>
          </a:bodyPr>
          <a:lstStyle/>
          <a:p>
            <a:pPr marL="0" indent="0">
              <a:buNone/>
            </a:pPr>
            <a:r>
              <a:rPr lang="en-US" b="1" smtClean="0"/>
              <a:t>Disruptive:</a:t>
            </a:r>
            <a:r>
              <a:rPr lang="en-US" dirty="0"/>
              <a:t> </a:t>
            </a:r>
          </a:p>
        </p:txBody>
      </p:sp>
      <p:sp>
        <p:nvSpPr>
          <p:cNvPr id="12" name="Content Placeholder 2"/>
          <p:cNvSpPr>
            <a:spLocks noGrp="1"/>
          </p:cNvSpPr>
          <p:nvPr>
            <p:ph sz="half" idx="1"/>
          </p:nvPr>
        </p:nvSpPr>
        <p:spPr>
          <a:xfrm>
            <a:off x="244247" y="3792029"/>
            <a:ext cx="2072234" cy="309708"/>
          </a:xfrm>
        </p:spPr>
        <p:txBody>
          <a:bodyPr>
            <a:normAutofit fontScale="55000" lnSpcReduction="20000"/>
          </a:bodyPr>
          <a:lstStyle/>
          <a:p>
            <a:pPr marL="0" indent="0">
              <a:buNone/>
            </a:pPr>
            <a:r>
              <a:rPr lang="en-US" dirty="0" smtClean="0"/>
              <a:t>Next Year’s Model</a:t>
            </a:r>
            <a:r>
              <a:rPr lang="en-US" dirty="0"/>
              <a:t> </a:t>
            </a:r>
          </a:p>
        </p:txBody>
      </p:sp>
      <p:sp>
        <p:nvSpPr>
          <p:cNvPr id="13" name="Content Placeholder 2"/>
          <p:cNvSpPr>
            <a:spLocks noGrp="1"/>
          </p:cNvSpPr>
          <p:nvPr>
            <p:ph sz="half" idx="1"/>
          </p:nvPr>
        </p:nvSpPr>
        <p:spPr>
          <a:xfrm>
            <a:off x="4879681" y="3792029"/>
            <a:ext cx="2505188" cy="309708"/>
          </a:xfrm>
        </p:spPr>
        <p:txBody>
          <a:bodyPr>
            <a:normAutofit fontScale="55000" lnSpcReduction="20000"/>
          </a:bodyPr>
          <a:lstStyle/>
          <a:p>
            <a:pPr marL="0" indent="0">
              <a:buNone/>
            </a:pPr>
            <a:r>
              <a:rPr lang="en-US" dirty="0" smtClean="0"/>
              <a:t>App  Based Car Service</a:t>
            </a:r>
            <a:endParaRPr lang="en-US"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1711" y="4325443"/>
            <a:ext cx="1624770" cy="992633"/>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7406" y="4249506"/>
            <a:ext cx="3431930" cy="1759684"/>
          </a:xfrm>
          <a:prstGeom prst="rect">
            <a:avLst/>
          </a:prstGeom>
        </p:spPr>
      </p:pic>
      <p:pic>
        <p:nvPicPr>
          <p:cNvPr id="4" name="Picture 3" descr="IMG_1154.JPG.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174240" y="4457554"/>
            <a:ext cx="2846537" cy="2134903"/>
          </a:xfrm>
          <a:prstGeom prst="rect">
            <a:avLst/>
          </a:prstGeom>
        </p:spPr>
      </p:pic>
    </p:spTree>
    <p:extLst>
      <p:ext uri="{BB962C8B-B14F-4D97-AF65-F5344CB8AC3E}">
        <p14:creationId xmlns:p14="http://schemas.microsoft.com/office/powerpoint/2010/main" val="19610586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Generations in the Library: A Case Study </a:t>
            </a:r>
            <a:endParaRPr lang="en-US" dirty="0">
              <a:solidFill>
                <a:srgbClr val="002144"/>
              </a:solidFill>
            </a:endParaRPr>
          </a:p>
        </p:txBody>
      </p:sp>
      <p:sp>
        <p:nvSpPr>
          <p:cNvPr id="9" name="Content Placeholder 2"/>
          <p:cNvSpPr>
            <a:spLocks noGrp="1"/>
          </p:cNvSpPr>
          <p:nvPr>
            <p:ph idx="1"/>
          </p:nvPr>
        </p:nvSpPr>
        <p:spPr>
          <a:xfrm>
            <a:off x="244247" y="925551"/>
            <a:ext cx="8565216" cy="5553308"/>
          </a:xfrm>
        </p:spPr>
        <p:txBody>
          <a:bodyPr>
            <a:normAutofit/>
          </a:bodyPr>
          <a:lstStyle/>
          <a:p>
            <a:pPr marL="0" indent="0">
              <a:buNone/>
            </a:pPr>
            <a:endParaRPr lang="en-US" sz="2800" dirty="0"/>
          </a:p>
          <a:p>
            <a:pPr marL="0" indent="0" algn="ctr">
              <a:buNone/>
            </a:pPr>
            <a:endParaRPr lang="en-US" sz="2800" dirty="0"/>
          </a:p>
          <a:p>
            <a:pPr marL="0" indent="0" algn="ctr">
              <a:buNone/>
            </a:pPr>
            <a:r>
              <a:rPr lang="en-US" sz="4800" b="1" dirty="0"/>
              <a:t>What do you do?</a:t>
            </a:r>
          </a:p>
        </p:txBody>
      </p:sp>
    </p:spTree>
    <p:extLst>
      <p:ext uri="{BB962C8B-B14F-4D97-AF65-F5344CB8AC3E}">
        <p14:creationId xmlns:p14="http://schemas.microsoft.com/office/powerpoint/2010/main" val="248558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LYRASIS’s  Evolution of Membership </a:t>
            </a:r>
            <a:endParaRPr lang="en-US" b="1" dirty="0"/>
          </a:p>
        </p:txBody>
      </p:sp>
      <p:graphicFrame>
        <p:nvGraphicFramePr>
          <p:cNvPr id="9" name="Diagram 8"/>
          <p:cNvGraphicFramePr/>
          <p:nvPr>
            <p:extLst>
              <p:ext uri="{D42A27DB-BD31-4B8C-83A1-F6EECF244321}">
                <p14:modId xmlns:p14="http://schemas.microsoft.com/office/powerpoint/2010/main" val="3478862085"/>
              </p:ext>
            </p:extLst>
          </p:nvPr>
        </p:nvGraphicFramePr>
        <p:xfrm>
          <a:off x="438022" y="9140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40534" y="5156077"/>
            <a:ext cx="1344637" cy="369332"/>
          </a:xfrm>
          <a:prstGeom prst="rect">
            <a:avLst/>
          </a:prstGeom>
          <a:noFill/>
        </p:spPr>
        <p:txBody>
          <a:bodyPr wrap="square" rtlCol="0">
            <a:spAutoFit/>
          </a:bodyPr>
          <a:lstStyle/>
          <a:p>
            <a:pPr algn="ctr"/>
            <a:r>
              <a:rPr lang="en-US" dirty="0" smtClean="0"/>
              <a:t>2009</a:t>
            </a:r>
            <a:endParaRPr lang="en-US" dirty="0"/>
          </a:p>
        </p:txBody>
      </p:sp>
      <p:sp>
        <p:nvSpPr>
          <p:cNvPr id="4" name="TextBox 3"/>
          <p:cNvSpPr txBox="1"/>
          <p:nvPr/>
        </p:nvSpPr>
        <p:spPr>
          <a:xfrm>
            <a:off x="3137487" y="3236808"/>
            <a:ext cx="803047" cy="369332"/>
          </a:xfrm>
          <a:prstGeom prst="rect">
            <a:avLst/>
          </a:prstGeom>
          <a:noFill/>
        </p:spPr>
        <p:txBody>
          <a:bodyPr wrap="square" rtlCol="0">
            <a:spAutoFit/>
          </a:bodyPr>
          <a:lstStyle/>
          <a:p>
            <a:r>
              <a:rPr lang="en-US" dirty="0" smtClean="0"/>
              <a:t>2016</a:t>
            </a:r>
            <a:endParaRPr lang="en-US" dirty="0"/>
          </a:p>
        </p:txBody>
      </p:sp>
      <p:sp>
        <p:nvSpPr>
          <p:cNvPr id="5" name="TextBox 4"/>
          <p:cNvSpPr txBox="1"/>
          <p:nvPr/>
        </p:nvSpPr>
        <p:spPr>
          <a:xfrm>
            <a:off x="5135767" y="3141366"/>
            <a:ext cx="1139207" cy="369332"/>
          </a:xfrm>
          <a:prstGeom prst="rect">
            <a:avLst/>
          </a:prstGeom>
          <a:noFill/>
        </p:spPr>
        <p:txBody>
          <a:bodyPr wrap="square" rtlCol="0">
            <a:spAutoFit/>
          </a:bodyPr>
          <a:lstStyle/>
          <a:p>
            <a:pPr algn="ctr"/>
            <a:r>
              <a:rPr lang="en-US" dirty="0" smtClean="0"/>
              <a:t>2017</a:t>
            </a:r>
            <a:endParaRPr lang="en-US" dirty="0"/>
          </a:p>
        </p:txBody>
      </p:sp>
      <p:sp>
        <p:nvSpPr>
          <p:cNvPr id="6" name="TextBox 5"/>
          <p:cNvSpPr txBox="1"/>
          <p:nvPr/>
        </p:nvSpPr>
        <p:spPr>
          <a:xfrm>
            <a:off x="2390466" y="6069027"/>
            <a:ext cx="4201991" cy="369332"/>
          </a:xfrm>
          <a:prstGeom prst="rect">
            <a:avLst/>
          </a:prstGeom>
          <a:noFill/>
        </p:spPr>
        <p:txBody>
          <a:bodyPr wrap="square" rtlCol="0">
            <a:spAutoFit/>
          </a:bodyPr>
          <a:lstStyle/>
          <a:p>
            <a:pPr algn="ctr"/>
            <a:r>
              <a:rPr lang="en-US" dirty="0" smtClean="0"/>
              <a:t>Our roots go back to 1936</a:t>
            </a:r>
            <a:endParaRPr lang="en-US" dirty="0"/>
          </a:p>
        </p:txBody>
      </p:sp>
    </p:spTree>
    <p:extLst>
      <p:ext uri="{BB962C8B-B14F-4D97-AF65-F5344CB8AC3E}">
        <p14:creationId xmlns:p14="http://schemas.microsoft.com/office/powerpoint/2010/main" val="1783763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Making </a:t>
            </a:r>
            <a:r>
              <a:rPr lang="en-US" b="1" dirty="0" smtClean="0"/>
              <a:t>Sense </a:t>
            </a:r>
            <a:r>
              <a:rPr lang="en-US" b="1" dirty="0"/>
              <a:t>of </a:t>
            </a:r>
            <a:r>
              <a:rPr lang="en-US" b="1" dirty="0" smtClean="0"/>
              <a:t>Our Environmental Trends  </a:t>
            </a:r>
            <a:endParaRPr lang="en-US" b="1" dirty="0"/>
          </a:p>
        </p:txBody>
      </p:sp>
      <p:pic>
        <p:nvPicPr>
          <p:cNvPr id="7" name="Picture 6" descr="explor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247" y="833770"/>
            <a:ext cx="4418288" cy="5613149"/>
          </a:xfrm>
          <a:prstGeom prst="rect">
            <a:avLst/>
          </a:prstGeom>
        </p:spPr>
      </p:pic>
      <p:pic>
        <p:nvPicPr>
          <p:cNvPr id="8" name="Picture 7" descr="star.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6158" y="982255"/>
            <a:ext cx="470372" cy="470372"/>
          </a:xfrm>
          <a:prstGeom prst="rect">
            <a:avLst/>
          </a:prstGeom>
        </p:spPr>
      </p:pic>
      <p:sp>
        <p:nvSpPr>
          <p:cNvPr id="9" name="Content Placeholder 2"/>
          <p:cNvSpPr txBox="1">
            <a:spLocks/>
          </p:cNvSpPr>
          <p:nvPr/>
        </p:nvSpPr>
        <p:spPr>
          <a:xfrm>
            <a:off x="971417" y="6045320"/>
            <a:ext cx="3691118" cy="401599"/>
          </a:xfrm>
          <a:prstGeom prst="rect">
            <a:avLst/>
          </a:prstGeom>
        </p:spPr>
        <p:txBody>
          <a:bodyPr vert="horz" lIns="91440" tIns="45720" rIns="91440" bIns="45720" rtlCol="0">
            <a:noAutofit/>
          </a:bodyPr>
          <a:lstStyle/>
          <a:p>
            <a:pPr marL="0" indent="0" algn="r">
              <a:buNone/>
            </a:pPr>
            <a:r>
              <a:rPr lang="en-US" sz="1600" b="1" dirty="0">
                <a:solidFill>
                  <a:schemeClr val="bg1"/>
                </a:solidFill>
                <a:latin typeface="Arial"/>
                <a:cs typeface="Arial"/>
              </a:rPr>
              <a:t>Short | Intermediate | Long-term</a:t>
            </a:r>
            <a:endParaRPr lang="en-US" sz="1600" b="1" kern="1200" dirty="0">
              <a:solidFill>
                <a:schemeClr val="bg1"/>
              </a:solidFill>
              <a:latin typeface="Arial"/>
              <a:cs typeface="Arial"/>
            </a:endParaRPr>
          </a:p>
        </p:txBody>
      </p:sp>
      <p:sp>
        <p:nvSpPr>
          <p:cNvPr id="3" name="Content Placeholder 2"/>
          <p:cNvSpPr>
            <a:spLocks noGrp="1"/>
          </p:cNvSpPr>
          <p:nvPr>
            <p:ph sz="half" idx="2"/>
          </p:nvPr>
        </p:nvSpPr>
        <p:spPr>
          <a:xfrm>
            <a:off x="4917317" y="1035484"/>
            <a:ext cx="4038600" cy="5009836"/>
          </a:xfrm>
        </p:spPr>
        <p:txBody>
          <a:bodyPr>
            <a:normAutofit fontScale="55000" lnSpcReduction="20000"/>
          </a:bodyPr>
          <a:lstStyle/>
          <a:p>
            <a:r>
              <a:rPr lang="en-US" b="1" dirty="0" smtClean="0"/>
              <a:t>Technology </a:t>
            </a:r>
          </a:p>
          <a:p>
            <a:pPr lvl="1"/>
            <a:r>
              <a:rPr lang="en-US" sz="2500" dirty="0" smtClean="0"/>
              <a:t>Speed of change.</a:t>
            </a:r>
          </a:p>
          <a:p>
            <a:pPr lvl="1"/>
            <a:r>
              <a:rPr lang="en-US" sz="2500" dirty="0" smtClean="0"/>
              <a:t>Demands of users.</a:t>
            </a:r>
          </a:p>
          <a:p>
            <a:pPr marL="274320" lvl="1" indent="0">
              <a:buNone/>
            </a:pPr>
            <a:endParaRPr lang="en-US" dirty="0" smtClean="0"/>
          </a:p>
          <a:p>
            <a:r>
              <a:rPr lang="en-US" b="1" dirty="0" smtClean="0"/>
              <a:t>Services: Insource </a:t>
            </a:r>
            <a:r>
              <a:rPr lang="en-US" b="1" dirty="0"/>
              <a:t>vs. outsource</a:t>
            </a:r>
          </a:p>
          <a:p>
            <a:pPr lvl="1"/>
            <a:r>
              <a:rPr lang="en-US" sz="2500" dirty="0"/>
              <a:t>Make or buy decision. </a:t>
            </a:r>
          </a:p>
          <a:p>
            <a:pPr lvl="1"/>
            <a:r>
              <a:rPr lang="en-US" sz="2500" dirty="0" smtClean="0"/>
              <a:t>Measuring </a:t>
            </a:r>
            <a:r>
              <a:rPr lang="en-US" sz="2500" dirty="0"/>
              <a:t>alternatives- quantitative methods and qualitative elements?  </a:t>
            </a:r>
          </a:p>
          <a:p>
            <a:endParaRPr lang="en-US" sz="2500" b="1" dirty="0"/>
          </a:p>
          <a:p>
            <a:r>
              <a:rPr lang="en-US" sz="2500" b="1" dirty="0" smtClean="0"/>
              <a:t>Staff: Specialized </a:t>
            </a:r>
            <a:r>
              <a:rPr lang="en-US" sz="2500" b="1" dirty="0"/>
              <a:t>vs. generalist </a:t>
            </a:r>
          </a:p>
          <a:p>
            <a:pPr lvl="1"/>
            <a:r>
              <a:rPr lang="en-US" sz="2500" dirty="0"/>
              <a:t>Depth of knowledge vs. broad skillset spectrum.</a:t>
            </a:r>
          </a:p>
          <a:p>
            <a:endParaRPr lang="en-US" b="1" dirty="0"/>
          </a:p>
          <a:p>
            <a:r>
              <a:rPr lang="en-US" b="1" dirty="0" smtClean="0"/>
              <a:t>Partnerships: Leveraging connections </a:t>
            </a:r>
            <a:endParaRPr lang="en-US" b="1" dirty="0"/>
          </a:p>
          <a:p>
            <a:pPr lvl="1"/>
            <a:r>
              <a:rPr lang="en-US" sz="2500" dirty="0"/>
              <a:t>For-profit, non-profit, government</a:t>
            </a:r>
            <a:r>
              <a:rPr lang="en-US" dirty="0"/>
              <a:t>.</a:t>
            </a:r>
          </a:p>
          <a:p>
            <a:endParaRPr lang="en-US" b="1" dirty="0"/>
          </a:p>
          <a:p>
            <a:r>
              <a:rPr lang="en-US" b="1" dirty="0" smtClean="0"/>
              <a:t>Measuring Value</a:t>
            </a:r>
            <a:endParaRPr lang="en-US" b="1" dirty="0"/>
          </a:p>
          <a:p>
            <a:pPr lvl="1"/>
            <a:r>
              <a:rPr lang="en-US" sz="2500" dirty="0" smtClean="0"/>
              <a:t>How to measure value of change! </a:t>
            </a:r>
          </a:p>
          <a:p>
            <a:pPr lvl="1"/>
            <a:r>
              <a:rPr lang="en-US" sz="2500" dirty="0" smtClean="0"/>
              <a:t>Where to invest?</a:t>
            </a:r>
          </a:p>
          <a:p>
            <a:pPr lvl="1"/>
            <a:r>
              <a:rPr lang="en-US" sz="2500" dirty="0" smtClean="0"/>
              <a:t>Test/Try</a:t>
            </a:r>
            <a:endParaRPr lang="en-US" sz="2500" dirty="0"/>
          </a:p>
          <a:p>
            <a:endParaRPr lang="en-US" dirty="0"/>
          </a:p>
        </p:txBody>
      </p:sp>
    </p:spTree>
    <p:extLst>
      <p:ext uri="{BB962C8B-B14F-4D97-AF65-F5344CB8AC3E}">
        <p14:creationId xmlns:p14="http://schemas.microsoft.com/office/powerpoint/2010/main" val="131761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5590</TotalTime>
  <Words>3748</Words>
  <Application>Microsoft Office PowerPoint</Application>
  <PresentationFormat>On-screen Show (4:3)</PresentationFormat>
  <Paragraphs>789</Paragraphs>
  <Slides>70</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ＭＳ Ｐゴシック</vt:lpstr>
      <vt:lpstr>Adobe Garamond Pro</vt:lpstr>
      <vt:lpstr>Adobe Garamond Regular</vt:lpstr>
      <vt:lpstr>Arial</vt:lpstr>
      <vt:lpstr>Calibri</vt:lpstr>
      <vt:lpstr>Garamond</vt:lpstr>
      <vt:lpstr>Mangal</vt:lpstr>
      <vt:lpstr>Roboto Light</vt:lpstr>
      <vt:lpstr>Roboto Medium</vt:lpstr>
      <vt:lpstr>Roboto Regular</vt:lpstr>
      <vt:lpstr>Times New Roman</vt:lpstr>
      <vt:lpstr>ヒラギノ角ゴ Pro W3</vt:lpstr>
      <vt:lpstr>Clarity</vt:lpstr>
      <vt:lpstr>LYRASIS Leaders Forum #6  Birmingham</vt:lpstr>
      <vt:lpstr>LYRASIS Thank you’s!   Host -  Lee Woehle (Barber Museum), Loretta Parham ACRL Librarian of the Year, Leaders Circle call outs Dr. Franklin/Cedric Davis, Annie Payton, Dr. Alan Bearman, Nancy Colyar , Daniel Zeigler  and  State Librarian – Nancy Pack </vt:lpstr>
      <vt:lpstr>Why Think About the Future Now?  </vt:lpstr>
      <vt:lpstr> Sustainable and Disruptive  Innovation</vt:lpstr>
      <vt:lpstr>Sustainable Innovation</vt:lpstr>
      <vt:lpstr>Disruptive Innovation</vt:lpstr>
      <vt:lpstr>The Dilemma</vt:lpstr>
      <vt:lpstr>LYRASIS’s  Evolution of Membership </vt:lpstr>
      <vt:lpstr>Making Sense of Our Environmental Trends  </vt:lpstr>
      <vt:lpstr>Positioning Our Members to Punch Above their Weight</vt:lpstr>
      <vt:lpstr>Working to Help Move the Mountain, Not Boil the Ocean </vt:lpstr>
      <vt:lpstr>Making Sense of Our Environmental Trends  </vt:lpstr>
      <vt:lpstr>Leaders Circle</vt:lpstr>
      <vt:lpstr>Leaders Forums</vt:lpstr>
      <vt:lpstr>Catalyst Fund</vt:lpstr>
      <vt:lpstr>PowerPoint Presentation</vt:lpstr>
      <vt:lpstr>This year we are funding 5 Catalyst Seed Fund projects and 1 CEO’s choice idea</vt:lpstr>
      <vt:lpstr>Idea: IUPUI University Library</vt:lpstr>
      <vt:lpstr>Idea: University of Nebraska at Omaha</vt:lpstr>
      <vt:lpstr>Idea: Washburn University of Topeka Libraries</vt:lpstr>
      <vt:lpstr>Idea: Johnson C. Smith University, HBCU</vt:lpstr>
      <vt:lpstr>Idea: The Trustees of Columbia University in the City of New York</vt:lpstr>
      <vt:lpstr>Idea: University of North Carolina Charlotte</vt:lpstr>
      <vt:lpstr>LYRASIS’s member summit </vt:lpstr>
      <vt:lpstr>PowerPoint Presentation</vt:lpstr>
      <vt:lpstr>PowerPoint Presentation</vt:lpstr>
      <vt:lpstr>Leaders Forums</vt:lpstr>
      <vt:lpstr>Answer…</vt:lpstr>
      <vt:lpstr>The Offspring of the Catalyst Funding  </vt:lpstr>
      <vt:lpstr>LYRASIS’s member summit </vt:lpstr>
      <vt:lpstr>Leaders Forums</vt:lpstr>
      <vt:lpstr>What is the Catalyst Fund?</vt:lpstr>
      <vt:lpstr>Why?</vt:lpstr>
      <vt:lpstr>From Information Literate  to Information Fluent</vt:lpstr>
      <vt:lpstr>Mabee Library</vt:lpstr>
      <vt:lpstr>Mabee Library</vt:lpstr>
      <vt:lpstr>PowerPoint Presentation</vt:lpstr>
      <vt:lpstr>From Information Literate to Information Fluent</vt:lpstr>
      <vt:lpstr>From Information Literate to Information Fluent</vt:lpstr>
      <vt:lpstr>PowerPoint Presentation</vt:lpstr>
      <vt:lpstr>From Information Literate to Information Fluent</vt:lpstr>
      <vt:lpstr>From Information Literate to Information Fluent</vt:lpstr>
      <vt:lpstr>From Information Literate to Information Fluent</vt:lpstr>
      <vt:lpstr>PowerPoint Presentation</vt:lpstr>
      <vt:lpstr>From Information Literate to Information Fluent</vt:lpstr>
      <vt:lpstr>PowerPoint Presentation</vt:lpstr>
      <vt:lpstr>Emergence of  Open Content   September 14, 2017 </vt:lpstr>
      <vt:lpstr>Signs of Change</vt:lpstr>
      <vt:lpstr>Relationships</vt:lpstr>
      <vt:lpstr>Trending Now</vt:lpstr>
      <vt:lpstr>Taking Action</vt:lpstr>
      <vt:lpstr>Questions</vt:lpstr>
      <vt:lpstr>PowerPoint Presentation</vt:lpstr>
      <vt:lpstr>Software / Technology Costs and Decisions</vt:lpstr>
      <vt:lpstr>Observations</vt:lpstr>
      <vt:lpstr>Open-Source Software</vt:lpstr>
      <vt:lpstr>Software as a Service</vt:lpstr>
      <vt:lpstr>Decisions,  Decisions, Decisions</vt:lpstr>
      <vt:lpstr>Questions</vt:lpstr>
      <vt:lpstr>Three Generations: Case Study by David Lewis, IUPUI</vt:lpstr>
      <vt:lpstr>Three Generations in the Library: A Case Study </vt:lpstr>
      <vt:lpstr>Three Generations in the Library: A Case Study </vt:lpstr>
      <vt:lpstr>Three Generations in the Library: A Case Study </vt:lpstr>
      <vt:lpstr>Three Generations in the Library: A Case Study </vt:lpstr>
      <vt:lpstr>Three Generations in the Library: A Case Study </vt:lpstr>
      <vt:lpstr>Three Generations in the Library: A Case Study </vt:lpstr>
      <vt:lpstr>Three Generations in the Library: A Case Study </vt:lpstr>
      <vt:lpstr>Three Generations in the Library: A Case Study </vt:lpstr>
      <vt:lpstr>Three Generations in the Library: A Case Study </vt:lpstr>
      <vt:lpstr>Three Generations in the Library: A Case Study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Mitchell</dc:creator>
  <cp:lastModifiedBy>Jennifer Bielewski</cp:lastModifiedBy>
  <cp:revision>162</cp:revision>
  <dcterms:created xsi:type="dcterms:W3CDTF">2015-07-16T23:50:32Z</dcterms:created>
  <dcterms:modified xsi:type="dcterms:W3CDTF">2017-09-21T15:56:00Z</dcterms:modified>
</cp:coreProperties>
</file>