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33" r:id="rId2"/>
    <p:sldId id="280" r:id="rId3"/>
    <p:sldId id="332" r:id="rId4"/>
    <p:sldId id="331" r:id="rId5"/>
    <p:sldId id="281" r:id="rId6"/>
    <p:sldId id="339" r:id="rId7"/>
    <p:sldId id="340" r:id="rId8"/>
    <p:sldId id="341" r:id="rId9"/>
    <p:sldId id="342" r:id="rId10"/>
    <p:sldId id="343" r:id="rId11"/>
    <p:sldId id="344" r:id="rId12"/>
    <p:sldId id="345" r:id="rId13"/>
    <p:sldId id="334" r:id="rId14"/>
    <p:sldId id="335" r:id="rId15"/>
    <p:sldId id="336" r:id="rId16"/>
    <p:sldId id="337" r:id="rId17"/>
    <p:sldId id="338"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610" autoAdjust="0"/>
  </p:normalViewPr>
  <p:slideViewPr>
    <p:cSldViewPr snapToGrid="0">
      <p:cViewPr varScale="1">
        <p:scale>
          <a:sx n="60" d="100"/>
          <a:sy n="60" d="100"/>
        </p:scale>
        <p:origin x="17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FC7C6-DB37-804E-AF3A-B1E5A0C9DB5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3C77B2AD-8B23-F041-A8BA-E6FDC7705F0D}">
      <dgm:prSet phldrT="[Text]"/>
      <dgm:spPr/>
      <dgm:t>
        <a:bodyPr/>
        <a:lstStyle/>
        <a:p>
          <a:r>
            <a:rPr lang="en-US" dirty="0" smtClean="0"/>
            <a:t>Plan</a:t>
          </a:r>
          <a:endParaRPr lang="en-US" dirty="0"/>
        </a:p>
      </dgm:t>
    </dgm:pt>
    <dgm:pt modelId="{CD112A56-C75D-484D-ADC0-00CB3A407C4D}" type="parTrans" cxnId="{D512DAA2-B0EC-8B4E-8E0D-5C631912E316}">
      <dgm:prSet/>
      <dgm:spPr/>
      <dgm:t>
        <a:bodyPr/>
        <a:lstStyle/>
        <a:p>
          <a:endParaRPr lang="en-US"/>
        </a:p>
      </dgm:t>
    </dgm:pt>
    <dgm:pt modelId="{C7D7E011-997E-4E4D-AB31-5B58FDF8FD53}" type="sibTrans" cxnId="{D512DAA2-B0EC-8B4E-8E0D-5C631912E316}">
      <dgm:prSet/>
      <dgm:spPr/>
      <dgm:t>
        <a:bodyPr/>
        <a:lstStyle/>
        <a:p>
          <a:endParaRPr lang="en-US"/>
        </a:p>
      </dgm:t>
    </dgm:pt>
    <dgm:pt modelId="{C57BD7D5-876B-1449-8829-C3E14E419D71}">
      <dgm:prSet phldrT="[Text]"/>
      <dgm:spPr/>
      <dgm:t>
        <a:bodyPr/>
        <a:lstStyle/>
        <a:p>
          <a:r>
            <a:rPr lang="en-US" dirty="0" smtClean="0"/>
            <a:t>Consulting</a:t>
          </a:r>
          <a:endParaRPr lang="en-US" dirty="0"/>
        </a:p>
      </dgm:t>
    </dgm:pt>
    <dgm:pt modelId="{39745F4E-824F-304F-9587-08257ED076DD}" type="parTrans" cxnId="{93882A9A-B27E-1146-911F-AFED133A500E}">
      <dgm:prSet/>
      <dgm:spPr/>
      <dgm:t>
        <a:bodyPr/>
        <a:lstStyle/>
        <a:p>
          <a:endParaRPr lang="en-US"/>
        </a:p>
      </dgm:t>
    </dgm:pt>
    <dgm:pt modelId="{D5BB342C-678B-8142-97A0-AF821273D168}" type="sibTrans" cxnId="{93882A9A-B27E-1146-911F-AFED133A500E}">
      <dgm:prSet/>
      <dgm:spPr/>
      <dgm:t>
        <a:bodyPr/>
        <a:lstStyle/>
        <a:p>
          <a:endParaRPr lang="en-US"/>
        </a:p>
      </dgm:t>
    </dgm:pt>
    <dgm:pt modelId="{BEA46343-A403-9448-842B-EE0BBBB9760B}">
      <dgm:prSet phldrT="[Text]"/>
      <dgm:spPr/>
      <dgm:t>
        <a:bodyPr/>
        <a:lstStyle/>
        <a:p>
          <a:r>
            <a:rPr lang="en-US" dirty="0" smtClean="0"/>
            <a:t>Describe</a:t>
          </a:r>
          <a:endParaRPr lang="en-US" dirty="0"/>
        </a:p>
      </dgm:t>
    </dgm:pt>
    <dgm:pt modelId="{5ACF9931-8B89-F744-AABE-EA514AD9D8F6}" type="parTrans" cxnId="{EFCB8503-BF1E-8141-8145-ABF69AD4DFAD}">
      <dgm:prSet/>
      <dgm:spPr/>
      <dgm:t>
        <a:bodyPr/>
        <a:lstStyle/>
        <a:p>
          <a:endParaRPr lang="en-US"/>
        </a:p>
      </dgm:t>
    </dgm:pt>
    <dgm:pt modelId="{E672C4EA-A73D-3A47-85D5-E582502CE7EA}" type="sibTrans" cxnId="{EFCB8503-BF1E-8141-8145-ABF69AD4DFAD}">
      <dgm:prSet/>
      <dgm:spPr/>
      <dgm:t>
        <a:bodyPr/>
        <a:lstStyle/>
        <a:p>
          <a:endParaRPr lang="en-US"/>
        </a:p>
      </dgm:t>
    </dgm:pt>
    <dgm:pt modelId="{594B3717-EFFB-8746-B402-7B13CA4D7F07}">
      <dgm:prSet phldrT="[Text]"/>
      <dgm:spPr/>
      <dgm:t>
        <a:bodyPr/>
        <a:lstStyle/>
        <a:p>
          <a:r>
            <a:rPr lang="en-US" dirty="0" err="1" smtClean="0"/>
            <a:t>ASpace</a:t>
          </a:r>
          <a:endParaRPr lang="en-US" dirty="0"/>
        </a:p>
      </dgm:t>
    </dgm:pt>
    <dgm:pt modelId="{83B84382-FE54-844F-8D4D-4601BE23F617}" type="parTrans" cxnId="{EF6F7A27-A29B-494F-926C-85C435E4FA70}">
      <dgm:prSet/>
      <dgm:spPr/>
      <dgm:t>
        <a:bodyPr/>
        <a:lstStyle/>
        <a:p>
          <a:endParaRPr lang="en-US"/>
        </a:p>
      </dgm:t>
    </dgm:pt>
    <dgm:pt modelId="{38B5FA49-5797-FA4E-8E9F-788ECA3BE34B}" type="sibTrans" cxnId="{EF6F7A27-A29B-494F-926C-85C435E4FA70}">
      <dgm:prSet/>
      <dgm:spPr/>
      <dgm:t>
        <a:bodyPr/>
        <a:lstStyle/>
        <a:p>
          <a:endParaRPr lang="en-US"/>
        </a:p>
      </dgm:t>
    </dgm:pt>
    <dgm:pt modelId="{ADB84D74-0B54-514F-920E-38CDCC593AFD}">
      <dgm:prSet phldrT="[Text]"/>
      <dgm:spPr/>
      <dgm:t>
        <a:bodyPr/>
        <a:lstStyle/>
        <a:p>
          <a:r>
            <a:rPr lang="en-US" dirty="0" smtClean="0"/>
            <a:t>Manage/Access</a:t>
          </a:r>
          <a:endParaRPr lang="en-US" dirty="0"/>
        </a:p>
      </dgm:t>
    </dgm:pt>
    <dgm:pt modelId="{5AA99730-DEE5-8F45-8D4D-1A993C0BC398}" type="parTrans" cxnId="{C86758E5-CEDA-1F44-809B-2AF0F833EB3F}">
      <dgm:prSet/>
      <dgm:spPr/>
      <dgm:t>
        <a:bodyPr/>
        <a:lstStyle/>
        <a:p>
          <a:endParaRPr lang="en-US"/>
        </a:p>
      </dgm:t>
    </dgm:pt>
    <dgm:pt modelId="{D10A50BC-A582-BE42-849B-E3688AE9482A}" type="sibTrans" cxnId="{C86758E5-CEDA-1F44-809B-2AF0F833EB3F}">
      <dgm:prSet/>
      <dgm:spPr/>
      <dgm:t>
        <a:bodyPr/>
        <a:lstStyle/>
        <a:p>
          <a:endParaRPr lang="en-US"/>
        </a:p>
      </dgm:t>
    </dgm:pt>
    <dgm:pt modelId="{6632D223-92EC-1B4D-AF1C-D9CBC89E4FBE}">
      <dgm:prSet phldrT="[Text]"/>
      <dgm:spPr/>
      <dgm:t>
        <a:bodyPr/>
        <a:lstStyle/>
        <a:p>
          <a:r>
            <a:rPr lang="en-US" dirty="0" err="1" smtClean="0"/>
            <a:t>DSpace</a:t>
          </a:r>
          <a:endParaRPr lang="en-US" dirty="0"/>
        </a:p>
      </dgm:t>
    </dgm:pt>
    <dgm:pt modelId="{3417A5A6-139A-C74A-903E-86E65D758A75}" type="parTrans" cxnId="{55798E95-6929-414A-90C1-F31372B248FC}">
      <dgm:prSet/>
      <dgm:spPr/>
      <dgm:t>
        <a:bodyPr/>
        <a:lstStyle/>
        <a:p>
          <a:endParaRPr lang="en-US"/>
        </a:p>
      </dgm:t>
    </dgm:pt>
    <dgm:pt modelId="{02097828-6DE9-7F48-A58B-95B3993E3D3A}" type="sibTrans" cxnId="{55798E95-6929-414A-90C1-F31372B248FC}">
      <dgm:prSet/>
      <dgm:spPr/>
      <dgm:t>
        <a:bodyPr/>
        <a:lstStyle/>
        <a:p>
          <a:endParaRPr lang="en-US"/>
        </a:p>
      </dgm:t>
    </dgm:pt>
    <dgm:pt modelId="{B1FF247D-E284-804A-BD2D-9FB4628B6229}">
      <dgm:prSet phldrT="[Text]"/>
      <dgm:spPr/>
      <dgm:t>
        <a:bodyPr/>
        <a:lstStyle/>
        <a:p>
          <a:r>
            <a:rPr lang="en-US" dirty="0" smtClean="0"/>
            <a:t>Preserve</a:t>
          </a:r>
          <a:endParaRPr lang="en-US" dirty="0"/>
        </a:p>
      </dgm:t>
    </dgm:pt>
    <dgm:pt modelId="{4DE76D88-E4EB-1C43-81FA-C75E5DB1D12C}" type="parTrans" cxnId="{73C560E6-C8E8-F843-8B4D-69BCD3124F7A}">
      <dgm:prSet/>
      <dgm:spPr/>
      <dgm:t>
        <a:bodyPr/>
        <a:lstStyle/>
        <a:p>
          <a:endParaRPr lang="en-US"/>
        </a:p>
      </dgm:t>
    </dgm:pt>
    <dgm:pt modelId="{4D6C3802-FF2C-2B4A-A436-66901369CAD1}" type="sibTrans" cxnId="{73C560E6-C8E8-F843-8B4D-69BCD3124F7A}">
      <dgm:prSet/>
      <dgm:spPr/>
      <dgm:t>
        <a:bodyPr/>
        <a:lstStyle/>
        <a:p>
          <a:endParaRPr lang="en-US"/>
        </a:p>
      </dgm:t>
    </dgm:pt>
    <dgm:pt modelId="{287CB982-F04A-CB4C-82EC-B2A46441903E}">
      <dgm:prSet phldrT="[Text]"/>
      <dgm:spPr/>
      <dgm:t>
        <a:bodyPr/>
        <a:lstStyle/>
        <a:p>
          <a:r>
            <a:rPr lang="en-US" dirty="0" smtClean="0"/>
            <a:t>Training</a:t>
          </a:r>
          <a:endParaRPr lang="en-US" dirty="0"/>
        </a:p>
      </dgm:t>
    </dgm:pt>
    <dgm:pt modelId="{64982B5C-B56C-DE46-BDF7-134894A2CD6D}" type="parTrans" cxnId="{FD6C51D4-CD1B-ED46-84D8-C35FCD838AFF}">
      <dgm:prSet/>
      <dgm:spPr/>
      <dgm:t>
        <a:bodyPr/>
        <a:lstStyle/>
        <a:p>
          <a:endParaRPr lang="en-US"/>
        </a:p>
      </dgm:t>
    </dgm:pt>
    <dgm:pt modelId="{3376D35C-B86C-C746-AFC8-0D0AF2CD82BB}" type="sibTrans" cxnId="{FD6C51D4-CD1B-ED46-84D8-C35FCD838AFF}">
      <dgm:prSet/>
      <dgm:spPr/>
      <dgm:t>
        <a:bodyPr/>
        <a:lstStyle/>
        <a:p>
          <a:endParaRPr lang="en-US"/>
        </a:p>
      </dgm:t>
    </dgm:pt>
    <dgm:pt modelId="{BC9485ED-ECD1-1B44-AADD-529D8C55CD4B}">
      <dgm:prSet phldrT="[Text]"/>
      <dgm:spPr/>
      <dgm:t>
        <a:bodyPr/>
        <a:lstStyle/>
        <a:p>
          <a:r>
            <a:rPr lang="en-US" dirty="0" err="1" smtClean="0"/>
            <a:t>CSpace</a:t>
          </a:r>
          <a:endParaRPr lang="en-US" dirty="0"/>
        </a:p>
      </dgm:t>
    </dgm:pt>
    <dgm:pt modelId="{C395B494-6388-7944-BB24-8646A61469E5}" type="parTrans" cxnId="{19FC5A5D-5D51-774F-AF39-1FC3812BB606}">
      <dgm:prSet/>
      <dgm:spPr/>
      <dgm:t>
        <a:bodyPr/>
        <a:lstStyle/>
        <a:p>
          <a:endParaRPr lang="en-US"/>
        </a:p>
      </dgm:t>
    </dgm:pt>
    <dgm:pt modelId="{374FCCCB-5897-FD4A-A0D1-234CEAAE3A44}" type="sibTrans" cxnId="{19FC5A5D-5D51-774F-AF39-1FC3812BB606}">
      <dgm:prSet/>
      <dgm:spPr/>
      <dgm:t>
        <a:bodyPr/>
        <a:lstStyle/>
        <a:p>
          <a:endParaRPr lang="en-US"/>
        </a:p>
      </dgm:t>
    </dgm:pt>
    <dgm:pt modelId="{B0CAE5AD-0994-0441-870B-C378365D7887}">
      <dgm:prSet phldrT="[Text]"/>
      <dgm:spPr/>
      <dgm:t>
        <a:bodyPr/>
        <a:lstStyle/>
        <a:p>
          <a:r>
            <a:rPr lang="en-US" dirty="0" err="1" smtClean="0"/>
            <a:t>DSpace</a:t>
          </a:r>
          <a:endParaRPr lang="en-US" dirty="0"/>
        </a:p>
      </dgm:t>
    </dgm:pt>
    <dgm:pt modelId="{5D1FEADC-F78A-8441-BAE4-695B7C6DC11A}" type="parTrans" cxnId="{CF413E50-FBCD-8E44-AEE0-81D0887F9C1D}">
      <dgm:prSet/>
      <dgm:spPr/>
      <dgm:t>
        <a:bodyPr/>
        <a:lstStyle/>
        <a:p>
          <a:endParaRPr lang="en-US"/>
        </a:p>
      </dgm:t>
    </dgm:pt>
    <dgm:pt modelId="{4091B17A-768D-D847-88E5-AB0F7272D450}" type="sibTrans" cxnId="{CF413E50-FBCD-8E44-AEE0-81D0887F9C1D}">
      <dgm:prSet/>
      <dgm:spPr/>
      <dgm:t>
        <a:bodyPr/>
        <a:lstStyle/>
        <a:p>
          <a:endParaRPr lang="en-US"/>
        </a:p>
      </dgm:t>
    </dgm:pt>
    <dgm:pt modelId="{9F9B37B5-DD85-0A4E-B722-290570E66F3E}">
      <dgm:prSet phldrT="[Text]"/>
      <dgm:spPr/>
      <dgm:t>
        <a:bodyPr/>
        <a:lstStyle/>
        <a:p>
          <a:r>
            <a:rPr lang="en-US" dirty="0" smtClean="0"/>
            <a:t>VIVO</a:t>
          </a:r>
          <a:endParaRPr lang="en-US" dirty="0"/>
        </a:p>
      </dgm:t>
    </dgm:pt>
    <dgm:pt modelId="{A4342589-8373-1E47-B49E-B6D36195864D}" type="parTrans" cxnId="{C7CC1E67-83D2-A94F-9343-A747DEED94A3}">
      <dgm:prSet/>
      <dgm:spPr/>
      <dgm:t>
        <a:bodyPr/>
        <a:lstStyle/>
        <a:p>
          <a:endParaRPr lang="en-US"/>
        </a:p>
      </dgm:t>
    </dgm:pt>
    <dgm:pt modelId="{C57158E1-9111-1B4D-85A3-05DA3F5ED0F3}" type="sibTrans" cxnId="{C7CC1E67-83D2-A94F-9343-A747DEED94A3}">
      <dgm:prSet/>
      <dgm:spPr/>
      <dgm:t>
        <a:bodyPr/>
        <a:lstStyle/>
        <a:p>
          <a:endParaRPr lang="en-US"/>
        </a:p>
      </dgm:t>
    </dgm:pt>
    <dgm:pt modelId="{0A8987AA-E199-D347-B6B0-B9E34AE8EB8E}">
      <dgm:prSet phldrT="[Text]"/>
      <dgm:spPr/>
      <dgm:t>
        <a:bodyPr/>
        <a:lstStyle/>
        <a:p>
          <a:r>
            <a:rPr lang="en-US" dirty="0" smtClean="0"/>
            <a:t>Hydra/Fedora</a:t>
          </a:r>
          <a:endParaRPr lang="en-US" dirty="0"/>
        </a:p>
      </dgm:t>
    </dgm:pt>
    <dgm:pt modelId="{BE487DB8-DEE7-E94B-A89C-367753E0DAD2}" type="parTrans" cxnId="{7AC5283E-7FFE-DE41-9ECB-BFE388A9DA7C}">
      <dgm:prSet/>
      <dgm:spPr/>
      <dgm:t>
        <a:bodyPr/>
        <a:lstStyle/>
        <a:p>
          <a:endParaRPr lang="en-US"/>
        </a:p>
      </dgm:t>
    </dgm:pt>
    <dgm:pt modelId="{6D0E4FBE-DB8C-4546-BCEE-C340F721AD57}" type="sibTrans" cxnId="{7AC5283E-7FFE-DE41-9ECB-BFE388A9DA7C}">
      <dgm:prSet/>
      <dgm:spPr/>
      <dgm:t>
        <a:bodyPr/>
        <a:lstStyle/>
        <a:p>
          <a:endParaRPr lang="en-US"/>
        </a:p>
      </dgm:t>
    </dgm:pt>
    <dgm:pt modelId="{515B4B65-B06A-5645-9BD1-DA857CFB5783}">
      <dgm:prSet phldrT="[Text]"/>
      <dgm:spPr/>
      <dgm:t>
        <a:bodyPr/>
        <a:lstStyle/>
        <a:p>
          <a:r>
            <a:rPr lang="en-US" dirty="0" err="1" smtClean="0"/>
            <a:t>Islandora</a:t>
          </a:r>
          <a:endParaRPr lang="en-US" dirty="0"/>
        </a:p>
      </dgm:t>
    </dgm:pt>
    <dgm:pt modelId="{9594BE88-CAF4-5F44-8349-A1B314399102}" type="parTrans" cxnId="{9AD6B7DC-8C40-8F48-A94C-F7FABAAC9B50}">
      <dgm:prSet/>
      <dgm:spPr/>
      <dgm:t>
        <a:bodyPr/>
        <a:lstStyle/>
        <a:p>
          <a:endParaRPr lang="en-US"/>
        </a:p>
      </dgm:t>
    </dgm:pt>
    <dgm:pt modelId="{BDDD29D7-04A8-F74A-B5AD-B6A359416E25}" type="sibTrans" cxnId="{9AD6B7DC-8C40-8F48-A94C-F7FABAAC9B50}">
      <dgm:prSet/>
      <dgm:spPr/>
      <dgm:t>
        <a:bodyPr/>
        <a:lstStyle/>
        <a:p>
          <a:endParaRPr lang="en-US"/>
        </a:p>
      </dgm:t>
    </dgm:pt>
    <dgm:pt modelId="{7618B5E4-4668-544C-B2FA-5A531A8302E0}">
      <dgm:prSet phldrT="[Text]"/>
      <dgm:spPr/>
      <dgm:t>
        <a:bodyPr/>
        <a:lstStyle/>
        <a:p>
          <a:r>
            <a:rPr lang="en-US" dirty="0" err="1" smtClean="0"/>
            <a:t>ArchivesDirect</a:t>
          </a:r>
          <a:endParaRPr lang="en-US" dirty="0"/>
        </a:p>
      </dgm:t>
    </dgm:pt>
    <dgm:pt modelId="{08102FAA-CABA-1248-87B0-138B9F2F1615}" type="parTrans" cxnId="{7BBF9E26-5CA2-D745-98EB-03D1A3E365F2}">
      <dgm:prSet/>
      <dgm:spPr/>
      <dgm:t>
        <a:bodyPr/>
        <a:lstStyle/>
        <a:p>
          <a:endParaRPr lang="en-US"/>
        </a:p>
      </dgm:t>
    </dgm:pt>
    <dgm:pt modelId="{6B38AC31-533D-EE42-9924-E3FA53D55BF4}" type="sibTrans" cxnId="{7BBF9E26-5CA2-D745-98EB-03D1A3E365F2}">
      <dgm:prSet/>
      <dgm:spPr/>
      <dgm:t>
        <a:bodyPr/>
        <a:lstStyle/>
        <a:p>
          <a:endParaRPr lang="en-US"/>
        </a:p>
      </dgm:t>
    </dgm:pt>
    <dgm:pt modelId="{F6526AE1-2310-4F4F-BDA1-A01EC1C82AEA}">
      <dgm:prSet phldrT="[Text]"/>
      <dgm:spPr/>
      <dgm:t>
        <a:bodyPr/>
        <a:lstStyle/>
        <a:p>
          <a:r>
            <a:rPr lang="en-US" dirty="0" smtClean="0"/>
            <a:t>Fedora</a:t>
          </a:r>
          <a:endParaRPr lang="en-US" dirty="0"/>
        </a:p>
      </dgm:t>
    </dgm:pt>
    <dgm:pt modelId="{2D81402B-F374-7242-9351-CF0EAC6415D7}" type="parTrans" cxnId="{0FEBF670-BAB8-9C49-9FB5-C93BC407B59E}">
      <dgm:prSet/>
      <dgm:spPr/>
      <dgm:t>
        <a:bodyPr/>
        <a:lstStyle/>
        <a:p>
          <a:endParaRPr lang="en-US"/>
        </a:p>
      </dgm:t>
    </dgm:pt>
    <dgm:pt modelId="{1E8ECB72-89BB-9947-B249-972456ACD3CC}" type="sibTrans" cxnId="{0FEBF670-BAB8-9C49-9FB5-C93BC407B59E}">
      <dgm:prSet/>
      <dgm:spPr/>
      <dgm:t>
        <a:bodyPr/>
        <a:lstStyle/>
        <a:p>
          <a:endParaRPr lang="en-US"/>
        </a:p>
      </dgm:t>
    </dgm:pt>
    <dgm:pt modelId="{7FFC3153-3208-964A-A3C7-B6D718B5C8EA}">
      <dgm:prSet phldrT="[Text]"/>
      <dgm:spPr/>
      <dgm:t>
        <a:bodyPr/>
        <a:lstStyle/>
        <a:p>
          <a:r>
            <a:rPr lang="en-US" dirty="0" smtClean="0"/>
            <a:t>DuraCloud</a:t>
          </a:r>
          <a:endParaRPr lang="en-US" dirty="0"/>
        </a:p>
      </dgm:t>
    </dgm:pt>
    <dgm:pt modelId="{A7DD4D5F-0D3B-CF4F-93FE-9DA9447D7EDD}" type="parTrans" cxnId="{08B8E99D-A505-6640-AAA7-9C1703BF5261}">
      <dgm:prSet/>
      <dgm:spPr/>
      <dgm:t>
        <a:bodyPr/>
        <a:lstStyle/>
        <a:p>
          <a:endParaRPr lang="en-US"/>
        </a:p>
      </dgm:t>
    </dgm:pt>
    <dgm:pt modelId="{EFBF9AFB-B650-9641-85A5-500B998FD081}" type="sibTrans" cxnId="{08B8E99D-A505-6640-AAA7-9C1703BF5261}">
      <dgm:prSet/>
      <dgm:spPr/>
      <dgm:t>
        <a:bodyPr/>
        <a:lstStyle/>
        <a:p>
          <a:endParaRPr lang="en-US"/>
        </a:p>
      </dgm:t>
    </dgm:pt>
    <dgm:pt modelId="{BA644A73-5F72-A944-9D6E-003DDC8557AD}">
      <dgm:prSet phldrT="[Text]"/>
      <dgm:spPr/>
      <dgm:t>
        <a:bodyPr/>
        <a:lstStyle/>
        <a:p>
          <a:r>
            <a:rPr lang="en-US" dirty="0" smtClean="0"/>
            <a:t>Digitization</a:t>
          </a:r>
          <a:endParaRPr lang="en-US" dirty="0"/>
        </a:p>
      </dgm:t>
    </dgm:pt>
    <dgm:pt modelId="{7E3A34E0-C252-144E-94C8-F64BEA2E842A}" type="parTrans" cxnId="{C93B5BC7-E4AA-9747-AE63-E53339DA454D}">
      <dgm:prSet/>
      <dgm:spPr/>
      <dgm:t>
        <a:bodyPr/>
        <a:lstStyle/>
        <a:p>
          <a:endParaRPr lang="en-US"/>
        </a:p>
      </dgm:t>
    </dgm:pt>
    <dgm:pt modelId="{D2503CF1-4460-0145-A058-50960C6FFF6A}" type="sibTrans" cxnId="{C93B5BC7-E4AA-9747-AE63-E53339DA454D}">
      <dgm:prSet/>
      <dgm:spPr/>
      <dgm:t>
        <a:bodyPr/>
        <a:lstStyle/>
        <a:p>
          <a:endParaRPr lang="en-US"/>
        </a:p>
      </dgm:t>
    </dgm:pt>
    <dgm:pt modelId="{EFEF37EE-4167-E14F-A1D2-98FAD9D13477}" type="pres">
      <dgm:prSet presAssocID="{1D3FC7C6-DB37-804E-AF3A-B1E5A0C9DB59}" presName="linearFlow" presStyleCnt="0">
        <dgm:presLayoutVars>
          <dgm:dir/>
          <dgm:animLvl val="lvl"/>
          <dgm:resizeHandles val="exact"/>
        </dgm:presLayoutVars>
      </dgm:prSet>
      <dgm:spPr/>
      <dgm:t>
        <a:bodyPr/>
        <a:lstStyle/>
        <a:p>
          <a:endParaRPr lang="en-US"/>
        </a:p>
      </dgm:t>
    </dgm:pt>
    <dgm:pt modelId="{ABC43335-349B-7B48-861D-30015DDDC6B5}" type="pres">
      <dgm:prSet presAssocID="{3C77B2AD-8B23-F041-A8BA-E6FDC7705F0D}" presName="composite" presStyleCnt="0"/>
      <dgm:spPr/>
    </dgm:pt>
    <dgm:pt modelId="{BE4E219B-EFF1-FB47-830E-8121ED28E55B}" type="pres">
      <dgm:prSet presAssocID="{3C77B2AD-8B23-F041-A8BA-E6FDC7705F0D}" presName="parTx" presStyleLbl="node1" presStyleIdx="0" presStyleCnt="4">
        <dgm:presLayoutVars>
          <dgm:chMax val="0"/>
          <dgm:chPref val="0"/>
          <dgm:bulletEnabled val="1"/>
        </dgm:presLayoutVars>
      </dgm:prSet>
      <dgm:spPr/>
      <dgm:t>
        <a:bodyPr/>
        <a:lstStyle/>
        <a:p>
          <a:endParaRPr lang="en-US"/>
        </a:p>
      </dgm:t>
    </dgm:pt>
    <dgm:pt modelId="{6B375E16-2BF3-BA44-921E-D8751FF426A8}" type="pres">
      <dgm:prSet presAssocID="{3C77B2AD-8B23-F041-A8BA-E6FDC7705F0D}" presName="parSh" presStyleLbl="node1" presStyleIdx="0" presStyleCnt="4"/>
      <dgm:spPr/>
      <dgm:t>
        <a:bodyPr/>
        <a:lstStyle/>
        <a:p>
          <a:endParaRPr lang="en-US"/>
        </a:p>
      </dgm:t>
    </dgm:pt>
    <dgm:pt modelId="{289F2CAE-C666-F24C-91BD-B221066B2A4C}" type="pres">
      <dgm:prSet presAssocID="{3C77B2AD-8B23-F041-A8BA-E6FDC7705F0D}" presName="desTx" presStyleLbl="fgAcc1" presStyleIdx="0" presStyleCnt="4">
        <dgm:presLayoutVars>
          <dgm:bulletEnabled val="1"/>
        </dgm:presLayoutVars>
      </dgm:prSet>
      <dgm:spPr/>
      <dgm:t>
        <a:bodyPr/>
        <a:lstStyle/>
        <a:p>
          <a:endParaRPr lang="en-US"/>
        </a:p>
      </dgm:t>
    </dgm:pt>
    <dgm:pt modelId="{1542C7A1-BD60-3D4E-B963-8FD84C206258}" type="pres">
      <dgm:prSet presAssocID="{C7D7E011-997E-4E4D-AB31-5B58FDF8FD53}" presName="sibTrans" presStyleLbl="sibTrans2D1" presStyleIdx="0" presStyleCnt="3"/>
      <dgm:spPr/>
      <dgm:t>
        <a:bodyPr/>
        <a:lstStyle/>
        <a:p>
          <a:endParaRPr lang="en-US"/>
        </a:p>
      </dgm:t>
    </dgm:pt>
    <dgm:pt modelId="{F4979EB7-EDD0-B943-9531-3BD4F2D76834}" type="pres">
      <dgm:prSet presAssocID="{C7D7E011-997E-4E4D-AB31-5B58FDF8FD53}" presName="connTx" presStyleLbl="sibTrans2D1" presStyleIdx="0" presStyleCnt="3"/>
      <dgm:spPr/>
      <dgm:t>
        <a:bodyPr/>
        <a:lstStyle/>
        <a:p>
          <a:endParaRPr lang="en-US"/>
        </a:p>
      </dgm:t>
    </dgm:pt>
    <dgm:pt modelId="{3F500053-09FF-8A45-8759-992281F52454}" type="pres">
      <dgm:prSet presAssocID="{BEA46343-A403-9448-842B-EE0BBBB9760B}" presName="composite" presStyleCnt="0"/>
      <dgm:spPr/>
    </dgm:pt>
    <dgm:pt modelId="{3A39E08A-3C74-AE41-BEE9-7D15E2EE9845}" type="pres">
      <dgm:prSet presAssocID="{BEA46343-A403-9448-842B-EE0BBBB9760B}" presName="parTx" presStyleLbl="node1" presStyleIdx="0" presStyleCnt="4">
        <dgm:presLayoutVars>
          <dgm:chMax val="0"/>
          <dgm:chPref val="0"/>
          <dgm:bulletEnabled val="1"/>
        </dgm:presLayoutVars>
      </dgm:prSet>
      <dgm:spPr/>
      <dgm:t>
        <a:bodyPr/>
        <a:lstStyle/>
        <a:p>
          <a:endParaRPr lang="en-US"/>
        </a:p>
      </dgm:t>
    </dgm:pt>
    <dgm:pt modelId="{96D1A2B4-580E-5543-B2BE-16253EB49A30}" type="pres">
      <dgm:prSet presAssocID="{BEA46343-A403-9448-842B-EE0BBBB9760B}" presName="parSh" presStyleLbl="node1" presStyleIdx="1" presStyleCnt="4"/>
      <dgm:spPr/>
      <dgm:t>
        <a:bodyPr/>
        <a:lstStyle/>
        <a:p>
          <a:endParaRPr lang="en-US"/>
        </a:p>
      </dgm:t>
    </dgm:pt>
    <dgm:pt modelId="{3315B79C-FDE4-824E-85CC-F17E112020D6}" type="pres">
      <dgm:prSet presAssocID="{BEA46343-A403-9448-842B-EE0BBBB9760B}" presName="desTx" presStyleLbl="fgAcc1" presStyleIdx="1" presStyleCnt="4">
        <dgm:presLayoutVars>
          <dgm:bulletEnabled val="1"/>
        </dgm:presLayoutVars>
      </dgm:prSet>
      <dgm:spPr/>
      <dgm:t>
        <a:bodyPr/>
        <a:lstStyle/>
        <a:p>
          <a:endParaRPr lang="en-US"/>
        </a:p>
      </dgm:t>
    </dgm:pt>
    <dgm:pt modelId="{D1DAE797-9F5E-0C4D-8D0D-8E7D43BC27C8}" type="pres">
      <dgm:prSet presAssocID="{E672C4EA-A73D-3A47-85D5-E582502CE7EA}" presName="sibTrans" presStyleLbl="sibTrans2D1" presStyleIdx="1" presStyleCnt="3"/>
      <dgm:spPr/>
      <dgm:t>
        <a:bodyPr/>
        <a:lstStyle/>
        <a:p>
          <a:endParaRPr lang="en-US"/>
        </a:p>
      </dgm:t>
    </dgm:pt>
    <dgm:pt modelId="{7E9F488E-F23C-B749-9E65-BD134D507BCA}" type="pres">
      <dgm:prSet presAssocID="{E672C4EA-A73D-3A47-85D5-E582502CE7EA}" presName="connTx" presStyleLbl="sibTrans2D1" presStyleIdx="1" presStyleCnt="3"/>
      <dgm:spPr/>
      <dgm:t>
        <a:bodyPr/>
        <a:lstStyle/>
        <a:p>
          <a:endParaRPr lang="en-US"/>
        </a:p>
      </dgm:t>
    </dgm:pt>
    <dgm:pt modelId="{C6D47D11-B598-3840-9A5A-AC72205E61A5}" type="pres">
      <dgm:prSet presAssocID="{ADB84D74-0B54-514F-920E-38CDCC593AFD}" presName="composite" presStyleCnt="0"/>
      <dgm:spPr/>
    </dgm:pt>
    <dgm:pt modelId="{618B077E-9CB3-DF43-B6F2-31D95FA9F27D}" type="pres">
      <dgm:prSet presAssocID="{ADB84D74-0B54-514F-920E-38CDCC593AFD}" presName="parTx" presStyleLbl="node1" presStyleIdx="1" presStyleCnt="4">
        <dgm:presLayoutVars>
          <dgm:chMax val="0"/>
          <dgm:chPref val="0"/>
          <dgm:bulletEnabled val="1"/>
        </dgm:presLayoutVars>
      </dgm:prSet>
      <dgm:spPr/>
      <dgm:t>
        <a:bodyPr/>
        <a:lstStyle/>
        <a:p>
          <a:endParaRPr lang="en-US"/>
        </a:p>
      </dgm:t>
    </dgm:pt>
    <dgm:pt modelId="{924369F2-A51F-4E48-8CE1-CEF7EF014490}" type="pres">
      <dgm:prSet presAssocID="{ADB84D74-0B54-514F-920E-38CDCC593AFD}" presName="parSh" presStyleLbl="node1" presStyleIdx="2" presStyleCnt="4"/>
      <dgm:spPr/>
      <dgm:t>
        <a:bodyPr/>
        <a:lstStyle/>
        <a:p>
          <a:endParaRPr lang="en-US"/>
        </a:p>
      </dgm:t>
    </dgm:pt>
    <dgm:pt modelId="{E8B3F219-CB99-D542-BB85-87D0465ED68F}" type="pres">
      <dgm:prSet presAssocID="{ADB84D74-0B54-514F-920E-38CDCC593AFD}" presName="desTx" presStyleLbl="fgAcc1" presStyleIdx="2" presStyleCnt="4">
        <dgm:presLayoutVars>
          <dgm:bulletEnabled val="1"/>
        </dgm:presLayoutVars>
      </dgm:prSet>
      <dgm:spPr/>
      <dgm:t>
        <a:bodyPr/>
        <a:lstStyle/>
        <a:p>
          <a:endParaRPr lang="en-US"/>
        </a:p>
      </dgm:t>
    </dgm:pt>
    <dgm:pt modelId="{7BAFA2AB-A3A1-EB4E-86E4-84A8B7C84566}" type="pres">
      <dgm:prSet presAssocID="{D10A50BC-A582-BE42-849B-E3688AE9482A}" presName="sibTrans" presStyleLbl="sibTrans2D1" presStyleIdx="2" presStyleCnt="3"/>
      <dgm:spPr/>
      <dgm:t>
        <a:bodyPr/>
        <a:lstStyle/>
        <a:p>
          <a:endParaRPr lang="en-US"/>
        </a:p>
      </dgm:t>
    </dgm:pt>
    <dgm:pt modelId="{DBCAD8CA-8E39-BB4D-8DF1-AC6BEEB990DF}" type="pres">
      <dgm:prSet presAssocID="{D10A50BC-A582-BE42-849B-E3688AE9482A}" presName="connTx" presStyleLbl="sibTrans2D1" presStyleIdx="2" presStyleCnt="3"/>
      <dgm:spPr/>
      <dgm:t>
        <a:bodyPr/>
        <a:lstStyle/>
        <a:p>
          <a:endParaRPr lang="en-US"/>
        </a:p>
      </dgm:t>
    </dgm:pt>
    <dgm:pt modelId="{8185369C-5A6E-2C4E-BBB0-E0C5EC915443}" type="pres">
      <dgm:prSet presAssocID="{B1FF247D-E284-804A-BD2D-9FB4628B6229}" presName="composite" presStyleCnt="0"/>
      <dgm:spPr/>
    </dgm:pt>
    <dgm:pt modelId="{50F14861-4353-1345-9EE0-BFE450EB9A70}" type="pres">
      <dgm:prSet presAssocID="{B1FF247D-E284-804A-BD2D-9FB4628B6229}" presName="parTx" presStyleLbl="node1" presStyleIdx="2" presStyleCnt="4">
        <dgm:presLayoutVars>
          <dgm:chMax val="0"/>
          <dgm:chPref val="0"/>
          <dgm:bulletEnabled val="1"/>
        </dgm:presLayoutVars>
      </dgm:prSet>
      <dgm:spPr/>
      <dgm:t>
        <a:bodyPr/>
        <a:lstStyle/>
        <a:p>
          <a:endParaRPr lang="en-US"/>
        </a:p>
      </dgm:t>
    </dgm:pt>
    <dgm:pt modelId="{136CBFCB-2DCF-F64E-90E0-3A7807A72F0C}" type="pres">
      <dgm:prSet presAssocID="{B1FF247D-E284-804A-BD2D-9FB4628B6229}" presName="parSh" presStyleLbl="node1" presStyleIdx="3" presStyleCnt="4"/>
      <dgm:spPr/>
      <dgm:t>
        <a:bodyPr/>
        <a:lstStyle/>
        <a:p>
          <a:endParaRPr lang="en-US"/>
        </a:p>
      </dgm:t>
    </dgm:pt>
    <dgm:pt modelId="{2D416430-1366-D34F-B4A2-326A973FB235}" type="pres">
      <dgm:prSet presAssocID="{B1FF247D-E284-804A-BD2D-9FB4628B6229}" presName="desTx" presStyleLbl="fgAcc1" presStyleIdx="3" presStyleCnt="4">
        <dgm:presLayoutVars>
          <dgm:bulletEnabled val="1"/>
        </dgm:presLayoutVars>
      </dgm:prSet>
      <dgm:spPr/>
      <dgm:t>
        <a:bodyPr/>
        <a:lstStyle/>
        <a:p>
          <a:endParaRPr lang="en-US"/>
        </a:p>
      </dgm:t>
    </dgm:pt>
  </dgm:ptLst>
  <dgm:cxnLst>
    <dgm:cxn modelId="{8855D365-E70D-43EF-B5D9-F51D6173FE68}" type="presOf" srcId="{BEA46343-A403-9448-842B-EE0BBBB9760B}" destId="{3A39E08A-3C74-AE41-BEE9-7D15E2EE9845}" srcOrd="0" destOrd="0" presId="urn:microsoft.com/office/officeart/2005/8/layout/process3"/>
    <dgm:cxn modelId="{6DCF6DC1-A5A1-43EA-B72A-6BD38DED94D1}" type="presOf" srcId="{F6526AE1-2310-4F4F-BDA1-A01EC1C82AEA}" destId="{2D416430-1366-D34F-B4A2-326A973FB235}" srcOrd="0" destOrd="2" presId="urn:microsoft.com/office/officeart/2005/8/layout/process3"/>
    <dgm:cxn modelId="{CEC0AEB9-3E8E-4E53-86F6-E36B512EE8EE}" type="presOf" srcId="{1D3FC7C6-DB37-804E-AF3A-B1E5A0C9DB59}" destId="{EFEF37EE-4167-E14F-A1D2-98FAD9D13477}" srcOrd="0" destOrd="0" presId="urn:microsoft.com/office/officeart/2005/8/layout/process3"/>
    <dgm:cxn modelId="{12A678CA-6645-4876-B5E0-EA4FD147D62D}" type="presOf" srcId="{D10A50BC-A582-BE42-849B-E3688AE9482A}" destId="{DBCAD8CA-8E39-BB4D-8DF1-AC6BEEB990DF}" srcOrd="1" destOrd="0" presId="urn:microsoft.com/office/officeart/2005/8/layout/process3"/>
    <dgm:cxn modelId="{142D0E35-A83E-437C-BD18-7183F10CC261}" type="presOf" srcId="{B1FF247D-E284-804A-BD2D-9FB4628B6229}" destId="{50F14861-4353-1345-9EE0-BFE450EB9A70}" srcOrd="0" destOrd="0" presId="urn:microsoft.com/office/officeart/2005/8/layout/process3"/>
    <dgm:cxn modelId="{ED2C38F7-BD3A-48C7-95B4-245FA617C99B}" type="presOf" srcId="{B0CAE5AD-0994-0441-870B-C378365D7887}" destId="{3315B79C-FDE4-824E-85CC-F17E112020D6}" srcOrd="0" destOrd="2" presId="urn:microsoft.com/office/officeart/2005/8/layout/process3"/>
    <dgm:cxn modelId="{A1381CB8-9384-4601-BC6B-DBC1EF1EE477}" type="presOf" srcId="{7618B5E4-4668-544C-B2FA-5A531A8302E0}" destId="{2D416430-1366-D34F-B4A2-326A973FB235}" srcOrd="0" destOrd="0" presId="urn:microsoft.com/office/officeart/2005/8/layout/process3"/>
    <dgm:cxn modelId="{C39F4540-7B93-4541-AD4B-CDB7D373CF46}" type="presOf" srcId="{0A8987AA-E199-D347-B6B0-B9E34AE8EB8E}" destId="{E8B3F219-CB99-D542-BB85-87D0465ED68F}" srcOrd="0" destOrd="1" presId="urn:microsoft.com/office/officeart/2005/8/layout/process3"/>
    <dgm:cxn modelId="{EFCB8503-BF1E-8141-8145-ABF69AD4DFAD}" srcId="{1D3FC7C6-DB37-804E-AF3A-B1E5A0C9DB59}" destId="{BEA46343-A403-9448-842B-EE0BBBB9760B}" srcOrd="1" destOrd="0" parTransId="{5ACF9931-8B89-F744-AABE-EA514AD9D8F6}" sibTransId="{E672C4EA-A73D-3A47-85D5-E582502CE7EA}"/>
    <dgm:cxn modelId="{BBDB6582-CE4E-4504-BFE5-B2B0692C2505}" type="presOf" srcId="{ADB84D74-0B54-514F-920E-38CDCC593AFD}" destId="{618B077E-9CB3-DF43-B6F2-31D95FA9F27D}" srcOrd="0" destOrd="0" presId="urn:microsoft.com/office/officeart/2005/8/layout/process3"/>
    <dgm:cxn modelId="{7AC5283E-7FFE-DE41-9ECB-BFE388A9DA7C}" srcId="{ADB84D74-0B54-514F-920E-38CDCC593AFD}" destId="{0A8987AA-E199-D347-B6B0-B9E34AE8EB8E}" srcOrd="1" destOrd="0" parTransId="{BE487DB8-DEE7-E94B-A89C-367753E0DAD2}" sibTransId="{6D0E4FBE-DB8C-4546-BCEE-C340F721AD57}"/>
    <dgm:cxn modelId="{9AD6B7DC-8C40-8F48-A94C-F7FABAAC9B50}" srcId="{ADB84D74-0B54-514F-920E-38CDCC593AFD}" destId="{515B4B65-B06A-5645-9BD1-DA857CFB5783}" srcOrd="2" destOrd="0" parTransId="{9594BE88-CAF4-5F44-8349-A1B314399102}" sibTransId="{BDDD29D7-04A8-F74A-B5AD-B6A359416E25}"/>
    <dgm:cxn modelId="{19146469-8C67-4BB9-87BD-E64863DEAF15}" type="presOf" srcId="{9F9B37B5-DD85-0A4E-B722-290570E66F3E}" destId="{3315B79C-FDE4-824E-85CC-F17E112020D6}" srcOrd="0" destOrd="3" presId="urn:microsoft.com/office/officeart/2005/8/layout/process3"/>
    <dgm:cxn modelId="{2B12DA1C-B0ED-469D-8FD2-07491072CEBF}" type="presOf" srcId="{287CB982-F04A-CB4C-82EC-B2A46441903E}" destId="{289F2CAE-C666-F24C-91BD-B221066B2A4C}" srcOrd="0" destOrd="1" presId="urn:microsoft.com/office/officeart/2005/8/layout/process3"/>
    <dgm:cxn modelId="{FD6C51D4-CD1B-ED46-84D8-C35FCD838AFF}" srcId="{3C77B2AD-8B23-F041-A8BA-E6FDC7705F0D}" destId="{287CB982-F04A-CB4C-82EC-B2A46441903E}" srcOrd="1" destOrd="0" parTransId="{64982B5C-B56C-DE46-BDF7-134894A2CD6D}" sibTransId="{3376D35C-B86C-C746-AFC8-0D0AF2CD82BB}"/>
    <dgm:cxn modelId="{5E5E118B-BFE1-4990-BDB9-392D18713F68}" type="presOf" srcId="{594B3717-EFFB-8746-B402-7B13CA4D7F07}" destId="{3315B79C-FDE4-824E-85CC-F17E112020D6}" srcOrd="0" destOrd="0" presId="urn:microsoft.com/office/officeart/2005/8/layout/process3"/>
    <dgm:cxn modelId="{363CC114-B38B-49B1-9FA6-278B1D810332}" type="presOf" srcId="{BEA46343-A403-9448-842B-EE0BBBB9760B}" destId="{96D1A2B4-580E-5543-B2BE-16253EB49A30}" srcOrd="1" destOrd="0" presId="urn:microsoft.com/office/officeart/2005/8/layout/process3"/>
    <dgm:cxn modelId="{772EC11E-B91B-4CBC-B44B-D544CE09FBCB}" type="presOf" srcId="{BC9485ED-ECD1-1B44-AADD-529D8C55CD4B}" destId="{3315B79C-FDE4-824E-85CC-F17E112020D6}" srcOrd="0" destOrd="1" presId="urn:microsoft.com/office/officeart/2005/8/layout/process3"/>
    <dgm:cxn modelId="{49D499F0-CB8A-4A73-B4B1-7C57A109F40F}" type="presOf" srcId="{ADB84D74-0B54-514F-920E-38CDCC593AFD}" destId="{924369F2-A51F-4E48-8CE1-CEF7EF014490}" srcOrd="1" destOrd="0" presId="urn:microsoft.com/office/officeart/2005/8/layout/process3"/>
    <dgm:cxn modelId="{58D494DB-5429-4B5E-80F6-3555CAB0445D}" type="presOf" srcId="{6632D223-92EC-1B4D-AF1C-D9CBC89E4FBE}" destId="{E8B3F219-CB99-D542-BB85-87D0465ED68F}" srcOrd="0" destOrd="0" presId="urn:microsoft.com/office/officeart/2005/8/layout/process3"/>
    <dgm:cxn modelId="{79FF9BC9-3532-414D-9560-2A11697DAE51}" type="presOf" srcId="{C7D7E011-997E-4E4D-AB31-5B58FDF8FD53}" destId="{F4979EB7-EDD0-B943-9531-3BD4F2D76834}" srcOrd="1" destOrd="0" presId="urn:microsoft.com/office/officeart/2005/8/layout/process3"/>
    <dgm:cxn modelId="{D512DAA2-B0EC-8B4E-8E0D-5C631912E316}" srcId="{1D3FC7C6-DB37-804E-AF3A-B1E5A0C9DB59}" destId="{3C77B2AD-8B23-F041-A8BA-E6FDC7705F0D}" srcOrd="0" destOrd="0" parTransId="{CD112A56-C75D-484D-ADC0-00CB3A407C4D}" sibTransId="{C7D7E011-997E-4E4D-AB31-5B58FDF8FD53}"/>
    <dgm:cxn modelId="{66BD37DE-3DD6-4741-AE28-24656EF89E5F}" type="presOf" srcId="{D10A50BC-A582-BE42-849B-E3688AE9482A}" destId="{7BAFA2AB-A3A1-EB4E-86E4-84A8B7C84566}" srcOrd="0" destOrd="0" presId="urn:microsoft.com/office/officeart/2005/8/layout/process3"/>
    <dgm:cxn modelId="{93882A9A-B27E-1146-911F-AFED133A500E}" srcId="{3C77B2AD-8B23-F041-A8BA-E6FDC7705F0D}" destId="{C57BD7D5-876B-1449-8829-C3E14E419D71}" srcOrd="0" destOrd="0" parTransId="{39745F4E-824F-304F-9587-08257ED076DD}" sibTransId="{D5BB342C-678B-8142-97A0-AF821273D168}"/>
    <dgm:cxn modelId="{EF6F7A27-A29B-494F-926C-85C435E4FA70}" srcId="{BEA46343-A403-9448-842B-EE0BBBB9760B}" destId="{594B3717-EFFB-8746-B402-7B13CA4D7F07}" srcOrd="0" destOrd="0" parTransId="{83B84382-FE54-844F-8D4D-4601BE23F617}" sibTransId="{38B5FA49-5797-FA4E-8E9F-788ECA3BE34B}"/>
    <dgm:cxn modelId="{2D22CEAD-D3AD-4E4A-8C3C-44010CA2E294}" type="presOf" srcId="{B1FF247D-E284-804A-BD2D-9FB4628B6229}" destId="{136CBFCB-2DCF-F64E-90E0-3A7807A72F0C}" srcOrd="1" destOrd="0" presId="urn:microsoft.com/office/officeart/2005/8/layout/process3"/>
    <dgm:cxn modelId="{3555E5A7-4BC4-4510-BD38-AD907E5B9A8F}" type="presOf" srcId="{515B4B65-B06A-5645-9BD1-DA857CFB5783}" destId="{E8B3F219-CB99-D542-BB85-87D0465ED68F}" srcOrd="0" destOrd="2" presId="urn:microsoft.com/office/officeart/2005/8/layout/process3"/>
    <dgm:cxn modelId="{305605DD-E528-494F-BF05-E89464D1C897}" type="presOf" srcId="{3C77B2AD-8B23-F041-A8BA-E6FDC7705F0D}" destId="{BE4E219B-EFF1-FB47-830E-8121ED28E55B}" srcOrd="0" destOrd="0" presId="urn:microsoft.com/office/officeart/2005/8/layout/process3"/>
    <dgm:cxn modelId="{F52F0DCF-8F2E-40BD-A24F-246393E36259}" type="presOf" srcId="{C7D7E011-997E-4E4D-AB31-5B58FDF8FD53}" destId="{1542C7A1-BD60-3D4E-B963-8FD84C206258}" srcOrd="0" destOrd="0" presId="urn:microsoft.com/office/officeart/2005/8/layout/process3"/>
    <dgm:cxn modelId="{ED991251-C963-4981-BE8A-181A643BAFCD}" type="presOf" srcId="{BA644A73-5F72-A944-9D6E-003DDC8557AD}" destId="{289F2CAE-C666-F24C-91BD-B221066B2A4C}" srcOrd="0" destOrd="2" presId="urn:microsoft.com/office/officeart/2005/8/layout/process3"/>
    <dgm:cxn modelId="{08B8E99D-A505-6640-AAA7-9C1703BF5261}" srcId="{B1FF247D-E284-804A-BD2D-9FB4628B6229}" destId="{7FFC3153-3208-964A-A3C7-B6D718B5C8EA}" srcOrd="1" destOrd="0" parTransId="{A7DD4D5F-0D3B-CF4F-93FE-9DA9447D7EDD}" sibTransId="{EFBF9AFB-B650-9641-85A5-500B998FD081}"/>
    <dgm:cxn modelId="{7B7570F0-F809-4BB8-BABC-A0C31145E8EA}" type="presOf" srcId="{C57BD7D5-876B-1449-8829-C3E14E419D71}" destId="{289F2CAE-C666-F24C-91BD-B221066B2A4C}" srcOrd="0" destOrd="0" presId="urn:microsoft.com/office/officeart/2005/8/layout/process3"/>
    <dgm:cxn modelId="{85707BF4-E364-4D8F-8478-50FA52C26652}" type="presOf" srcId="{E672C4EA-A73D-3A47-85D5-E582502CE7EA}" destId="{7E9F488E-F23C-B749-9E65-BD134D507BCA}" srcOrd="1" destOrd="0" presId="urn:microsoft.com/office/officeart/2005/8/layout/process3"/>
    <dgm:cxn modelId="{C7CC1E67-83D2-A94F-9343-A747DEED94A3}" srcId="{BEA46343-A403-9448-842B-EE0BBBB9760B}" destId="{9F9B37B5-DD85-0A4E-B722-290570E66F3E}" srcOrd="3" destOrd="0" parTransId="{A4342589-8373-1E47-B49E-B6D36195864D}" sibTransId="{C57158E1-9111-1B4D-85A3-05DA3F5ED0F3}"/>
    <dgm:cxn modelId="{D1356BDC-DD4E-4FB3-82E7-619F4D4A017C}" type="presOf" srcId="{E672C4EA-A73D-3A47-85D5-E582502CE7EA}" destId="{D1DAE797-9F5E-0C4D-8D0D-8E7D43BC27C8}" srcOrd="0" destOrd="0" presId="urn:microsoft.com/office/officeart/2005/8/layout/process3"/>
    <dgm:cxn modelId="{7BBF9E26-5CA2-D745-98EB-03D1A3E365F2}" srcId="{B1FF247D-E284-804A-BD2D-9FB4628B6229}" destId="{7618B5E4-4668-544C-B2FA-5A531A8302E0}" srcOrd="0" destOrd="0" parTransId="{08102FAA-CABA-1248-87B0-138B9F2F1615}" sibTransId="{6B38AC31-533D-EE42-9924-E3FA53D55BF4}"/>
    <dgm:cxn modelId="{BEFF5527-3B14-4393-AD26-2C8432E637FC}" type="presOf" srcId="{3C77B2AD-8B23-F041-A8BA-E6FDC7705F0D}" destId="{6B375E16-2BF3-BA44-921E-D8751FF426A8}" srcOrd="1" destOrd="0" presId="urn:microsoft.com/office/officeart/2005/8/layout/process3"/>
    <dgm:cxn modelId="{CF413E50-FBCD-8E44-AEE0-81D0887F9C1D}" srcId="{BEA46343-A403-9448-842B-EE0BBBB9760B}" destId="{B0CAE5AD-0994-0441-870B-C378365D7887}" srcOrd="2" destOrd="0" parTransId="{5D1FEADC-F78A-8441-BAE4-695B7C6DC11A}" sibTransId="{4091B17A-768D-D847-88E5-AB0F7272D450}"/>
    <dgm:cxn modelId="{73C560E6-C8E8-F843-8B4D-69BCD3124F7A}" srcId="{1D3FC7C6-DB37-804E-AF3A-B1E5A0C9DB59}" destId="{B1FF247D-E284-804A-BD2D-9FB4628B6229}" srcOrd="3" destOrd="0" parTransId="{4DE76D88-E4EB-1C43-81FA-C75E5DB1D12C}" sibTransId="{4D6C3802-FF2C-2B4A-A436-66901369CAD1}"/>
    <dgm:cxn modelId="{55798E95-6929-414A-90C1-F31372B248FC}" srcId="{ADB84D74-0B54-514F-920E-38CDCC593AFD}" destId="{6632D223-92EC-1B4D-AF1C-D9CBC89E4FBE}" srcOrd="0" destOrd="0" parTransId="{3417A5A6-139A-C74A-903E-86E65D758A75}" sibTransId="{02097828-6DE9-7F48-A58B-95B3993E3D3A}"/>
    <dgm:cxn modelId="{C93B5BC7-E4AA-9747-AE63-E53339DA454D}" srcId="{3C77B2AD-8B23-F041-A8BA-E6FDC7705F0D}" destId="{BA644A73-5F72-A944-9D6E-003DDC8557AD}" srcOrd="2" destOrd="0" parTransId="{7E3A34E0-C252-144E-94C8-F64BEA2E842A}" sibTransId="{D2503CF1-4460-0145-A058-50960C6FFF6A}"/>
    <dgm:cxn modelId="{19FC5A5D-5D51-774F-AF39-1FC3812BB606}" srcId="{BEA46343-A403-9448-842B-EE0BBBB9760B}" destId="{BC9485ED-ECD1-1B44-AADD-529D8C55CD4B}" srcOrd="1" destOrd="0" parTransId="{C395B494-6388-7944-BB24-8646A61469E5}" sibTransId="{374FCCCB-5897-FD4A-A0D1-234CEAAE3A44}"/>
    <dgm:cxn modelId="{C86758E5-CEDA-1F44-809B-2AF0F833EB3F}" srcId="{1D3FC7C6-DB37-804E-AF3A-B1E5A0C9DB59}" destId="{ADB84D74-0B54-514F-920E-38CDCC593AFD}" srcOrd="2" destOrd="0" parTransId="{5AA99730-DEE5-8F45-8D4D-1A993C0BC398}" sibTransId="{D10A50BC-A582-BE42-849B-E3688AE9482A}"/>
    <dgm:cxn modelId="{0FEBF670-BAB8-9C49-9FB5-C93BC407B59E}" srcId="{B1FF247D-E284-804A-BD2D-9FB4628B6229}" destId="{F6526AE1-2310-4F4F-BDA1-A01EC1C82AEA}" srcOrd="2" destOrd="0" parTransId="{2D81402B-F374-7242-9351-CF0EAC6415D7}" sibTransId="{1E8ECB72-89BB-9947-B249-972456ACD3CC}"/>
    <dgm:cxn modelId="{CB3B1D31-7DB3-4F6D-B506-6343EF073E69}" type="presOf" srcId="{7FFC3153-3208-964A-A3C7-B6D718B5C8EA}" destId="{2D416430-1366-D34F-B4A2-326A973FB235}" srcOrd="0" destOrd="1" presId="urn:microsoft.com/office/officeart/2005/8/layout/process3"/>
    <dgm:cxn modelId="{A03B800F-E7AB-41A0-8529-1B2BDB3DA48B}" type="presParOf" srcId="{EFEF37EE-4167-E14F-A1D2-98FAD9D13477}" destId="{ABC43335-349B-7B48-861D-30015DDDC6B5}" srcOrd="0" destOrd="0" presId="urn:microsoft.com/office/officeart/2005/8/layout/process3"/>
    <dgm:cxn modelId="{E27DD9B1-6137-496A-A7C1-5532A680D696}" type="presParOf" srcId="{ABC43335-349B-7B48-861D-30015DDDC6B5}" destId="{BE4E219B-EFF1-FB47-830E-8121ED28E55B}" srcOrd="0" destOrd="0" presId="urn:microsoft.com/office/officeart/2005/8/layout/process3"/>
    <dgm:cxn modelId="{77C65389-023A-4D92-AE14-0F8ADD2B05BD}" type="presParOf" srcId="{ABC43335-349B-7B48-861D-30015DDDC6B5}" destId="{6B375E16-2BF3-BA44-921E-D8751FF426A8}" srcOrd="1" destOrd="0" presId="urn:microsoft.com/office/officeart/2005/8/layout/process3"/>
    <dgm:cxn modelId="{1C7A36BD-21DF-4268-AE05-29A678366A7A}" type="presParOf" srcId="{ABC43335-349B-7B48-861D-30015DDDC6B5}" destId="{289F2CAE-C666-F24C-91BD-B221066B2A4C}" srcOrd="2" destOrd="0" presId="urn:microsoft.com/office/officeart/2005/8/layout/process3"/>
    <dgm:cxn modelId="{F28ED47C-22B4-4F10-A8FB-8DB7B2099B79}" type="presParOf" srcId="{EFEF37EE-4167-E14F-A1D2-98FAD9D13477}" destId="{1542C7A1-BD60-3D4E-B963-8FD84C206258}" srcOrd="1" destOrd="0" presId="urn:microsoft.com/office/officeart/2005/8/layout/process3"/>
    <dgm:cxn modelId="{99EBBB1F-7BD2-4179-9077-783CFAB985B9}" type="presParOf" srcId="{1542C7A1-BD60-3D4E-B963-8FD84C206258}" destId="{F4979EB7-EDD0-B943-9531-3BD4F2D76834}" srcOrd="0" destOrd="0" presId="urn:microsoft.com/office/officeart/2005/8/layout/process3"/>
    <dgm:cxn modelId="{91069F16-43A8-4801-AE63-A0C44ED64768}" type="presParOf" srcId="{EFEF37EE-4167-E14F-A1D2-98FAD9D13477}" destId="{3F500053-09FF-8A45-8759-992281F52454}" srcOrd="2" destOrd="0" presId="urn:microsoft.com/office/officeart/2005/8/layout/process3"/>
    <dgm:cxn modelId="{8D6DAD98-2928-4538-B2E1-D9C1B75C5E9E}" type="presParOf" srcId="{3F500053-09FF-8A45-8759-992281F52454}" destId="{3A39E08A-3C74-AE41-BEE9-7D15E2EE9845}" srcOrd="0" destOrd="0" presId="urn:microsoft.com/office/officeart/2005/8/layout/process3"/>
    <dgm:cxn modelId="{E8873B0C-6649-457C-80AD-3CCD8F7DACDF}" type="presParOf" srcId="{3F500053-09FF-8A45-8759-992281F52454}" destId="{96D1A2B4-580E-5543-B2BE-16253EB49A30}" srcOrd="1" destOrd="0" presId="urn:microsoft.com/office/officeart/2005/8/layout/process3"/>
    <dgm:cxn modelId="{76B55168-54FB-41A1-8A7C-88E40360CBC8}" type="presParOf" srcId="{3F500053-09FF-8A45-8759-992281F52454}" destId="{3315B79C-FDE4-824E-85CC-F17E112020D6}" srcOrd="2" destOrd="0" presId="urn:microsoft.com/office/officeart/2005/8/layout/process3"/>
    <dgm:cxn modelId="{DFF5D515-2065-4998-B3BB-A4C5F7C43820}" type="presParOf" srcId="{EFEF37EE-4167-E14F-A1D2-98FAD9D13477}" destId="{D1DAE797-9F5E-0C4D-8D0D-8E7D43BC27C8}" srcOrd="3" destOrd="0" presId="urn:microsoft.com/office/officeart/2005/8/layout/process3"/>
    <dgm:cxn modelId="{A61FDF81-852A-4549-B552-90FB98652FE2}" type="presParOf" srcId="{D1DAE797-9F5E-0C4D-8D0D-8E7D43BC27C8}" destId="{7E9F488E-F23C-B749-9E65-BD134D507BCA}" srcOrd="0" destOrd="0" presId="urn:microsoft.com/office/officeart/2005/8/layout/process3"/>
    <dgm:cxn modelId="{35E9C16B-536B-465B-B5A3-E12DF3818FD7}" type="presParOf" srcId="{EFEF37EE-4167-E14F-A1D2-98FAD9D13477}" destId="{C6D47D11-B598-3840-9A5A-AC72205E61A5}" srcOrd="4" destOrd="0" presId="urn:microsoft.com/office/officeart/2005/8/layout/process3"/>
    <dgm:cxn modelId="{D2D4615B-10BD-4291-9531-3BFEF7B0EE73}" type="presParOf" srcId="{C6D47D11-B598-3840-9A5A-AC72205E61A5}" destId="{618B077E-9CB3-DF43-B6F2-31D95FA9F27D}" srcOrd="0" destOrd="0" presId="urn:microsoft.com/office/officeart/2005/8/layout/process3"/>
    <dgm:cxn modelId="{58314D99-7309-424D-AF93-9012A3A534F6}" type="presParOf" srcId="{C6D47D11-B598-3840-9A5A-AC72205E61A5}" destId="{924369F2-A51F-4E48-8CE1-CEF7EF014490}" srcOrd="1" destOrd="0" presId="urn:microsoft.com/office/officeart/2005/8/layout/process3"/>
    <dgm:cxn modelId="{B40F7A50-70D8-4DBF-979D-385A719B470E}" type="presParOf" srcId="{C6D47D11-B598-3840-9A5A-AC72205E61A5}" destId="{E8B3F219-CB99-D542-BB85-87D0465ED68F}" srcOrd="2" destOrd="0" presId="urn:microsoft.com/office/officeart/2005/8/layout/process3"/>
    <dgm:cxn modelId="{709451A4-9692-41DD-A85F-E5D18F0AF2B1}" type="presParOf" srcId="{EFEF37EE-4167-E14F-A1D2-98FAD9D13477}" destId="{7BAFA2AB-A3A1-EB4E-86E4-84A8B7C84566}" srcOrd="5" destOrd="0" presId="urn:microsoft.com/office/officeart/2005/8/layout/process3"/>
    <dgm:cxn modelId="{36728209-8266-45EC-8494-359CCF81D52A}" type="presParOf" srcId="{7BAFA2AB-A3A1-EB4E-86E4-84A8B7C84566}" destId="{DBCAD8CA-8E39-BB4D-8DF1-AC6BEEB990DF}" srcOrd="0" destOrd="0" presId="urn:microsoft.com/office/officeart/2005/8/layout/process3"/>
    <dgm:cxn modelId="{E2E9B0FA-7B06-44BA-996D-CC243129BA6B}" type="presParOf" srcId="{EFEF37EE-4167-E14F-A1D2-98FAD9D13477}" destId="{8185369C-5A6E-2C4E-BBB0-E0C5EC915443}" srcOrd="6" destOrd="0" presId="urn:microsoft.com/office/officeart/2005/8/layout/process3"/>
    <dgm:cxn modelId="{AC53F3ED-1E7F-4CAE-9B8E-50B1AB4479E3}" type="presParOf" srcId="{8185369C-5A6E-2C4E-BBB0-E0C5EC915443}" destId="{50F14861-4353-1345-9EE0-BFE450EB9A70}" srcOrd="0" destOrd="0" presId="urn:microsoft.com/office/officeart/2005/8/layout/process3"/>
    <dgm:cxn modelId="{C67A73E2-9AF7-4B9F-BF15-69D318F2692E}" type="presParOf" srcId="{8185369C-5A6E-2C4E-BBB0-E0C5EC915443}" destId="{136CBFCB-2DCF-F64E-90E0-3A7807A72F0C}" srcOrd="1" destOrd="0" presId="urn:microsoft.com/office/officeart/2005/8/layout/process3"/>
    <dgm:cxn modelId="{20E87431-DA95-4975-BF70-6C213FA16C9F}" type="presParOf" srcId="{8185369C-5A6E-2C4E-BBB0-E0C5EC915443}" destId="{2D416430-1366-D34F-B4A2-326A973FB2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75E16-2BF3-BA44-921E-D8751FF426A8}">
      <dsp:nvSpPr>
        <dsp:cNvPr id="0" name=""/>
        <dsp:cNvSpPr/>
      </dsp:nvSpPr>
      <dsp:spPr>
        <a:xfrm>
          <a:off x="1086"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Plan</a:t>
          </a:r>
          <a:endParaRPr lang="en-US" sz="1200" kern="1200" dirty="0"/>
        </a:p>
      </dsp:txBody>
      <dsp:txXfrm>
        <a:off x="1086" y="1051935"/>
        <a:ext cx="1365780" cy="345600"/>
      </dsp:txXfrm>
    </dsp:sp>
    <dsp:sp modelId="{289F2CAE-C666-F24C-91BD-B221066B2A4C}">
      <dsp:nvSpPr>
        <dsp:cNvPr id="0" name=""/>
        <dsp:cNvSpPr/>
      </dsp:nvSpPr>
      <dsp:spPr>
        <a:xfrm>
          <a:off x="280824"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Consulting</a:t>
          </a:r>
          <a:endParaRPr lang="en-US" sz="1200" kern="1200" dirty="0"/>
        </a:p>
        <a:p>
          <a:pPr marL="114300" lvl="1" indent="-114300" algn="l" defTabSz="533400">
            <a:lnSpc>
              <a:spcPct val="90000"/>
            </a:lnSpc>
            <a:spcBef>
              <a:spcPct val="0"/>
            </a:spcBef>
            <a:spcAft>
              <a:spcPct val="15000"/>
            </a:spcAft>
            <a:buChar char="••"/>
          </a:pPr>
          <a:r>
            <a:rPr lang="en-US" sz="1200" kern="1200" dirty="0" smtClean="0"/>
            <a:t>Training</a:t>
          </a:r>
          <a:endParaRPr lang="en-US" sz="1200" kern="1200" dirty="0"/>
        </a:p>
        <a:p>
          <a:pPr marL="114300" lvl="1" indent="-114300" algn="l" defTabSz="533400">
            <a:lnSpc>
              <a:spcPct val="90000"/>
            </a:lnSpc>
            <a:spcBef>
              <a:spcPct val="0"/>
            </a:spcBef>
            <a:spcAft>
              <a:spcPct val="15000"/>
            </a:spcAft>
            <a:buChar char="••"/>
          </a:pPr>
          <a:r>
            <a:rPr lang="en-US" sz="1200" kern="1200" dirty="0" smtClean="0"/>
            <a:t>Digitization</a:t>
          </a:r>
          <a:endParaRPr lang="en-US" sz="1200" kern="1200" dirty="0"/>
        </a:p>
      </dsp:txBody>
      <dsp:txXfrm>
        <a:off x="308502" y="1425213"/>
        <a:ext cx="1310424" cy="889644"/>
      </dsp:txXfrm>
    </dsp:sp>
    <dsp:sp modelId="{1542C7A1-BD60-3D4E-B963-8FD84C206258}">
      <dsp:nvSpPr>
        <dsp:cNvPr id="0" name=""/>
        <dsp:cNvSpPr/>
      </dsp:nvSpPr>
      <dsp:spPr>
        <a:xfrm>
          <a:off x="1573914" y="1054716"/>
          <a:ext cx="438940" cy="34003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73914" y="1122724"/>
        <a:ext cx="336928" cy="204023"/>
      </dsp:txXfrm>
    </dsp:sp>
    <dsp:sp modelId="{96D1A2B4-580E-5543-B2BE-16253EB49A30}">
      <dsp:nvSpPr>
        <dsp:cNvPr id="0" name=""/>
        <dsp:cNvSpPr/>
      </dsp:nvSpPr>
      <dsp:spPr>
        <a:xfrm>
          <a:off x="2195056"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Describe</a:t>
          </a:r>
          <a:endParaRPr lang="en-US" sz="1200" kern="1200" dirty="0"/>
        </a:p>
      </dsp:txBody>
      <dsp:txXfrm>
        <a:off x="2195056" y="1051935"/>
        <a:ext cx="1365780" cy="345600"/>
      </dsp:txXfrm>
    </dsp:sp>
    <dsp:sp modelId="{3315B79C-FDE4-824E-85CC-F17E112020D6}">
      <dsp:nvSpPr>
        <dsp:cNvPr id="0" name=""/>
        <dsp:cNvSpPr/>
      </dsp:nvSpPr>
      <dsp:spPr>
        <a:xfrm>
          <a:off x="2474794"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ASpace</a:t>
          </a:r>
          <a:endParaRPr lang="en-US" sz="1200" kern="1200" dirty="0"/>
        </a:p>
        <a:p>
          <a:pPr marL="114300" lvl="1" indent="-114300" algn="l" defTabSz="533400">
            <a:lnSpc>
              <a:spcPct val="90000"/>
            </a:lnSpc>
            <a:spcBef>
              <a:spcPct val="0"/>
            </a:spcBef>
            <a:spcAft>
              <a:spcPct val="15000"/>
            </a:spcAft>
            <a:buChar char="••"/>
          </a:pPr>
          <a:r>
            <a:rPr lang="en-US" sz="1200" kern="1200" dirty="0" err="1" smtClean="0"/>
            <a:t>CSpace</a:t>
          </a:r>
          <a:endParaRPr lang="en-US" sz="1200" kern="1200" dirty="0"/>
        </a:p>
        <a:p>
          <a:pPr marL="114300" lvl="1" indent="-114300" algn="l" defTabSz="533400">
            <a:lnSpc>
              <a:spcPct val="90000"/>
            </a:lnSpc>
            <a:spcBef>
              <a:spcPct val="0"/>
            </a:spcBef>
            <a:spcAft>
              <a:spcPct val="15000"/>
            </a:spcAft>
            <a:buChar char="••"/>
          </a:pPr>
          <a:r>
            <a:rPr lang="en-US" sz="1200" kern="1200" dirty="0" err="1" smtClean="0"/>
            <a:t>DSpace</a:t>
          </a:r>
          <a:endParaRPr lang="en-US" sz="1200" kern="1200" dirty="0"/>
        </a:p>
        <a:p>
          <a:pPr marL="114300" lvl="1" indent="-114300" algn="l" defTabSz="533400">
            <a:lnSpc>
              <a:spcPct val="90000"/>
            </a:lnSpc>
            <a:spcBef>
              <a:spcPct val="0"/>
            </a:spcBef>
            <a:spcAft>
              <a:spcPct val="15000"/>
            </a:spcAft>
            <a:buChar char="••"/>
          </a:pPr>
          <a:r>
            <a:rPr lang="en-US" sz="1200" kern="1200" dirty="0" smtClean="0"/>
            <a:t>VIVO</a:t>
          </a:r>
          <a:endParaRPr lang="en-US" sz="1200" kern="1200" dirty="0"/>
        </a:p>
      </dsp:txBody>
      <dsp:txXfrm>
        <a:off x="2502472" y="1425213"/>
        <a:ext cx="1310424" cy="889644"/>
      </dsp:txXfrm>
    </dsp:sp>
    <dsp:sp modelId="{D1DAE797-9F5E-0C4D-8D0D-8E7D43BC27C8}">
      <dsp:nvSpPr>
        <dsp:cNvPr id="0" name=""/>
        <dsp:cNvSpPr/>
      </dsp:nvSpPr>
      <dsp:spPr>
        <a:xfrm>
          <a:off x="3767883" y="1054716"/>
          <a:ext cx="438940" cy="34003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67883" y="1122724"/>
        <a:ext cx="336928" cy="204023"/>
      </dsp:txXfrm>
    </dsp:sp>
    <dsp:sp modelId="{924369F2-A51F-4E48-8CE1-CEF7EF014490}">
      <dsp:nvSpPr>
        <dsp:cNvPr id="0" name=""/>
        <dsp:cNvSpPr/>
      </dsp:nvSpPr>
      <dsp:spPr>
        <a:xfrm>
          <a:off x="4389025"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Manage/Access</a:t>
          </a:r>
          <a:endParaRPr lang="en-US" sz="1200" kern="1200" dirty="0"/>
        </a:p>
      </dsp:txBody>
      <dsp:txXfrm>
        <a:off x="4389025" y="1051935"/>
        <a:ext cx="1365780" cy="345600"/>
      </dsp:txXfrm>
    </dsp:sp>
    <dsp:sp modelId="{E8B3F219-CB99-D542-BB85-87D0465ED68F}">
      <dsp:nvSpPr>
        <dsp:cNvPr id="0" name=""/>
        <dsp:cNvSpPr/>
      </dsp:nvSpPr>
      <dsp:spPr>
        <a:xfrm>
          <a:off x="4668763"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DSpace</a:t>
          </a:r>
          <a:endParaRPr lang="en-US" sz="1200" kern="1200" dirty="0"/>
        </a:p>
        <a:p>
          <a:pPr marL="114300" lvl="1" indent="-114300" algn="l" defTabSz="533400">
            <a:lnSpc>
              <a:spcPct val="90000"/>
            </a:lnSpc>
            <a:spcBef>
              <a:spcPct val="0"/>
            </a:spcBef>
            <a:spcAft>
              <a:spcPct val="15000"/>
            </a:spcAft>
            <a:buChar char="••"/>
          </a:pPr>
          <a:r>
            <a:rPr lang="en-US" sz="1200" kern="1200" dirty="0" smtClean="0"/>
            <a:t>Hydra/Fedora</a:t>
          </a:r>
          <a:endParaRPr lang="en-US" sz="1200" kern="1200" dirty="0"/>
        </a:p>
        <a:p>
          <a:pPr marL="114300" lvl="1" indent="-114300" algn="l" defTabSz="533400">
            <a:lnSpc>
              <a:spcPct val="90000"/>
            </a:lnSpc>
            <a:spcBef>
              <a:spcPct val="0"/>
            </a:spcBef>
            <a:spcAft>
              <a:spcPct val="15000"/>
            </a:spcAft>
            <a:buChar char="••"/>
          </a:pPr>
          <a:r>
            <a:rPr lang="en-US" sz="1200" kern="1200" dirty="0" err="1" smtClean="0"/>
            <a:t>Islandora</a:t>
          </a:r>
          <a:endParaRPr lang="en-US" sz="1200" kern="1200" dirty="0"/>
        </a:p>
      </dsp:txBody>
      <dsp:txXfrm>
        <a:off x="4696441" y="1425213"/>
        <a:ext cx="1310424" cy="889644"/>
      </dsp:txXfrm>
    </dsp:sp>
    <dsp:sp modelId="{7BAFA2AB-A3A1-EB4E-86E4-84A8B7C84566}">
      <dsp:nvSpPr>
        <dsp:cNvPr id="0" name=""/>
        <dsp:cNvSpPr/>
      </dsp:nvSpPr>
      <dsp:spPr>
        <a:xfrm>
          <a:off x="5961853" y="1054716"/>
          <a:ext cx="438940" cy="34003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961853" y="1122724"/>
        <a:ext cx="336928" cy="204023"/>
      </dsp:txXfrm>
    </dsp:sp>
    <dsp:sp modelId="{136CBFCB-2DCF-F64E-90E0-3A7807A72F0C}">
      <dsp:nvSpPr>
        <dsp:cNvPr id="0" name=""/>
        <dsp:cNvSpPr/>
      </dsp:nvSpPr>
      <dsp:spPr>
        <a:xfrm>
          <a:off x="6582994"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Preserve</a:t>
          </a:r>
          <a:endParaRPr lang="en-US" sz="1200" kern="1200" dirty="0"/>
        </a:p>
      </dsp:txBody>
      <dsp:txXfrm>
        <a:off x="6582994" y="1051935"/>
        <a:ext cx="1365780" cy="345600"/>
      </dsp:txXfrm>
    </dsp:sp>
    <dsp:sp modelId="{2D416430-1366-D34F-B4A2-326A973FB235}">
      <dsp:nvSpPr>
        <dsp:cNvPr id="0" name=""/>
        <dsp:cNvSpPr/>
      </dsp:nvSpPr>
      <dsp:spPr>
        <a:xfrm>
          <a:off x="6862733"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ArchivesDirect</a:t>
          </a:r>
          <a:endParaRPr lang="en-US" sz="1200" kern="1200" dirty="0"/>
        </a:p>
        <a:p>
          <a:pPr marL="114300" lvl="1" indent="-114300" algn="l" defTabSz="533400">
            <a:lnSpc>
              <a:spcPct val="90000"/>
            </a:lnSpc>
            <a:spcBef>
              <a:spcPct val="0"/>
            </a:spcBef>
            <a:spcAft>
              <a:spcPct val="15000"/>
            </a:spcAft>
            <a:buChar char="••"/>
          </a:pPr>
          <a:r>
            <a:rPr lang="en-US" sz="1200" kern="1200" dirty="0" smtClean="0"/>
            <a:t>DuraCloud</a:t>
          </a:r>
          <a:endParaRPr lang="en-US" sz="1200" kern="1200" dirty="0"/>
        </a:p>
        <a:p>
          <a:pPr marL="114300" lvl="1" indent="-114300" algn="l" defTabSz="533400">
            <a:lnSpc>
              <a:spcPct val="90000"/>
            </a:lnSpc>
            <a:spcBef>
              <a:spcPct val="0"/>
            </a:spcBef>
            <a:spcAft>
              <a:spcPct val="15000"/>
            </a:spcAft>
            <a:buChar char="••"/>
          </a:pPr>
          <a:r>
            <a:rPr lang="en-US" sz="1200" kern="1200" dirty="0" smtClean="0"/>
            <a:t>Fedora</a:t>
          </a:r>
          <a:endParaRPr lang="en-US" sz="1200" kern="1200" dirty="0"/>
        </a:p>
      </dsp:txBody>
      <dsp:txXfrm>
        <a:off x="6890411" y="1425213"/>
        <a:ext cx="1310424" cy="8896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4/12/2016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4/12/2016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 visualization or</a:t>
            </a:r>
            <a:r>
              <a:rPr lang="en-US" baseline="0" dirty="0" smtClean="0"/>
              <a:t> framework of how we’re thinking about the world of digital content, defined simply as</a:t>
            </a:r>
            <a:r>
              <a:rPr lang="en-US" dirty="0" smtClean="0"/>
              <a:t> “material people contribute to</a:t>
            </a:r>
            <a:r>
              <a:rPr lang="en-US" baseline="0" dirty="0" smtClean="0"/>
              <a:t> the online world.”</a:t>
            </a:r>
          </a:p>
          <a:p>
            <a:endParaRPr lang="en-US" baseline="0" dirty="0" smtClean="0"/>
          </a:p>
          <a:p>
            <a:r>
              <a:rPr lang="en-US" baseline="0" dirty="0" smtClean="0"/>
              <a:t>Multiple ways for educational and cultural heritage organizations to bring this content to their communities: buy it, collaborate to fund it, and create it locally.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Viewing the current scenario through a four-quadrant matrix of traditional, non-traditional, structured, and unstructured content. Clearly there are other lenses through which we can view this realm, such as custody vs. access, text vs. other formats, content with stakeholders vs. content without, discoverable vs. not, etc.</a:t>
            </a:r>
          </a:p>
          <a:p>
            <a:endParaRPr lang="en-US" baseline="0" dirty="0" smtClean="0"/>
          </a:p>
          <a:p>
            <a:r>
              <a:rPr lang="en-US" baseline="0" dirty="0" smtClean="0"/>
              <a:t>In upper left, traditional content modified for the online environment, mostly structured in familiar ways. Licensed content – mostly behind paywalls. Open Access content in the scholarly realm that is still structured along traditional publishing lines. However, there is significant churn around appropriate business models to bring this content online, in terms of funding mechanisms, usage rights, and overall usability. Although more traditional, this quadrant is far from calm, settled, and mature.</a:t>
            </a:r>
          </a:p>
          <a:p>
            <a:endParaRPr lang="en-US" baseline="0" dirty="0" smtClean="0"/>
          </a:p>
          <a:p>
            <a:r>
              <a:rPr lang="en-US" baseline="0" dirty="0" smtClean="0"/>
              <a:t>In lower left, local, unique collections are coming online from in many cases unstructured environments, and here we see now a lot of activity around creating these collections from primary sources, curating them, and putting some structure around them in order to gain advantages for discoverability and research.</a:t>
            </a:r>
          </a:p>
          <a:p>
            <a:endParaRPr lang="en-US" baseline="0" dirty="0" smtClean="0"/>
          </a:p>
          <a:p>
            <a:r>
              <a:rPr lang="en-US" baseline="0" dirty="0" smtClean="0"/>
              <a:t>In the upper right, we have new formats of materials that have come online within a structured environment and collection such as the </a:t>
            </a:r>
            <a:r>
              <a:rPr lang="en-US" baseline="0" dirty="0" err="1" smtClean="0"/>
              <a:t>TEDx</a:t>
            </a:r>
            <a:r>
              <a:rPr lang="en-US" baseline="0" dirty="0" smtClean="0"/>
              <a:t> local speaker videos and the Wikimedia educational media files. Kudos – which gives authors the opportunity to describe their research in terms that a lay person can understand, and then connects that description with social media, is another example of a new kind of content that is being amassed within a structured environment.</a:t>
            </a:r>
          </a:p>
          <a:p>
            <a:endParaRPr lang="en-US" baseline="0" dirty="0" smtClean="0"/>
          </a:p>
          <a:p>
            <a:r>
              <a:rPr lang="en-US" baseline="0" dirty="0" smtClean="0"/>
              <a:t>Finally, in the lower right, we have non-traditional material without much formal structure to date. Here I list as examples YouTube, the swirl around digital humanities projects and scholarly output, and open research data.</a:t>
            </a:r>
          </a:p>
          <a:p>
            <a:endParaRPr lang="en-US" baseline="0" dirty="0" smtClean="0"/>
          </a:p>
          <a:p>
            <a:r>
              <a:rPr lang="en-US" baseline="0" dirty="0" smtClean="0"/>
              <a:t>We here at LYRASIS are now deeply engaged all across the left side of the matrix, and it’s exciting to think about possibilities for non-traditional material.</a:t>
            </a:r>
          </a:p>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a:t>
            </a:fld>
            <a:endParaRPr lang="en-US"/>
          </a:p>
        </p:txBody>
      </p:sp>
    </p:spTree>
    <p:extLst>
      <p:ext uri="{BB962C8B-B14F-4D97-AF65-F5344CB8AC3E}">
        <p14:creationId xmlns:p14="http://schemas.microsoft.com/office/powerpoint/2010/main" val="99873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to think about the complexities we face today is</a:t>
            </a:r>
            <a:r>
              <a:rPr lang="en-US" sz="1200" kern="1200" baseline="0" dirty="0" smtClean="0">
                <a:solidFill>
                  <a:schemeClr val="tx1"/>
                </a:solidFill>
                <a:effectLst/>
                <a:latin typeface="+mn-lt"/>
                <a:ea typeface="+mn-ea"/>
                <a:cs typeface="+mn-cs"/>
              </a:rPr>
              <a:t> by examining how we got to where we are.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Familiar containers</a:t>
            </a:r>
            <a:r>
              <a:rPr lang="en-US" sz="1200" kern="1200" baseline="0" dirty="0" smtClean="0">
                <a:solidFill>
                  <a:schemeClr val="tx1"/>
                </a:solidFill>
                <a:effectLst/>
                <a:latin typeface="+mn-lt"/>
                <a:ea typeface="+mn-ea"/>
                <a:cs typeface="+mn-cs"/>
              </a:rPr>
              <a:t> of content flowed into the digital realm, at first in much the same way that they were contained in their physical format. But over time:</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Print multi-volume reference works became databases</a:t>
            </a:r>
          </a:p>
          <a:p>
            <a:pPr lvl="0"/>
            <a:r>
              <a:rPr lang="en-US" sz="1200" kern="1200" dirty="0" smtClean="0">
                <a:solidFill>
                  <a:schemeClr val="tx1"/>
                </a:solidFill>
                <a:effectLst/>
                <a:latin typeface="+mn-lt"/>
                <a:ea typeface="+mn-ea"/>
                <a:cs typeface="+mn-cs"/>
              </a:rPr>
              <a:t>Journal</a:t>
            </a:r>
            <a:r>
              <a:rPr lang="en-US" sz="1200" kern="1200" baseline="0" dirty="0" smtClean="0">
                <a:solidFill>
                  <a:schemeClr val="tx1"/>
                </a:solidFill>
                <a:effectLst/>
                <a:latin typeface="+mn-lt"/>
                <a:ea typeface="+mn-ea"/>
                <a:cs typeface="+mn-cs"/>
              </a:rPr>
              <a:t> articles didn’t need to be in volumes and issues any more </a:t>
            </a:r>
          </a:p>
          <a:p>
            <a:pPr lvl="0"/>
            <a:r>
              <a:rPr lang="en-US" sz="1200" kern="1200" baseline="0" dirty="0" smtClean="0">
                <a:solidFill>
                  <a:schemeClr val="tx1"/>
                </a:solidFill>
                <a:effectLst/>
                <a:latin typeface="+mn-lt"/>
                <a:ea typeface="+mn-ea"/>
                <a:cs typeface="+mn-cs"/>
              </a:rPr>
              <a:t>Ebooks were envisioned as being much more than just flat text (note d</a:t>
            </a:r>
            <a:r>
              <a:rPr lang="en-US" sz="1200" kern="1200" dirty="0" smtClean="0">
                <a:solidFill>
                  <a:schemeClr val="tx1"/>
                </a:solidFill>
                <a:effectLst/>
                <a:latin typeface="+mn-lt"/>
                <a:ea typeface="+mn-ea"/>
                <a:cs typeface="+mn-cs"/>
              </a:rPr>
              <a:t>igital humanities movement of today)</a:t>
            </a:r>
          </a:p>
          <a:p>
            <a:pPr lvl="0"/>
            <a:r>
              <a:rPr lang="en-US" sz="1200" kern="1200" dirty="0" smtClean="0">
                <a:solidFill>
                  <a:schemeClr val="tx1"/>
                </a:solidFill>
                <a:effectLst/>
                <a:latin typeface="+mn-lt"/>
                <a:ea typeface="+mn-ea"/>
                <a:cs typeface="+mn-cs"/>
              </a:rPr>
              <a:t>Some content</a:t>
            </a:r>
            <a:r>
              <a:rPr lang="en-US" sz="1200" kern="1200" baseline="0" dirty="0" smtClean="0">
                <a:solidFill>
                  <a:schemeClr val="tx1"/>
                </a:solidFill>
                <a:effectLst/>
                <a:latin typeface="+mn-lt"/>
                <a:ea typeface="+mn-ea"/>
                <a:cs typeface="+mn-cs"/>
              </a:rPr>
              <a:t> became free to use</a:t>
            </a:r>
          </a:p>
          <a:p>
            <a:pPr lvl="0"/>
            <a:r>
              <a:rPr lang="en-US" sz="1200" kern="1200" baseline="0" dirty="0" smtClean="0">
                <a:solidFill>
                  <a:schemeClr val="tx1"/>
                </a:solidFill>
                <a:effectLst/>
                <a:latin typeface="+mn-lt"/>
                <a:ea typeface="+mn-ea"/>
                <a:cs typeface="+mn-cs"/>
              </a:rPr>
              <a:t>Datasets were posted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Exciting curated digital collections of multiple formats – text plus images, audio and video, enhanced the user experience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now what?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values haven’t changed. We are still:</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Providing and enhancing access to content that might help users change the world</a:t>
            </a:r>
          </a:p>
          <a:p>
            <a:pPr lvl="0"/>
            <a:r>
              <a:rPr lang="en-US" sz="1200" kern="1200" dirty="0" smtClean="0">
                <a:solidFill>
                  <a:schemeClr val="tx1"/>
                </a:solidFill>
                <a:effectLst/>
                <a:latin typeface="+mn-lt"/>
                <a:ea typeface="+mn-ea"/>
                <a:cs typeface="+mn-cs"/>
              </a:rPr>
              <a:t>Working together to create a greater good</a:t>
            </a:r>
          </a:p>
          <a:p>
            <a:pPr lvl="0"/>
            <a:r>
              <a:rPr lang="en-US" sz="1200" kern="1200" dirty="0" smtClean="0">
                <a:solidFill>
                  <a:schemeClr val="tx1"/>
                </a:solidFill>
                <a:effectLst/>
                <a:latin typeface="+mn-lt"/>
                <a:ea typeface="+mn-ea"/>
                <a:cs typeface="+mn-cs"/>
              </a:rPr>
              <a:t>Collecting, curating, and preserving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that primary source</a:t>
            </a:r>
            <a:r>
              <a:rPr lang="en-US" sz="1200" kern="1200" baseline="0" dirty="0" smtClean="0">
                <a:solidFill>
                  <a:schemeClr val="tx1"/>
                </a:solidFill>
                <a:effectLst/>
                <a:latin typeface="+mn-lt"/>
                <a:ea typeface="+mn-ea"/>
                <a:cs typeface="+mn-cs"/>
              </a:rPr>
              <a:t> documents and scholarly content is served up in a manner similar to mass market information, we n</a:t>
            </a:r>
            <a:r>
              <a:rPr lang="en-US" sz="1200" kern="1200" dirty="0" smtClean="0">
                <a:solidFill>
                  <a:schemeClr val="tx1"/>
                </a:solidFill>
                <a:effectLst/>
                <a:latin typeface="+mn-lt"/>
                <a:ea typeface="+mn-ea"/>
                <a:cs typeface="+mn-cs"/>
              </a:rPr>
              <a:t>eed to re-architect the scholarly communications system along the same principles as we use for mass communication: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 message expressed clearly?</a:t>
            </a:r>
          </a:p>
          <a:p>
            <a:r>
              <a:rPr lang="en-US" sz="1200" kern="1200" dirty="0" smtClean="0">
                <a:solidFill>
                  <a:schemeClr val="tx1"/>
                </a:solidFill>
                <a:effectLst/>
                <a:latin typeface="+mn-lt"/>
                <a:ea typeface="+mn-ea"/>
                <a:cs typeface="+mn-cs"/>
              </a:rPr>
              <a:t>Do people understand the message?</a:t>
            </a:r>
          </a:p>
          <a:p>
            <a:r>
              <a:rPr lang="en-US" sz="1200" kern="1200" dirty="0" smtClean="0">
                <a:solidFill>
                  <a:schemeClr val="tx1"/>
                </a:solidFill>
                <a:effectLst/>
                <a:latin typeface="+mn-lt"/>
                <a:ea typeface="+mn-ea"/>
                <a:cs typeface="+mn-cs"/>
              </a:rPr>
              <a:t>Are people engaging with the ideas?</a:t>
            </a:r>
          </a:p>
          <a:p>
            <a:r>
              <a:rPr lang="en-US" sz="1200" kern="1200" dirty="0" smtClean="0">
                <a:solidFill>
                  <a:schemeClr val="tx1"/>
                </a:solidFill>
                <a:effectLst/>
                <a:latin typeface="+mn-lt"/>
                <a:ea typeface="+mn-ea"/>
                <a:cs typeface="+mn-cs"/>
              </a:rPr>
              <a:t>And are there impacts on society from the availability of this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working hard on a sustainable ecosystem, using web technologies, that take advantage of the opportunities to provide more suitable containers for each type of content. Information thrives in context, and now we have many more opportunities to share information within the context that enriches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take the ebook marketplace that is under such hot debate. The problem really is about finding a sustainable model to present the content in the most appropriate way. Even though print is still a suitable</a:t>
            </a:r>
            <a:r>
              <a:rPr lang="en-US" sz="1200" kern="1200" baseline="0" dirty="0" smtClean="0">
                <a:solidFill>
                  <a:schemeClr val="tx1"/>
                </a:solidFill>
                <a:effectLst/>
                <a:latin typeface="+mn-lt"/>
                <a:ea typeface="+mn-ea"/>
                <a:cs typeface="+mn-cs"/>
              </a:rPr>
              <a:t> container for some kinds of content, for certain purposes, i</a:t>
            </a:r>
            <a:r>
              <a:rPr lang="en-US" sz="1200" kern="1200" dirty="0" smtClean="0">
                <a:solidFill>
                  <a:schemeClr val="tx1"/>
                </a:solidFill>
                <a:effectLst/>
                <a:latin typeface="+mn-lt"/>
                <a:ea typeface="+mn-ea"/>
                <a:cs typeface="+mn-cs"/>
              </a:rPr>
              <a:t>f we continue to make business model decisions based in the print era, we’ll inhibit the adoption of more expansive and accessible modes of communication.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challenges in the licensed content arena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confronting now are traumatic only when we don’t view them as opportunities. We need to get past the trauma of disruptive change and seize the opportunities the web provides.</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376687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is your local ecosystem transitioning to fund local publishing, and content that is openly accessible, through digitization, born digital projects, and collaborative funding efforts? We know that</a:t>
            </a:r>
            <a:r>
              <a:rPr lang="en-US" sz="1200" kern="1200" baseline="0" dirty="0" smtClean="0">
                <a:solidFill>
                  <a:schemeClr val="tx1"/>
                </a:solidFill>
                <a:effectLst/>
                <a:latin typeface="+mn-lt"/>
                <a:ea typeface="+mn-ea"/>
                <a:cs typeface="+mn-cs"/>
              </a:rPr>
              <a:t> the funding directed to this transformation still pales in comparison to what is still spent in the more mature digital content products through traditional licensing (even though it seems a lot premature to call that “traditional” given the churn of business models and usage rights in the marketplace today!)</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we measure the impact of our new work? What kind of usage data,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etc. is needed?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linkages do we need to build and support to increase the impact of content on society? “Tools” like Kudos and ORCID are really just functional underpinnings that are helping to evolve the whole ecosystem.</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else must our community do to provide a context for this knowledge so it can thrive?</a:t>
            </a:r>
          </a:p>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5</a:t>
            </a:fld>
            <a:endParaRPr lang="en-US"/>
          </a:p>
        </p:txBody>
      </p:sp>
    </p:spTree>
    <p:extLst>
      <p:ext uri="{BB962C8B-B14F-4D97-AF65-F5344CB8AC3E}">
        <p14:creationId xmlns:p14="http://schemas.microsoft.com/office/powerpoint/2010/main" val="38336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DA803246-B64C-4647-BCC1-31EAC5C2935E}" type="slidenum">
              <a:rPr lang="en-US" smtClean="0"/>
              <a:pPr/>
              <a:t>13</a:t>
            </a:fld>
            <a:endParaRPr lang="en-US"/>
          </a:p>
        </p:txBody>
      </p:sp>
    </p:spTree>
    <p:extLst>
      <p:ext uri="{BB962C8B-B14F-4D97-AF65-F5344CB8AC3E}">
        <p14:creationId xmlns:p14="http://schemas.microsoft.com/office/powerpoint/2010/main" val="402846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14</a:t>
            </a:fld>
            <a:endParaRPr lang="en-US"/>
          </a:p>
        </p:txBody>
      </p:sp>
    </p:spTree>
    <p:extLst>
      <p:ext uri="{BB962C8B-B14F-4D97-AF65-F5344CB8AC3E}">
        <p14:creationId xmlns:p14="http://schemas.microsoft.com/office/powerpoint/2010/main" val="267925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15</a:t>
            </a:fld>
            <a:endParaRPr lang="en-US"/>
          </a:p>
        </p:txBody>
      </p:sp>
    </p:spTree>
    <p:extLst>
      <p:ext uri="{BB962C8B-B14F-4D97-AF65-F5344CB8AC3E}">
        <p14:creationId xmlns:p14="http://schemas.microsoft.com/office/powerpoint/2010/main" val="251771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smtClean="0"/>
          </a:p>
          <a:p>
            <a:endParaRPr lang="en-US" baseline="0" dirty="0" smtClean="0"/>
          </a:p>
          <a:p>
            <a:pPr marL="171429" indent="-171429">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4345DBD2-EF9F-45B3-BC0B-05ADEF513A89}" type="slidenum">
              <a:rPr lang="en-US" smtClean="0"/>
              <a:t>16</a:t>
            </a:fld>
            <a:endParaRPr lang="en-US"/>
          </a:p>
        </p:txBody>
      </p:sp>
    </p:spTree>
    <p:extLst>
      <p:ext uri="{BB962C8B-B14F-4D97-AF65-F5344CB8AC3E}">
        <p14:creationId xmlns:p14="http://schemas.microsoft.com/office/powerpoint/2010/main" val="196890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r>
              <a:rPr lang="en-US" b="1" dirty="0" smtClean="0"/>
              <a:t>Robert</a:t>
            </a:r>
            <a:r>
              <a:rPr lang="en-US" dirty="0" smtClean="0"/>
              <a:t> leads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t>17</a:t>
            </a:fld>
            <a:endParaRPr lang="en-US"/>
          </a:p>
        </p:txBody>
      </p:sp>
    </p:spTree>
    <p:extLst>
      <p:ext uri="{BB962C8B-B14F-4D97-AF65-F5344CB8AC3E}">
        <p14:creationId xmlns:p14="http://schemas.microsoft.com/office/powerpoint/2010/main" val="3243516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4/12/2016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a:t>
            </a:r>
            <a:br>
              <a:rPr lang="en-US" dirty="0" smtClean="0"/>
            </a:br>
            <a:r>
              <a:rPr lang="en-US" dirty="0" smtClean="0"/>
              <a:t>Columbus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Robert Miller, Celeste Feather, Laurie Arp, John Herbert, </a:t>
            </a:r>
            <a:r>
              <a:rPr lang="en-US" smtClean="0"/>
              <a:t>Mary Meyer, Meg </a:t>
            </a:r>
            <a:r>
              <a:rPr lang="en-US" dirty="0" smtClean="0"/>
              <a:t>Blum and Jennifer Bielewski</a:t>
            </a:r>
            <a:endParaRPr lang="en-US" dirty="0"/>
          </a:p>
        </p:txBody>
      </p:sp>
    </p:spTree>
    <p:extLst>
      <p:ext uri="{BB962C8B-B14F-4D97-AF65-F5344CB8AC3E}">
        <p14:creationId xmlns:p14="http://schemas.microsoft.com/office/powerpoint/2010/main" val="337426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End-to-End Asset Management Services</a:t>
            </a:r>
            <a:endParaRPr lang="en-US" b="1" dirty="0">
              <a:solidFill>
                <a:srgbClr val="002144"/>
              </a:solidFill>
            </a:endParaRPr>
          </a:p>
        </p:txBody>
      </p:sp>
      <p:sp>
        <p:nvSpPr>
          <p:cNvPr id="3" name="Content Placeholder 2"/>
          <p:cNvSpPr>
            <a:spLocks noGrp="1"/>
          </p:cNvSpPr>
          <p:nvPr>
            <p:ph idx="1"/>
          </p:nvPr>
        </p:nvSpPr>
        <p:spPr>
          <a:xfrm>
            <a:off x="244247" y="3783953"/>
            <a:ext cx="8658559" cy="2691010"/>
          </a:xfrm>
        </p:spPr>
        <p:txBody>
          <a:bodyPr>
            <a:normAutofit fontScale="70000" lnSpcReduction="20000"/>
          </a:bodyPr>
          <a:lstStyle/>
          <a:p>
            <a:r>
              <a:rPr lang="en-US" dirty="0"/>
              <a:t>A merged organization brings together a broader participant base for community source projects which will promote greater adoption and provide a larger pool of technical expertise to grow the projects.</a:t>
            </a:r>
          </a:p>
          <a:p>
            <a:endParaRPr lang="en-US" dirty="0"/>
          </a:p>
          <a:p>
            <a:r>
              <a:rPr lang="en-US" dirty="0"/>
              <a:t>The combined services provide a diverse suite of tools for each step in the digital asset management process paired with professional expertise and consulting at every step.</a:t>
            </a:r>
          </a:p>
          <a:p>
            <a:endParaRPr lang="en-US" dirty="0"/>
          </a:p>
          <a:p>
            <a:r>
              <a:rPr lang="en-US" dirty="0"/>
              <a:t>Together, the organizations can pool expertise and participate in ecosystem activities to lead national preservation, </a:t>
            </a:r>
            <a:r>
              <a:rPr lang="en-US" dirty="0" err="1"/>
              <a:t>curation</a:t>
            </a:r>
            <a:r>
              <a:rPr lang="en-US" dirty="0"/>
              <a:t>, and data management efforts for benefit of their members and the broader academic community.</a:t>
            </a:r>
          </a:p>
        </p:txBody>
      </p:sp>
      <p:graphicFrame>
        <p:nvGraphicFramePr>
          <p:cNvPr id="9" name="Content Placeholder 3"/>
          <p:cNvGraphicFramePr>
            <a:graphicFrameLocks noGrp="1"/>
          </p:cNvGraphicFramePr>
          <p:nvPr>
            <p:extLst/>
          </p:nvPr>
        </p:nvGraphicFramePr>
        <p:xfrm>
          <a:off x="503111" y="624737"/>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872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5" y="807981"/>
            <a:ext cx="8661400" cy="2844800"/>
          </a:xfrm>
          <a:prstGeom prst="rect">
            <a:avLst/>
          </a:prstGeom>
        </p:spPr>
      </p:pic>
      <p:sp>
        <p:nvSpPr>
          <p:cNvPr id="2" name="Title 1"/>
          <p:cNvSpPr>
            <a:spLocks noGrp="1"/>
          </p:cNvSpPr>
          <p:nvPr>
            <p:ph type="title"/>
          </p:nvPr>
        </p:nvSpPr>
        <p:spPr/>
        <p:txBody>
          <a:bodyPr/>
          <a:lstStyle/>
          <a:p>
            <a:r>
              <a:rPr lang="en-US" b="1" dirty="0" smtClean="0"/>
              <a:t>Their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 6,000+ active community of members, users, developers and consumers from all over the </a:t>
            </a:r>
            <a:r>
              <a:rPr lang="en" sz="1600" dirty="0" smtClean="0"/>
              <a:t>world</a:t>
            </a:r>
            <a:r>
              <a:rPr lang="en-US" sz="1600" dirty="0" smtClean="0"/>
              <a:t/>
            </a:r>
            <a:br>
              <a:rPr lang="en-US" sz="1600" dirty="0" smtClean="0"/>
            </a:br>
            <a:endParaRPr lang="en" sz="1600" dirty="0"/>
          </a:p>
          <a:p>
            <a:pPr>
              <a:spcBef>
                <a:spcPts val="0"/>
              </a:spcBef>
            </a:pPr>
            <a:r>
              <a:rPr lang="en" sz="1600" dirty="0"/>
              <a:t>ACCESS to 6 community source technologies focused on support for access to and preservation of the digital scientific and scholarly </a:t>
            </a:r>
            <a:r>
              <a:rPr lang="en" sz="1600" dirty="0" smtClean="0"/>
              <a:t>record</a:t>
            </a:r>
            <a:r>
              <a:rPr lang="en-US" sz="1600" dirty="0" smtClean="0"/>
              <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rgbClr val="FFFFFF"/>
                </a:solidFill>
              </a:rPr>
              <a:t>MORE </a:t>
            </a:r>
            <a:r>
              <a:rPr lang="en" sz="3600" b="1" dirty="0" smtClean="0">
                <a:solidFill>
                  <a:srgbClr val="FFFFFF"/>
                </a:solidFill>
              </a:rPr>
              <a:t>opportunities</a:t>
            </a:r>
            <a:endParaRPr lang="en-US" sz="3600" b="1" dirty="0" smtClean="0">
              <a:solidFill>
                <a:srgbClr val="FFFFFF"/>
              </a:solidFill>
            </a:endParaRPr>
          </a:p>
          <a:p>
            <a:pPr lvl="0"/>
            <a:r>
              <a:rPr lang="en" sz="3600" b="1" dirty="0" smtClean="0">
                <a:solidFill>
                  <a:srgbClr val="FFFFFF"/>
                </a:solidFill>
              </a:rPr>
              <a:t>to </a:t>
            </a:r>
            <a:r>
              <a:rPr lang="en" sz="3600" b="1" dirty="0">
                <a:solidFill>
                  <a:srgbClr val="FFFFFF"/>
                </a:solidFill>
              </a:rPr>
              <a:t>advance community interests and meet their needs</a:t>
            </a:r>
          </a:p>
        </p:txBody>
      </p:sp>
    </p:spTree>
    <p:extLst>
      <p:ext uri="{BB962C8B-B14F-4D97-AF65-F5344CB8AC3E}">
        <p14:creationId xmlns:p14="http://schemas.microsoft.com/office/powerpoint/2010/main" val="2081925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6284"/>
            <a:ext cx="7848600" cy="959695"/>
          </a:xfrm>
        </p:spPr>
        <p:txBody>
          <a:bodyPr/>
          <a:lstStyle/>
          <a:p>
            <a:endParaRPr lang="en-US" dirty="0"/>
          </a:p>
        </p:txBody>
      </p:sp>
      <p:sp>
        <p:nvSpPr>
          <p:cNvPr id="3" name="Subtitle 2"/>
          <p:cNvSpPr>
            <a:spLocks noGrp="1"/>
          </p:cNvSpPr>
          <p:nvPr>
            <p:ph type="subTitle" idx="1"/>
          </p:nvPr>
        </p:nvSpPr>
        <p:spPr>
          <a:xfrm>
            <a:off x="685800" y="4367898"/>
            <a:ext cx="7848600" cy="969549"/>
          </a:xfrm>
        </p:spPr>
        <p:txBody>
          <a:bodyPr>
            <a:normAutofit/>
          </a:bodyPr>
          <a:lstStyle/>
          <a:p>
            <a:r>
              <a:rPr lang="en-US" dirty="0"/>
              <a:t>Robert Miller, CEO LYRASIS</a:t>
            </a:r>
          </a:p>
          <a:p>
            <a:r>
              <a:rPr lang="en-US" dirty="0"/>
              <a:t>Debra </a:t>
            </a:r>
            <a:r>
              <a:rPr lang="en-US" dirty="0" err="1"/>
              <a:t>Hanken</a:t>
            </a:r>
            <a:r>
              <a:rPr lang="en-US" dirty="0"/>
              <a:t> Kurtz, CEO </a:t>
            </a:r>
            <a:r>
              <a:rPr lang="en-US" dirty="0" err="1"/>
              <a:t>DuraSpace</a:t>
            </a:r>
            <a:endParaRPr lang="en-US" dirty="0"/>
          </a:p>
        </p:txBody>
      </p:sp>
      <p:sp>
        <p:nvSpPr>
          <p:cNvPr id="5" name="TextBox 4"/>
          <p:cNvSpPr txBox="1"/>
          <p:nvPr/>
        </p:nvSpPr>
        <p:spPr>
          <a:xfrm>
            <a:off x="685800" y="1787254"/>
            <a:ext cx="6346011" cy="1785104"/>
          </a:xfrm>
          <a:prstGeom prst="rect">
            <a:avLst/>
          </a:prstGeom>
          <a:noFill/>
        </p:spPr>
        <p:txBody>
          <a:bodyPr wrap="square" rtlCol="0">
            <a:spAutoFit/>
          </a:bodyPr>
          <a:lstStyle/>
          <a:p>
            <a:r>
              <a:rPr lang="en-US" sz="1100" dirty="0">
                <a:solidFill>
                  <a:srgbClr val="1A1A1A"/>
                </a:solidFill>
                <a:latin typeface="Arial" charset="0"/>
                <a:ea typeface="ＭＳ Ｐゴシック" charset="0"/>
                <a:cs typeface="ＭＳ Ｐゴシック" charset="0"/>
                <a:sym typeface="Roboto Light" charset="0"/>
              </a:rPr>
              <a:t>please contact us for more info</a:t>
            </a:r>
            <a:r>
              <a:rPr lang="en-US" dirty="0">
                <a:solidFill>
                  <a:srgbClr val="1A1A1A"/>
                </a:solidFill>
                <a:latin typeface="Arial" charset="0"/>
                <a:ea typeface="ＭＳ Ｐゴシック" charset="0"/>
                <a:cs typeface="ＭＳ Ｐゴシック" charset="0"/>
                <a:sym typeface="Roboto Light" charset="0"/>
              </a:rPr>
              <a:t>.</a:t>
            </a:r>
          </a:p>
          <a:p>
            <a:endParaRPr lang="en-US" dirty="0">
              <a:solidFill>
                <a:srgbClr val="1A1A1A"/>
              </a:solidFill>
              <a:latin typeface="Arial" charset="0"/>
              <a:ea typeface="ＭＳ Ｐゴシック" charset="0"/>
              <a:cs typeface="ＭＳ Ｐゴシック" charset="0"/>
              <a:sym typeface="Roboto Light" charset="0"/>
            </a:endParaRPr>
          </a:p>
          <a:p>
            <a:r>
              <a:rPr lang="en-US" sz="2800" dirty="0">
                <a:latin typeface="Arial" charset="0"/>
                <a:ea typeface="ＭＳ Ｐゴシック" charset="0"/>
                <a:cs typeface="ＭＳ Ｐゴシック" charset="0"/>
                <a:sym typeface="Roboto Light" charset="0"/>
              </a:rPr>
              <a:t>Phone</a:t>
            </a:r>
            <a:r>
              <a:rPr lang="en-US" sz="2800" dirty="0">
                <a:latin typeface="Arial" charset="0"/>
                <a:ea typeface="ＭＳ Ｐゴシック" charset="0"/>
                <a:cs typeface="ＭＳ Ｐゴシック" charset="0"/>
                <a:sym typeface="Roboto Medium" charset="0"/>
              </a:rPr>
              <a:t> </a:t>
            </a:r>
            <a:r>
              <a:rPr lang="en-US" sz="2800" b="1" dirty="0" smtClean="0">
                <a:latin typeface="Arial"/>
                <a:ea typeface="ＭＳ Ｐゴシック" charset="0"/>
                <a:cs typeface="Arial"/>
                <a:sym typeface="Roboto Medium" charset="0"/>
              </a:rPr>
              <a:t>415.640.1092</a:t>
            </a:r>
            <a:endParaRPr lang="en-US" sz="2800" b="1" dirty="0">
              <a:latin typeface="Arial"/>
              <a:ea typeface="ＭＳ Ｐゴシック" charset="0"/>
              <a:cs typeface="Arial"/>
              <a:sym typeface="Roboto Medium" charset="0"/>
            </a:endParaRPr>
          </a:p>
          <a:p>
            <a:r>
              <a:rPr lang="en-US" sz="2800" dirty="0">
                <a:latin typeface="Arial" charset="0"/>
                <a:ea typeface="ＭＳ Ｐゴシック" charset="0"/>
                <a:cs typeface="ＭＳ Ｐゴシック" charset="0"/>
                <a:sym typeface="Roboto Light" charset="0"/>
              </a:rPr>
              <a:t>Email   </a:t>
            </a:r>
            <a:r>
              <a:rPr lang="en-US" sz="2800" b="1" dirty="0" err="1" smtClean="0">
                <a:latin typeface="Arial"/>
                <a:ea typeface="ＭＳ Ｐゴシック" charset="0"/>
                <a:cs typeface="Arial"/>
                <a:sym typeface="Roboto Medium" charset="0"/>
              </a:rPr>
              <a:t>robert.miller</a:t>
            </a:r>
            <a:r>
              <a:rPr lang="en-US" sz="2800" b="1" dirty="0" err="1">
                <a:latin typeface="Arial"/>
                <a:ea typeface="ＭＳ Ｐゴシック" charset="0"/>
                <a:cs typeface="Arial"/>
                <a:sym typeface="Roboto Medium" charset="0"/>
              </a:rPr>
              <a:t>@</a:t>
            </a:r>
            <a:r>
              <a:rPr lang="en-US" sz="2800" b="1" dirty="0" err="1" smtClean="0">
                <a:latin typeface="Arial"/>
                <a:ea typeface="ＭＳ Ｐゴシック" charset="0"/>
                <a:cs typeface="Arial"/>
                <a:sym typeface="Roboto Medium" charset="0"/>
              </a:rPr>
              <a:t>lyrasis.org</a:t>
            </a:r>
            <a:endParaRPr lang="en-US" sz="2800" b="1" dirty="0">
              <a:latin typeface="Arial"/>
              <a:ea typeface="ＭＳ Ｐゴシック" charset="0"/>
              <a:cs typeface="Arial"/>
              <a:sym typeface="Roboto Medium" charset="0"/>
            </a:endParaRPr>
          </a:p>
          <a:p>
            <a:endParaRPr lang="en-US" b="1" dirty="0">
              <a:latin typeface="Arial"/>
              <a:cs typeface="Arial"/>
            </a:endParaRPr>
          </a:p>
        </p:txBody>
      </p:sp>
      <p:pic>
        <p:nvPicPr>
          <p:cNvPr id="6" name="Picture 5" descr="icon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96" y="3572358"/>
            <a:ext cx="1803400" cy="304800"/>
          </a:xfrm>
          <a:prstGeom prst="rect">
            <a:avLst/>
          </a:prstGeom>
        </p:spPr>
      </p:pic>
      <p:sp>
        <p:nvSpPr>
          <p:cNvPr id="7" name="TextBox 6"/>
          <p:cNvSpPr txBox="1"/>
          <p:nvPr/>
        </p:nvSpPr>
        <p:spPr>
          <a:xfrm>
            <a:off x="1090318" y="3572358"/>
            <a:ext cx="1216107" cy="307777"/>
          </a:xfrm>
          <a:prstGeom prst="rect">
            <a:avLst/>
          </a:prstGeom>
          <a:noFill/>
        </p:spPr>
        <p:txBody>
          <a:bodyPr wrap="square" rtlCol="0">
            <a:spAutoFit/>
          </a:bodyPr>
          <a:lstStyle/>
          <a:p>
            <a:r>
              <a:rPr lang="en-US" sz="1400" dirty="0" err="1" smtClean="0"/>
              <a:t>wearelyrasis</a:t>
            </a:r>
            <a:endParaRPr lang="en-US" sz="1400" dirty="0"/>
          </a:p>
        </p:txBody>
      </p:sp>
      <p:sp>
        <p:nvSpPr>
          <p:cNvPr id="8" name="TextBox 7"/>
          <p:cNvSpPr txBox="1"/>
          <p:nvPr/>
        </p:nvSpPr>
        <p:spPr>
          <a:xfrm>
            <a:off x="2582496" y="3572358"/>
            <a:ext cx="1216107" cy="307777"/>
          </a:xfrm>
          <a:prstGeom prst="rect">
            <a:avLst/>
          </a:prstGeom>
          <a:noFill/>
        </p:spPr>
        <p:txBody>
          <a:bodyPr wrap="square" rtlCol="0">
            <a:spAutoFit/>
          </a:bodyPr>
          <a:lstStyle/>
          <a:p>
            <a:r>
              <a:rPr lang="en-US" sz="1400" dirty="0" err="1" smtClean="0"/>
              <a:t>lyrasis</a:t>
            </a:r>
            <a:endParaRPr lang="en-US" sz="1400" dirty="0"/>
          </a:p>
        </p:txBody>
      </p:sp>
    </p:spTree>
    <p:extLst>
      <p:ext uri="{BB962C8B-B14F-4D97-AF65-F5344CB8AC3E}">
        <p14:creationId xmlns:p14="http://schemas.microsoft.com/office/powerpoint/2010/main" val="3903755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Laurie Gemmill Arp</a:t>
            </a:r>
          </a:p>
          <a:p>
            <a:r>
              <a:rPr lang="en-US" dirty="0">
                <a:solidFill>
                  <a:srgbClr val="FFFFFF"/>
                </a:solidFill>
              </a:rPr>
              <a:t>Director of Collections Services &amp; Community Supported Software</a:t>
            </a:r>
          </a:p>
          <a:p>
            <a:endParaRPr lang="en-US" dirty="0"/>
          </a:p>
        </p:txBody>
      </p:sp>
      <p:sp>
        <p:nvSpPr>
          <p:cNvPr id="4" name="Rectangle 3"/>
          <p:cNvSpPr/>
          <p:nvPr/>
        </p:nvSpPr>
        <p:spPr>
          <a:xfrm>
            <a:off x="1887794" y="3244333"/>
            <a:ext cx="4866967" cy="461665"/>
          </a:xfrm>
          <a:prstGeom prst="rect">
            <a:avLst/>
          </a:prstGeom>
        </p:spPr>
        <p:txBody>
          <a:bodyPr wrap="square">
            <a:spAutoFit/>
          </a:bodyPr>
          <a:lstStyle/>
          <a:p>
            <a:pPr algn="ctr"/>
            <a:r>
              <a:rPr lang="en-US" sz="2400" dirty="0" smtClean="0">
                <a:solidFill>
                  <a:schemeClr val="bg1"/>
                </a:solidFill>
              </a:rPr>
              <a:t>Trends, pros/cons, example</a:t>
            </a:r>
            <a:endParaRPr lang="en-US" sz="2400" dirty="0">
              <a:solidFill>
                <a:schemeClr val="bg1"/>
              </a:solidFill>
            </a:endParaRPr>
          </a:p>
        </p:txBody>
      </p:sp>
    </p:spTree>
    <p:extLst>
      <p:ext uri="{BB962C8B-B14F-4D97-AF65-F5344CB8AC3E}">
        <p14:creationId xmlns:p14="http://schemas.microsoft.com/office/powerpoint/2010/main" val="549096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fontScale="92500" lnSpcReduction="20000"/>
          </a:bodyPr>
          <a:lstStyle/>
          <a:p>
            <a:r>
              <a:rPr lang="en-US" sz="2800" dirty="0" smtClean="0"/>
              <a:t>Continued adoption and growth in academic and government settings</a:t>
            </a:r>
          </a:p>
          <a:p>
            <a:pPr>
              <a:buNone/>
            </a:pPr>
            <a:endParaRPr lang="en-US" sz="2800" dirty="0" smtClean="0"/>
          </a:p>
          <a:p>
            <a:r>
              <a:rPr lang="en-US" sz="2800" dirty="0" smtClean="0"/>
              <a:t>Improved technical infrastructure for distributed development </a:t>
            </a:r>
          </a:p>
          <a:p>
            <a:pPr lvl="1"/>
            <a:r>
              <a:rPr lang="en-US" sz="2100" dirty="0" smtClean="0"/>
              <a:t>Few to many</a:t>
            </a:r>
          </a:p>
          <a:p>
            <a:pPr lvl="1"/>
            <a:r>
              <a:rPr lang="en-US" sz="2100" dirty="0" err="1" smtClean="0"/>
              <a:t>github</a:t>
            </a:r>
            <a:r>
              <a:rPr lang="en-US" sz="2100" dirty="0" smtClean="0"/>
              <a:t>, SLAC, Jira</a:t>
            </a:r>
          </a:p>
          <a:p>
            <a:pPr lvl="1"/>
            <a:r>
              <a:rPr lang="en-US" sz="2100" dirty="0" err="1" smtClean="0"/>
              <a:t>DSpace</a:t>
            </a:r>
            <a:r>
              <a:rPr lang="en-US" sz="2100" dirty="0" smtClean="0"/>
              <a:t>: 84/26</a:t>
            </a:r>
          </a:p>
          <a:p>
            <a:pPr>
              <a:buNone/>
            </a:pPr>
            <a:r>
              <a:rPr lang="en-US" sz="2800" dirty="0" smtClean="0"/>
              <a:t> </a:t>
            </a:r>
          </a:p>
          <a:p>
            <a:r>
              <a:rPr lang="en-US" sz="2800" dirty="0"/>
              <a:t>A</a:t>
            </a:r>
            <a:r>
              <a:rPr lang="en-US" sz="2800" dirty="0" smtClean="0"/>
              <a:t>gile development process</a:t>
            </a:r>
          </a:p>
          <a:p>
            <a:pPr lvl="1"/>
            <a:r>
              <a:rPr lang="en-US" dirty="0" smtClean="0"/>
              <a:t>Methodology, flexibility, CSS model, all?</a:t>
            </a:r>
          </a:p>
          <a:p>
            <a:pPr>
              <a:buNone/>
            </a:pPr>
            <a:endParaRPr lang="en-US" sz="2800" dirty="0" smtClean="0"/>
          </a:p>
          <a:p>
            <a:r>
              <a:rPr lang="en-US" sz="2800" dirty="0" smtClean="0"/>
              <a:t>Continued </a:t>
            </a:r>
            <a:r>
              <a:rPr lang="en-US" sz="2800" i="1" dirty="0" smtClean="0"/>
              <a:t>evolution</a:t>
            </a:r>
            <a:r>
              <a:rPr lang="en-US" sz="2800" dirty="0" smtClean="0"/>
              <a:t> of sustainability models</a:t>
            </a:r>
          </a:p>
          <a:p>
            <a:pPr lvl="1"/>
            <a:r>
              <a:rPr lang="en-US" dirty="0" smtClean="0"/>
              <a:t>1 to community: shared governance, admin, membership</a:t>
            </a:r>
          </a:p>
          <a:p>
            <a:pPr lvl="1"/>
            <a:r>
              <a:rPr lang="en-US" dirty="0" smtClean="0"/>
              <a:t>Services: doc, training, hosting and support</a:t>
            </a:r>
          </a:p>
          <a:p>
            <a:pPr marL="274320" lvl="1" indent="0">
              <a:buNone/>
            </a:pPr>
            <a:endParaRPr lang="en-US" dirty="0"/>
          </a:p>
          <a:p>
            <a:pPr lvl="1"/>
            <a:endParaRPr lang="en-US" dirty="0" smtClean="0"/>
          </a:p>
          <a:p>
            <a:endParaRPr lang="en-US" dirty="0"/>
          </a:p>
        </p:txBody>
      </p:sp>
    </p:spTree>
    <p:extLst>
      <p:ext uri="{BB962C8B-B14F-4D97-AF65-F5344CB8AC3E}">
        <p14:creationId xmlns:p14="http://schemas.microsoft.com/office/powerpoint/2010/main" val="149317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CSS 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44247" y="1116333"/>
          <a:ext cx="8618540" cy="3352800"/>
        </p:xfrm>
        <a:graphic>
          <a:graphicData uri="http://schemas.openxmlformats.org/drawingml/2006/table">
            <a:tbl>
              <a:tblPr firstRow="1" bandRow="1">
                <a:tableStyleId>{BDBED569-4797-4DF1-A0F4-6AAB3CD982D8}</a:tableStyleId>
              </a:tblPr>
              <a:tblGrid>
                <a:gridCol w="4110937"/>
                <a:gridCol w="4507603"/>
              </a:tblGrid>
              <a:tr h="307160">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251313">
                <a:tc>
                  <a:txBody>
                    <a:bodyPr/>
                    <a:lstStyle/>
                    <a:p>
                      <a:r>
                        <a:rPr lang="en-US" sz="1800" dirty="0" smtClean="0">
                          <a:solidFill>
                            <a:srgbClr val="FF0000"/>
                          </a:solidFill>
                        </a:rPr>
                        <a:t>For</a:t>
                      </a:r>
                      <a:r>
                        <a:rPr lang="en-US" sz="1800" baseline="0" dirty="0" smtClean="0">
                          <a:solidFill>
                            <a:srgbClr val="FF0000"/>
                          </a:solidFill>
                        </a:rPr>
                        <a:t> &amp; by community; designed to meet needs</a:t>
                      </a:r>
                      <a:endParaRPr lang="en-US" sz="1800" dirty="0">
                        <a:solidFill>
                          <a:srgbClr val="FF0000"/>
                        </a:solidFill>
                      </a:endParaRPr>
                    </a:p>
                  </a:txBody>
                  <a:tcPr/>
                </a:tc>
                <a:tc>
                  <a:txBody>
                    <a:bodyPr/>
                    <a:lstStyle/>
                    <a:p>
                      <a:endParaRPr lang="en-US" sz="1800" dirty="0"/>
                    </a:p>
                  </a:txBody>
                  <a:tcPr/>
                </a:tc>
              </a:tr>
              <a:tr h="282991">
                <a:tc>
                  <a:txBody>
                    <a:bodyPr/>
                    <a:lstStyle/>
                    <a:p>
                      <a:r>
                        <a:rPr lang="en-US" sz="1800" dirty="0" smtClean="0"/>
                        <a:t>“Ownership” – Voice in</a:t>
                      </a:r>
                      <a:r>
                        <a:rPr lang="en-US" sz="1800" baseline="0" dirty="0" smtClean="0"/>
                        <a:t> the operation and future</a:t>
                      </a:r>
                      <a:endParaRPr lang="en-US" sz="1800" dirty="0"/>
                    </a:p>
                  </a:txBody>
                  <a:tcPr/>
                </a:tc>
                <a:tc>
                  <a:txBody>
                    <a:bodyPr/>
                    <a:lstStyle/>
                    <a:p>
                      <a:r>
                        <a:rPr lang="en-US" sz="1800" dirty="0" smtClean="0"/>
                        <a:t>Potential learning</a:t>
                      </a:r>
                      <a:r>
                        <a:rPr lang="en-US" sz="1800" baseline="0" dirty="0" smtClean="0"/>
                        <a:t> curve</a:t>
                      </a:r>
                      <a:endParaRPr lang="en-US" sz="1800" dirty="0"/>
                    </a:p>
                  </a:txBody>
                  <a:tcPr/>
                </a:tc>
              </a:tr>
              <a:tr h="282991">
                <a:tc>
                  <a:txBody>
                    <a:bodyPr/>
                    <a:lstStyle/>
                    <a:p>
                      <a:r>
                        <a:rPr lang="en-US" sz="1800" dirty="0" smtClean="0"/>
                        <a:t>Continues to grow to meet</a:t>
                      </a:r>
                      <a:r>
                        <a:rPr lang="en-US" sz="1800" baseline="0" dirty="0" smtClean="0"/>
                        <a:t> community’s needs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Potential</a:t>
                      </a:r>
                      <a:r>
                        <a:rPr lang="en-US" sz="1800" baseline="0" dirty="0" smtClean="0"/>
                        <a:t> for orphan software</a:t>
                      </a:r>
                      <a:endParaRPr lang="en-US" sz="1800" dirty="0" smtClean="0"/>
                    </a:p>
                  </a:txBody>
                  <a:tcPr/>
                </a:tc>
              </a:tr>
              <a:tr h="251313">
                <a:tc>
                  <a:txBody>
                    <a:bodyPr/>
                    <a:lstStyle/>
                    <a:p>
                      <a:r>
                        <a:rPr lang="en-US" sz="1800" dirty="0" smtClean="0">
                          <a:solidFill>
                            <a:srgbClr val="FF0000"/>
                          </a:solidFill>
                        </a:rPr>
                        <a:t>Collaboration</a:t>
                      </a:r>
                      <a:endParaRPr lang="en-US" sz="1800" dirty="0">
                        <a:solidFill>
                          <a:srgbClr val="FF0000"/>
                        </a:solidFill>
                      </a:endParaRPr>
                    </a:p>
                  </a:txBody>
                  <a:tcPr/>
                </a:tc>
                <a:tc>
                  <a:txBody>
                    <a:bodyPr/>
                    <a:lstStyle/>
                    <a:p>
                      <a:r>
                        <a:rPr lang="en-US" sz="1800" dirty="0" smtClean="0">
                          <a:solidFill>
                            <a:srgbClr val="FF0000"/>
                          </a:solidFill>
                        </a:rPr>
                        <a:t>Collaboration – “far </a:t>
                      </a:r>
                      <a:r>
                        <a:rPr lang="en-US" sz="1800" smtClean="0">
                          <a:solidFill>
                            <a:srgbClr val="FF0000"/>
                          </a:solidFill>
                        </a:rPr>
                        <a:t>or fast”</a:t>
                      </a:r>
                      <a:endParaRPr lang="en-US" sz="1800" dirty="0">
                        <a:solidFill>
                          <a:srgbClr val="FF0000"/>
                        </a:solidFill>
                      </a:endParaRPr>
                    </a:p>
                  </a:txBody>
                  <a:tcPr/>
                </a:tc>
              </a:tr>
              <a:tr h="251313">
                <a:tc>
                  <a:txBody>
                    <a:bodyPr/>
                    <a:lstStyle/>
                    <a:p>
                      <a:r>
                        <a:rPr lang="en-US" sz="1800" dirty="0" smtClean="0">
                          <a:solidFill>
                            <a:srgbClr val="FF0000"/>
                          </a:solidFill>
                        </a:rPr>
                        <a:t>“Free”</a:t>
                      </a:r>
                      <a:endParaRPr lang="en-US" sz="1800" dirty="0">
                        <a:solidFill>
                          <a:srgbClr val="FF0000"/>
                        </a:solidFill>
                      </a:endParaRPr>
                    </a:p>
                  </a:txBody>
                  <a:tcPr/>
                </a:tc>
                <a:tc>
                  <a:txBody>
                    <a:bodyPr/>
                    <a:lstStyle/>
                    <a:p>
                      <a:r>
                        <a:rPr lang="en-US" sz="1800" dirty="0" smtClean="0">
                          <a:solidFill>
                            <a:srgbClr val="FF0000"/>
                          </a:solidFill>
                        </a:rPr>
                        <a:t>“Free” like kittens</a:t>
                      </a:r>
                      <a:endParaRPr lang="en-US" sz="1800" dirty="0">
                        <a:solidFill>
                          <a:srgbClr val="FF0000"/>
                        </a:solidFill>
                      </a:endParaRPr>
                    </a:p>
                  </a:txBody>
                  <a:tcPr/>
                </a:tc>
              </a:tr>
              <a:tr h="251313">
                <a:tc>
                  <a:txBody>
                    <a:bodyPr/>
                    <a:lstStyle/>
                    <a:p>
                      <a:r>
                        <a:rPr lang="en-US" sz="1800" dirty="0" smtClean="0"/>
                        <a:t>Control</a:t>
                      </a:r>
                      <a:endParaRPr lang="en-US" sz="1800" dirty="0"/>
                    </a:p>
                  </a:txBody>
                  <a:tcPr/>
                </a:tc>
                <a:tc>
                  <a:txBody>
                    <a:bodyPr/>
                    <a:lstStyle/>
                    <a:p>
                      <a:r>
                        <a:rPr lang="en-US" sz="1800" dirty="0" smtClean="0">
                          <a:solidFill>
                            <a:srgbClr val="FF0000"/>
                          </a:solidFill>
                        </a:rPr>
                        <a:t>Documentation/Support/Training vary</a:t>
                      </a:r>
                      <a:endParaRPr lang="en-US" sz="1800" dirty="0">
                        <a:solidFill>
                          <a:srgbClr val="FF0000"/>
                        </a:solidFill>
                      </a:endParaRPr>
                    </a:p>
                  </a:txBody>
                  <a:tcPr/>
                </a:tc>
              </a:tr>
            </a:tbl>
          </a:graphicData>
        </a:graphic>
      </p:graphicFrame>
      <p:graphicFrame>
        <p:nvGraphicFramePr>
          <p:cNvPr id="13" name="Table 12"/>
          <p:cNvGraphicFramePr>
            <a:graphicFrameLocks noGrp="1"/>
          </p:cNvGraphicFramePr>
          <p:nvPr>
            <p:extLst/>
          </p:nvPr>
        </p:nvGraphicFramePr>
        <p:xfrm>
          <a:off x="244247" y="5081047"/>
          <a:ext cx="8618540" cy="1432560"/>
        </p:xfrm>
        <a:graphic>
          <a:graphicData uri="http://schemas.openxmlformats.org/drawingml/2006/table">
            <a:tbl>
              <a:tblPr firstRow="1" bandRow="1">
                <a:tableStyleId>{BDBED569-4797-4DF1-A0F4-6AAB3CD982D8}</a:tableStyleId>
              </a:tblPr>
              <a:tblGrid>
                <a:gridCol w="4129790"/>
                <a:gridCol w="4488750"/>
              </a:tblGrid>
              <a:tr h="312766">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800" dirty="0" smtClean="0"/>
                        <a:t>Stability</a:t>
                      </a:r>
                      <a:endParaRPr lang="en-US" sz="1800" dirty="0"/>
                    </a:p>
                  </a:txBody>
                  <a:tcPr/>
                </a:tc>
                <a:tc>
                  <a:txBody>
                    <a:bodyPr/>
                    <a:lstStyle/>
                    <a:p>
                      <a:r>
                        <a:rPr lang="en-US" sz="1800" dirty="0" smtClean="0"/>
                        <a:t>Cost</a:t>
                      </a:r>
                      <a:endParaRPr lang="en-US" sz="1800" dirty="0"/>
                    </a:p>
                  </a:txBody>
                  <a:tcPr/>
                </a:tc>
              </a:tr>
              <a:tr h="308899">
                <a:tc>
                  <a:txBody>
                    <a:bodyPr/>
                    <a:lstStyle/>
                    <a:p>
                      <a:r>
                        <a:rPr lang="en-US" sz="1800" dirty="0" smtClean="0"/>
                        <a:t>Support</a:t>
                      </a:r>
                      <a:endParaRPr lang="en-US" sz="1800" dirty="0"/>
                    </a:p>
                  </a:txBody>
                  <a:tcPr/>
                </a:tc>
                <a:tc>
                  <a:txBody>
                    <a:bodyPr/>
                    <a:lstStyle/>
                    <a:p>
                      <a:r>
                        <a:rPr lang="en-US" sz="1800" dirty="0" smtClean="0"/>
                        <a:t>No voice</a:t>
                      </a:r>
                      <a:endParaRPr lang="en-US" sz="1800" dirty="0"/>
                    </a:p>
                  </a:txBody>
                  <a:tcPr/>
                </a:tc>
              </a:tr>
              <a:tr h="308899">
                <a:tc>
                  <a:txBody>
                    <a:bodyPr/>
                    <a:lstStyle/>
                    <a:p>
                      <a:r>
                        <a:rPr lang="en-US" sz="1800" dirty="0" smtClean="0"/>
                        <a:t>Usability</a:t>
                      </a:r>
                      <a:endParaRPr lang="en-US" sz="1800" dirty="0"/>
                    </a:p>
                  </a:txBody>
                  <a:tcPr/>
                </a:tc>
                <a:tc>
                  <a:txBody>
                    <a:bodyPr/>
                    <a:lstStyle/>
                    <a:p>
                      <a:r>
                        <a:rPr lang="en-US" sz="1800" dirty="0" smtClean="0">
                          <a:solidFill>
                            <a:srgbClr val="FF0000"/>
                          </a:solidFill>
                        </a:rPr>
                        <a:t>Frequently </a:t>
                      </a:r>
                      <a:r>
                        <a:rPr lang="en-US" sz="1800" baseline="0" dirty="0" smtClean="0">
                          <a:solidFill>
                            <a:srgbClr val="FF0000"/>
                          </a:solidFill>
                        </a:rPr>
                        <a:t>designed for other industry</a:t>
                      </a:r>
                      <a:endParaRPr lang="en-US" sz="1800" dirty="0">
                        <a:solidFill>
                          <a:srgbClr val="FF0000"/>
                        </a:solidFill>
                      </a:endParaRPr>
                    </a:p>
                  </a:txBody>
                  <a:tcPr/>
                </a:tc>
              </a:tr>
            </a:tbl>
          </a:graphicData>
        </a:graphic>
      </p:graphicFrame>
      <p:sp>
        <p:nvSpPr>
          <p:cNvPr id="14" name="Title 1"/>
          <p:cNvSpPr txBox="1">
            <a:spLocks/>
          </p:cNvSpPr>
          <p:nvPr/>
        </p:nvSpPr>
        <p:spPr>
          <a:xfrm>
            <a:off x="244247" y="753654"/>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244247" y="4555709"/>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349203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4944" y="1886173"/>
            <a:ext cx="5032075" cy="3954283"/>
          </a:xfrm>
          <a:prstGeom prst="rect">
            <a:avLst/>
          </a:prstGeom>
        </p:spPr>
      </p:pic>
      <p:sp>
        <p:nvSpPr>
          <p:cNvPr id="2" name="Title 1"/>
          <p:cNvSpPr>
            <a:spLocks noGrp="1"/>
          </p:cNvSpPr>
          <p:nvPr>
            <p:ph type="title"/>
          </p:nvPr>
        </p:nvSpPr>
        <p:spPr/>
        <p:txBody>
          <a:bodyPr/>
          <a:lstStyle/>
          <a:p>
            <a:r>
              <a:rPr lang="en-US" b="1" dirty="0" smtClean="0"/>
              <a:t>Current Example: </a:t>
            </a:r>
            <a:r>
              <a:rPr lang="en-US" b="1" dirty="0" err="1" smtClean="0"/>
              <a:t>ArchivesSpace</a:t>
            </a:r>
            <a:endParaRPr lang="en-US" b="1" dirty="0"/>
          </a:p>
        </p:txBody>
      </p:sp>
      <p:sp>
        <p:nvSpPr>
          <p:cNvPr id="3" name="Content Placeholder 2"/>
          <p:cNvSpPr>
            <a:spLocks noGrp="1"/>
          </p:cNvSpPr>
          <p:nvPr>
            <p:ph idx="1"/>
          </p:nvPr>
        </p:nvSpPr>
        <p:spPr>
          <a:xfrm>
            <a:off x="244247" y="996336"/>
            <a:ext cx="5340626" cy="5453411"/>
          </a:xfrm>
        </p:spPr>
        <p:txBody>
          <a:bodyPr>
            <a:normAutofit/>
          </a:bodyPr>
          <a:lstStyle/>
          <a:p>
            <a:r>
              <a:rPr lang="en-US" dirty="0" err="1" smtClean="0"/>
              <a:t>ArchivesSpace</a:t>
            </a:r>
            <a:endParaRPr lang="en-US" dirty="0"/>
          </a:p>
          <a:p>
            <a:pPr lvl="1"/>
            <a:r>
              <a:rPr lang="en-US" dirty="0" smtClean="0"/>
              <a:t>Open source archives information management application</a:t>
            </a:r>
          </a:p>
          <a:p>
            <a:pPr lvl="1"/>
            <a:r>
              <a:rPr lang="en-US" dirty="0" smtClean="0"/>
              <a:t>Background 2009-13</a:t>
            </a:r>
            <a:endParaRPr lang="en-US" dirty="0"/>
          </a:p>
          <a:p>
            <a:pPr lvl="1"/>
            <a:r>
              <a:rPr lang="en-US" dirty="0" smtClean="0"/>
              <a:t>Governance</a:t>
            </a:r>
            <a:endParaRPr lang="en-US" dirty="0"/>
          </a:p>
          <a:p>
            <a:pPr lvl="1"/>
            <a:r>
              <a:rPr lang="en-US" dirty="0" smtClean="0"/>
              <a:t>Membership model</a:t>
            </a:r>
            <a:endParaRPr lang="en-US" dirty="0"/>
          </a:p>
          <a:p>
            <a:pPr lvl="1"/>
            <a:r>
              <a:rPr lang="en-US" dirty="0" smtClean="0"/>
              <a:t>Organizational home</a:t>
            </a:r>
          </a:p>
          <a:p>
            <a:pPr marL="0" indent="0">
              <a:buNone/>
            </a:pPr>
            <a:endParaRPr lang="en-US" dirty="0" smtClean="0"/>
          </a:p>
          <a:p>
            <a:r>
              <a:rPr lang="en-US" dirty="0" smtClean="0"/>
              <a:t>Focus/Challenge</a:t>
            </a:r>
          </a:p>
          <a:p>
            <a:pPr lvl="1"/>
            <a:r>
              <a:rPr lang="en-US" dirty="0" smtClean="0"/>
              <a:t>Functionality</a:t>
            </a:r>
          </a:p>
          <a:p>
            <a:pPr lvl="1"/>
            <a:r>
              <a:rPr lang="en-US" dirty="0" smtClean="0"/>
              <a:t>Expectations</a:t>
            </a:r>
          </a:p>
          <a:p>
            <a:pPr lvl="1"/>
            <a:r>
              <a:rPr lang="en-US" dirty="0" smtClean="0"/>
              <a:t>Transitioning from software                                                                                          </a:t>
            </a:r>
            <a:r>
              <a:rPr lang="en-US" dirty="0"/>
              <a:t>consumers </a:t>
            </a:r>
            <a:r>
              <a:rPr lang="en-US" dirty="0" smtClean="0"/>
              <a:t>to software </a:t>
            </a:r>
          </a:p>
          <a:p>
            <a:pPr marL="274320" lvl="1" indent="0">
              <a:buNone/>
            </a:pPr>
            <a:r>
              <a:rPr lang="en-US" dirty="0" smtClean="0"/>
              <a:t>  community of supporters/users</a:t>
            </a:r>
            <a:r>
              <a:rPr lang="en-US" dirty="0"/>
              <a:t>  </a:t>
            </a:r>
          </a:p>
          <a:p>
            <a:pPr lvl="1"/>
            <a:endParaRPr lang="en-US" dirty="0"/>
          </a:p>
          <a:p>
            <a:endParaRPr lang="en-US" dirty="0"/>
          </a:p>
        </p:txBody>
      </p:sp>
    </p:spTree>
    <p:extLst>
      <p:ext uri="{BB962C8B-B14F-4D97-AF65-F5344CB8AC3E}">
        <p14:creationId xmlns:p14="http://schemas.microsoft.com/office/powerpoint/2010/main" val="123017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244248" y="891405"/>
            <a:ext cx="8658559" cy="5767303"/>
          </a:xfrm>
        </p:spPr>
        <p:txBody>
          <a:bodyPr>
            <a:normAutofit fontScale="85000" lnSpcReduction="10000"/>
          </a:bodyPr>
          <a:lstStyle/>
          <a:p>
            <a:r>
              <a:rPr lang="en-US" sz="2800" dirty="0" smtClean="0"/>
              <a:t>Are you using OSS?</a:t>
            </a:r>
          </a:p>
          <a:p>
            <a:endParaRPr lang="en-US" sz="2800" dirty="0" smtClean="0"/>
          </a:p>
          <a:p>
            <a:r>
              <a:rPr lang="en-US" sz="2800" dirty="0"/>
              <a:t>What are the costs/benefits of open source vs </a:t>
            </a:r>
            <a:r>
              <a:rPr lang="en-US" sz="2800" dirty="0" smtClean="0"/>
              <a:t>proprietary for you?</a:t>
            </a:r>
            <a:endParaRPr lang="en-US" sz="2800" dirty="0"/>
          </a:p>
          <a:p>
            <a:pPr lvl="1"/>
            <a:r>
              <a:rPr lang="en-US" dirty="0"/>
              <a:t>Internal, external </a:t>
            </a:r>
            <a:r>
              <a:rPr lang="en-US" dirty="0" err="1"/>
              <a:t>fte</a:t>
            </a:r>
            <a:r>
              <a:rPr lang="en-US" dirty="0"/>
              <a:t> cost, annual service fees, training and support</a:t>
            </a:r>
          </a:p>
          <a:p>
            <a:pPr lvl="1"/>
            <a:r>
              <a:rPr lang="en-US" dirty="0"/>
              <a:t>Lost opportunity </a:t>
            </a:r>
            <a:r>
              <a:rPr lang="en-US" dirty="0" smtClean="0"/>
              <a:t>costs</a:t>
            </a:r>
          </a:p>
          <a:p>
            <a:pPr lvl="1"/>
            <a:endParaRPr lang="en-US" dirty="0"/>
          </a:p>
          <a:p>
            <a:r>
              <a:rPr lang="en-US" sz="2800" dirty="0" smtClean="0"/>
              <a:t>What has been successful, and what has been challenging?</a:t>
            </a:r>
          </a:p>
          <a:p>
            <a:pPr marL="0" indent="0">
              <a:buNone/>
            </a:pPr>
            <a:endParaRPr lang="en-US" sz="2800" dirty="0" smtClean="0"/>
          </a:p>
          <a:p>
            <a:r>
              <a:rPr lang="en-US" sz="2800" dirty="0" smtClean="0"/>
              <a:t>What projects/platforms are you evaluating now?</a:t>
            </a:r>
          </a:p>
          <a:p>
            <a:endParaRPr lang="en-US" sz="2800" dirty="0" smtClean="0"/>
          </a:p>
          <a:p>
            <a:r>
              <a:rPr lang="en-US" sz="2800" dirty="0" smtClean="0"/>
              <a:t>Who makes decision to migrate/How?</a:t>
            </a:r>
          </a:p>
          <a:p>
            <a:endParaRPr lang="en-US" sz="2800" dirty="0"/>
          </a:p>
          <a:p>
            <a:r>
              <a:rPr lang="en-US" sz="2800" dirty="0" smtClean="0"/>
              <a:t>What services and support could LYRASIS put in place to remove barriers and/or improve success?</a:t>
            </a:r>
          </a:p>
          <a:p>
            <a:endParaRPr lang="en-US" sz="2800" dirty="0" smtClean="0"/>
          </a:p>
        </p:txBody>
      </p:sp>
    </p:spTree>
    <p:extLst>
      <p:ext uri="{BB962C8B-B14F-4D97-AF65-F5344CB8AC3E}">
        <p14:creationId xmlns:p14="http://schemas.microsoft.com/office/powerpoint/2010/main" val="17426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Licensing and Strategic Partnerships</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798" y="4776448"/>
            <a:ext cx="4768517" cy="307777"/>
          </a:xfrm>
          <a:prstGeom prst="rect">
            <a:avLst/>
          </a:prstGeom>
          <a:noFill/>
        </p:spPr>
        <p:txBody>
          <a:bodyPr wrap="square" rtlCol="0">
            <a:spAutoFit/>
          </a:bodyPr>
          <a:lstStyle/>
          <a:p>
            <a:r>
              <a:rPr lang="en-US" sz="1400" dirty="0" smtClean="0">
                <a:solidFill>
                  <a:schemeClr val="bg1"/>
                </a:solidFill>
              </a:rPr>
              <a:t>Senior Director of Licensing and Strategic Partnerships</a:t>
            </a:r>
            <a:endParaRPr lang="en-US" sz="1400" dirty="0">
              <a:solidFill>
                <a:schemeClr val="bg1"/>
              </a:solidFill>
            </a:endParaRP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7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86064"/>
            <a:ext cx="6692370" cy="455691"/>
          </a:xfrm>
        </p:spPr>
        <p:txBody>
          <a:bodyPr/>
          <a:lstStyle/>
          <a:p>
            <a:r>
              <a:rPr lang="en-US" dirty="0" smtClean="0">
                <a:solidFill>
                  <a:srgbClr val="002144"/>
                </a:solidFill>
              </a:rPr>
              <a:t>Evolution of Online Content, Containers, and Context</a:t>
            </a:r>
            <a:endParaRPr lang="en-US" dirty="0">
              <a:solidFill>
                <a:srgbClr val="002144"/>
              </a:solidFill>
            </a:endParaRPr>
          </a:p>
        </p:txBody>
      </p:sp>
      <p:pic>
        <p:nvPicPr>
          <p:cNvPr id="8" name="Picture 7"/>
          <p:cNvPicPr>
            <a:picLocks noChangeAspect="1"/>
          </p:cNvPicPr>
          <p:nvPr/>
        </p:nvPicPr>
        <p:blipFill>
          <a:blip r:embed="rId3"/>
          <a:stretch>
            <a:fillRect/>
          </a:stretch>
        </p:blipFill>
        <p:spPr>
          <a:xfrm>
            <a:off x="385288" y="3196451"/>
            <a:ext cx="1013910" cy="674711"/>
          </a:xfrm>
          <a:prstGeom prst="rect">
            <a:avLst/>
          </a:prstGeom>
        </p:spPr>
      </p:pic>
      <p:pic>
        <p:nvPicPr>
          <p:cNvPr id="9" name="Picture 8"/>
          <p:cNvPicPr>
            <a:picLocks noChangeAspect="1"/>
          </p:cNvPicPr>
          <p:nvPr/>
        </p:nvPicPr>
        <p:blipFill>
          <a:blip r:embed="rId4"/>
          <a:stretch>
            <a:fillRect/>
          </a:stretch>
        </p:blipFill>
        <p:spPr>
          <a:xfrm>
            <a:off x="399245" y="4132705"/>
            <a:ext cx="985996" cy="1008203"/>
          </a:xfrm>
          <a:prstGeom prst="rect">
            <a:avLst/>
          </a:prstGeom>
        </p:spPr>
      </p:pic>
      <p:pic>
        <p:nvPicPr>
          <p:cNvPr id="10" name="Picture 9"/>
          <p:cNvPicPr>
            <a:picLocks noChangeAspect="1"/>
          </p:cNvPicPr>
          <p:nvPr/>
        </p:nvPicPr>
        <p:blipFill>
          <a:blip r:embed="rId5"/>
          <a:stretch>
            <a:fillRect/>
          </a:stretch>
        </p:blipFill>
        <p:spPr>
          <a:xfrm>
            <a:off x="400861" y="5443095"/>
            <a:ext cx="982763" cy="982763"/>
          </a:xfrm>
          <a:prstGeom prst="rect">
            <a:avLst/>
          </a:prstGeom>
        </p:spPr>
      </p:pic>
      <p:pic>
        <p:nvPicPr>
          <p:cNvPr id="11" name="Picture 10"/>
          <p:cNvPicPr>
            <a:picLocks noChangeAspect="1"/>
          </p:cNvPicPr>
          <p:nvPr/>
        </p:nvPicPr>
        <p:blipFill>
          <a:blip r:embed="rId6"/>
          <a:stretch>
            <a:fillRect/>
          </a:stretch>
        </p:blipFill>
        <p:spPr>
          <a:xfrm>
            <a:off x="416094" y="836181"/>
            <a:ext cx="998678" cy="998678"/>
          </a:xfrm>
          <a:prstGeom prst="rect">
            <a:avLst/>
          </a:prstGeom>
        </p:spPr>
      </p:pic>
      <p:pic>
        <p:nvPicPr>
          <p:cNvPr id="12" name="Picture 11"/>
          <p:cNvPicPr>
            <a:picLocks noChangeAspect="1"/>
          </p:cNvPicPr>
          <p:nvPr/>
        </p:nvPicPr>
        <p:blipFill>
          <a:blip r:embed="rId7"/>
          <a:stretch>
            <a:fillRect/>
          </a:stretch>
        </p:blipFill>
        <p:spPr>
          <a:xfrm>
            <a:off x="394659" y="1816564"/>
            <a:ext cx="1041548" cy="1118344"/>
          </a:xfrm>
          <a:prstGeom prst="rect">
            <a:avLst/>
          </a:prstGeom>
        </p:spPr>
      </p:pic>
      <p:pic>
        <p:nvPicPr>
          <p:cNvPr id="24" name="Picture 23"/>
          <p:cNvPicPr>
            <a:picLocks noChangeAspect="1"/>
          </p:cNvPicPr>
          <p:nvPr/>
        </p:nvPicPr>
        <p:blipFill>
          <a:blip r:embed="rId8"/>
          <a:stretch>
            <a:fillRect/>
          </a:stretch>
        </p:blipFill>
        <p:spPr>
          <a:xfrm>
            <a:off x="4067054" y="3178680"/>
            <a:ext cx="1809862" cy="1233997"/>
          </a:xfrm>
          <a:prstGeom prst="rect">
            <a:avLst/>
          </a:prstGeom>
        </p:spPr>
      </p:pic>
      <p:sp>
        <p:nvSpPr>
          <p:cNvPr id="27" name="Notched Right Arrow 26"/>
          <p:cNvSpPr/>
          <p:nvPr/>
        </p:nvSpPr>
        <p:spPr>
          <a:xfrm>
            <a:off x="3738624" y="3634452"/>
            <a:ext cx="374730" cy="206946"/>
          </a:xfrm>
          <a:prstGeom prst="notchedRightArrow">
            <a:avLst/>
          </a:prstGeom>
          <a:solidFill>
            <a:srgbClr val="1AA907"/>
          </a:solidFill>
          <a:ln>
            <a:solidFill>
              <a:srgbClr val="1AA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9" name="Freeform 28"/>
          <p:cNvSpPr/>
          <p:nvPr/>
        </p:nvSpPr>
        <p:spPr>
          <a:xfrm>
            <a:off x="1339574" y="1354100"/>
            <a:ext cx="939126" cy="870028"/>
          </a:xfrm>
          <a:custGeom>
            <a:avLst/>
            <a:gdLst>
              <a:gd name="connsiteX0" fmla="*/ 0 w 939126"/>
              <a:gd name="connsiteY0" fmla="*/ 71281 h 870028"/>
              <a:gd name="connsiteX1" fmla="*/ 439838 w 939126"/>
              <a:gd name="connsiteY1" fmla="*/ 71281 h 870028"/>
              <a:gd name="connsiteX2" fmla="*/ 902825 w 939126"/>
              <a:gd name="connsiteY2" fmla="*/ 812061 h 870028"/>
              <a:gd name="connsiteX3" fmla="*/ 902825 w 939126"/>
              <a:gd name="connsiteY3" fmla="*/ 823636 h 870028"/>
              <a:gd name="connsiteX4" fmla="*/ 925974 w 939126"/>
              <a:gd name="connsiteY4" fmla="*/ 835211 h 870028"/>
              <a:gd name="connsiteX5" fmla="*/ 937549 w 939126"/>
              <a:gd name="connsiteY5" fmla="*/ 835211 h 870028"/>
              <a:gd name="connsiteX6" fmla="*/ 891250 w 939126"/>
              <a:gd name="connsiteY6" fmla="*/ 777337 h 8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26" h="870028">
                <a:moveTo>
                  <a:pt x="0" y="71281"/>
                </a:moveTo>
                <a:cubicBezTo>
                  <a:pt x="144683" y="9549"/>
                  <a:pt x="289367" y="-52182"/>
                  <a:pt x="439838" y="71281"/>
                </a:cubicBezTo>
                <a:cubicBezTo>
                  <a:pt x="590309" y="194744"/>
                  <a:pt x="825661" y="686669"/>
                  <a:pt x="902825" y="812061"/>
                </a:cubicBezTo>
                <a:cubicBezTo>
                  <a:pt x="979990" y="937454"/>
                  <a:pt x="898967" y="819778"/>
                  <a:pt x="902825" y="823636"/>
                </a:cubicBezTo>
                <a:cubicBezTo>
                  <a:pt x="906683" y="827494"/>
                  <a:pt x="920187" y="833282"/>
                  <a:pt x="925974" y="835211"/>
                </a:cubicBezTo>
                <a:cubicBezTo>
                  <a:pt x="931761" y="837140"/>
                  <a:pt x="943336" y="844857"/>
                  <a:pt x="937549" y="835211"/>
                </a:cubicBezTo>
                <a:cubicBezTo>
                  <a:pt x="931762" y="825565"/>
                  <a:pt x="889321" y="785053"/>
                  <a:pt x="891250" y="777337"/>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406600" y="2338318"/>
            <a:ext cx="868101" cy="407062"/>
          </a:xfrm>
          <a:custGeom>
            <a:avLst/>
            <a:gdLst>
              <a:gd name="connsiteX0" fmla="*/ 0 w 868101"/>
              <a:gd name="connsiteY0" fmla="*/ 0 h 407062"/>
              <a:gd name="connsiteX1" fmla="*/ 405114 w 868101"/>
              <a:gd name="connsiteY1" fmla="*/ 393539 h 407062"/>
              <a:gd name="connsiteX2" fmla="*/ 775504 w 868101"/>
              <a:gd name="connsiteY2" fmla="*/ 312516 h 407062"/>
              <a:gd name="connsiteX3" fmla="*/ 868101 w 868101"/>
              <a:gd name="connsiteY3" fmla="*/ 277792 h 407062"/>
            </a:gdLst>
            <a:ahLst/>
            <a:cxnLst>
              <a:cxn ang="0">
                <a:pos x="connsiteX0" y="connsiteY0"/>
              </a:cxn>
              <a:cxn ang="0">
                <a:pos x="connsiteX1" y="connsiteY1"/>
              </a:cxn>
              <a:cxn ang="0">
                <a:pos x="connsiteX2" y="connsiteY2"/>
              </a:cxn>
              <a:cxn ang="0">
                <a:pos x="connsiteX3" y="connsiteY3"/>
              </a:cxn>
            </a:cxnLst>
            <a:rect l="l" t="t" r="r" b="b"/>
            <a:pathLst>
              <a:path w="868101" h="407062">
                <a:moveTo>
                  <a:pt x="0" y="0"/>
                </a:moveTo>
                <a:cubicBezTo>
                  <a:pt x="137931" y="170726"/>
                  <a:pt x="275863" y="341453"/>
                  <a:pt x="405114" y="393539"/>
                </a:cubicBezTo>
                <a:cubicBezTo>
                  <a:pt x="534365" y="445625"/>
                  <a:pt x="698340" y="331807"/>
                  <a:pt x="775504" y="312516"/>
                </a:cubicBezTo>
                <a:cubicBezTo>
                  <a:pt x="852669" y="293225"/>
                  <a:pt x="848810" y="287437"/>
                  <a:pt x="868101" y="27779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449198" y="3580924"/>
            <a:ext cx="821803" cy="157001"/>
          </a:xfrm>
          <a:custGeom>
            <a:avLst/>
            <a:gdLst>
              <a:gd name="connsiteX0" fmla="*/ 0 w 821803"/>
              <a:gd name="connsiteY0" fmla="*/ 41254 h 157001"/>
              <a:gd name="connsiteX1" fmla="*/ 358816 w 821803"/>
              <a:gd name="connsiteY1" fmla="*/ 6530 h 157001"/>
              <a:gd name="connsiteX2" fmla="*/ 821803 w 821803"/>
              <a:gd name="connsiteY2" fmla="*/ 157001 h 157001"/>
            </a:gdLst>
            <a:ahLst/>
            <a:cxnLst>
              <a:cxn ang="0">
                <a:pos x="connsiteX0" y="connsiteY0"/>
              </a:cxn>
              <a:cxn ang="0">
                <a:pos x="connsiteX1" y="connsiteY1"/>
              </a:cxn>
              <a:cxn ang="0">
                <a:pos x="connsiteX2" y="connsiteY2"/>
              </a:cxn>
            </a:cxnLst>
            <a:rect l="l" t="t" r="r" b="b"/>
            <a:pathLst>
              <a:path w="821803" h="157001">
                <a:moveTo>
                  <a:pt x="0" y="41254"/>
                </a:moveTo>
                <a:cubicBezTo>
                  <a:pt x="110924" y="14246"/>
                  <a:pt x="221849" y="-12761"/>
                  <a:pt x="358816" y="6530"/>
                </a:cubicBezTo>
                <a:cubicBezTo>
                  <a:pt x="495783" y="25821"/>
                  <a:pt x="658793" y="91411"/>
                  <a:pt x="821803" y="157001"/>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Freeform 1023"/>
          <p:cNvSpPr/>
          <p:nvPr/>
        </p:nvSpPr>
        <p:spPr>
          <a:xfrm>
            <a:off x="1383451" y="4449785"/>
            <a:ext cx="891250" cy="374042"/>
          </a:xfrm>
          <a:custGeom>
            <a:avLst/>
            <a:gdLst>
              <a:gd name="connsiteX0" fmla="*/ 0 w 891250"/>
              <a:gd name="connsiteY0" fmla="*/ 374042 h 374042"/>
              <a:gd name="connsiteX1" fmla="*/ 358815 w 891250"/>
              <a:gd name="connsiteY1" fmla="*/ 84674 h 374042"/>
              <a:gd name="connsiteX2" fmla="*/ 821802 w 891250"/>
              <a:gd name="connsiteY2" fmla="*/ 3652 h 374042"/>
              <a:gd name="connsiteX3" fmla="*/ 891250 w 891250"/>
              <a:gd name="connsiteY3" fmla="*/ 15226 h 374042"/>
            </a:gdLst>
            <a:ahLst/>
            <a:cxnLst>
              <a:cxn ang="0">
                <a:pos x="connsiteX0" y="connsiteY0"/>
              </a:cxn>
              <a:cxn ang="0">
                <a:pos x="connsiteX1" y="connsiteY1"/>
              </a:cxn>
              <a:cxn ang="0">
                <a:pos x="connsiteX2" y="connsiteY2"/>
              </a:cxn>
              <a:cxn ang="0">
                <a:pos x="connsiteX3" y="connsiteY3"/>
              </a:cxn>
            </a:cxnLst>
            <a:rect l="l" t="t" r="r" b="b"/>
            <a:pathLst>
              <a:path w="891250" h="374042">
                <a:moveTo>
                  <a:pt x="0" y="374042"/>
                </a:moveTo>
                <a:cubicBezTo>
                  <a:pt x="110924" y="260224"/>
                  <a:pt x="221848" y="146406"/>
                  <a:pt x="358815" y="84674"/>
                </a:cubicBezTo>
                <a:cubicBezTo>
                  <a:pt x="495782" y="22942"/>
                  <a:pt x="733063" y="15227"/>
                  <a:pt x="821802" y="3652"/>
                </a:cubicBezTo>
                <a:cubicBezTo>
                  <a:pt x="910541" y="-7923"/>
                  <a:pt x="881604" y="11368"/>
                  <a:pt x="891250" y="15226"/>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Freeform 1024"/>
          <p:cNvSpPr/>
          <p:nvPr/>
        </p:nvSpPr>
        <p:spPr>
          <a:xfrm>
            <a:off x="1399678" y="4997582"/>
            <a:ext cx="875023" cy="1179120"/>
          </a:xfrm>
          <a:custGeom>
            <a:avLst/>
            <a:gdLst>
              <a:gd name="connsiteX0" fmla="*/ 0 w 875023"/>
              <a:gd name="connsiteY0" fmla="*/ 1179120 h 1179120"/>
              <a:gd name="connsiteX1" fmla="*/ 763930 w 875023"/>
              <a:gd name="connsiteY1" fmla="*/ 762432 h 1179120"/>
              <a:gd name="connsiteX2" fmla="*/ 532436 w 875023"/>
              <a:gd name="connsiteY2" fmla="*/ 148974 h 1179120"/>
              <a:gd name="connsiteX3" fmla="*/ 844952 w 875023"/>
              <a:gd name="connsiteY3" fmla="*/ 10077 h 1179120"/>
              <a:gd name="connsiteX4" fmla="*/ 844952 w 875023"/>
              <a:gd name="connsiteY4" fmla="*/ 21652 h 11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23" h="1179120">
                <a:moveTo>
                  <a:pt x="0" y="1179120"/>
                </a:moveTo>
                <a:cubicBezTo>
                  <a:pt x="337595" y="1056621"/>
                  <a:pt x="675191" y="934123"/>
                  <a:pt x="763930" y="762432"/>
                </a:cubicBezTo>
                <a:cubicBezTo>
                  <a:pt x="852669" y="590741"/>
                  <a:pt x="518932" y="274366"/>
                  <a:pt x="532436" y="148974"/>
                </a:cubicBezTo>
                <a:cubicBezTo>
                  <a:pt x="545940" y="23582"/>
                  <a:pt x="792866" y="31297"/>
                  <a:pt x="844952" y="10077"/>
                </a:cubicBezTo>
                <a:cubicBezTo>
                  <a:pt x="897038" y="-11143"/>
                  <a:pt x="870995" y="5254"/>
                  <a:pt x="844952" y="2165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 name="Picture 20" descr="Image result for question mark g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2140" y="210711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2794" y="3973214"/>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6389"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5716"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elpgov.files.wordpress.com/2011/07/zettabytes-are-just-lots-of-bytes-image-courtesy-of-flavio-takemot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2523" y="2136036"/>
            <a:ext cx="1454350" cy="292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pPr lvl="0"/>
            <a:r>
              <a:rPr lang="en-US" dirty="0" smtClean="0"/>
              <a:t>How </a:t>
            </a:r>
            <a:r>
              <a:rPr lang="en-US" dirty="0"/>
              <a:t>is </a:t>
            </a:r>
            <a:r>
              <a:rPr lang="en-US" dirty="0" smtClean="0"/>
              <a:t>your </a:t>
            </a:r>
            <a:r>
              <a:rPr lang="en-US" dirty="0"/>
              <a:t>local </a:t>
            </a:r>
            <a:r>
              <a:rPr lang="en-US" dirty="0" smtClean="0"/>
              <a:t>environment </a:t>
            </a:r>
            <a:r>
              <a:rPr lang="en-US" dirty="0"/>
              <a:t>transitioning to fund local </a:t>
            </a:r>
            <a:r>
              <a:rPr lang="en-US" dirty="0" smtClean="0"/>
              <a:t>publishing </a:t>
            </a:r>
            <a:r>
              <a:rPr lang="en-US" dirty="0"/>
              <a:t>and content that is openly accessible, through digitization, born digital projects, and collaborative funding efforts</a:t>
            </a:r>
            <a:r>
              <a:rPr lang="en-US" dirty="0" smtClean="0"/>
              <a:t>?</a:t>
            </a:r>
          </a:p>
          <a:p>
            <a:pPr marL="0" lvl="0" indent="0">
              <a:buNone/>
            </a:pPr>
            <a:endParaRPr lang="en-US" dirty="0" smtClean="0"/>
          </a:p>
          <a:p>
            <a:pPr lvl="0"/>
            <a:r>
              <a:rPr lang="en-US" dirty="0" smtClean="0"/>
              <a:t>How do you measure the impact of this work?</a:t>
            </a:r>
          </a:p>
          <a:p>
            <a:pPr lvl="0"/>
            <a:endParaRPr lang="en-US" dirty="0"/>
          </a:p>
          <a:p>
            <a:pPr lvl="0"/>
            <a:r>
              <a:rPr lang="en-US" dirty="0" smtClean="0"/>
              <a:t>What linkages do we need to create in order to increase the impact of content on society?</a:t>
            </a:r>
          </a:p>
          <a:p>
            <a:pPr marL="0" lvl="0" indent="0">
              <a:buNone/>
            </a:pPr>
            <a:endParaRPr lang="en-US" dirty="0"/>
          </a:p>
          <a:p>
            <a:pPr lvl="0"/>
            <a:r>
              <a:rPr lang="en-US" dirty="0" smtClean="0"/>
              <a:t>What else can our community do to provide context for this locally created/digitized knowledge so it can thrive?</a:t>
            </a:r>
            <a:endParaRPr lang="en-US" dirty="0"/>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LYRASIS + </a:t>
            </a:r>
            <a:r>
              <a:rPr lang="en-US" b="1" dirty="0" err="1" smtClean="0"/>
              <a:t>DuraSpace</a:t>
            </a:r>
            <a:r>
              <a:rPr lang="en-US" dirty="0" smtClean="0"/>
              <a:t/>
            </a:r>
            <a:br>
              <a:rPr lang="en-US" dirty="0" smtClean="0"/>
            </a:br>
            <a:r>
              <a:rPr lang="en-US" sz="3200" dirty="0"/>
              <a:t>Empowering Communities</a:t>
            </a:r>
            <a:br>
              <a:rPr lang="en-US" sz="3200" dirty="0"/>
            </a:br>
            <a:r>
              <a:rPr lang="en-US" sz="3200" dirty="0"/>
              <a:t>with </a:t>
            </a:r>
            <a:r>
              <a:rPr lang="en-US" sz="3200" dirty="0" smtClean="0"/>
              <a:t>O</a:t>
            </a:r>
            <a:r>
              <a:rPr lang="en" sz="3200" dirty="0" smtClean="0"/>
              <a:t>pen </a:t>
            </a:r>
            <a:r>
              <a:rPr lang="en-US" sz="3200" dirty="0" smtClean="0"/>
              <a:t>T</a:t>
            </a:r>
            <a:r>
              <a:rPr lang="en" sz="3200" dirty="0" smtClean="0"/>
              <a:t>echnologies</a:t>
            </a:r>
            <a:r>
              <a:rPr lang="en" sz="3200" dirty="0"/>
              <a:t>, </a:t>
            </a:r>
            <a:r>
              <a:rPr lang="en-US" sz="3200" dirty="0" smtClean="0"/>
              <a:t>C</a:t>
            </a:r>
            <a:r>
              <a:rPr lang="en" sz="3200" dirty="0" smtClean="0"/>
              <a:t>ontent </a:t>
            </a:r>
            <a:r>
              <a:rPr lang="en-US" sz="3200" dirty="0" smtClean="0"/>
              <a:t>S</a:t>
            </a:r>
            <a:r>
              <a:rPr lang="en" sz="3200" dirty="0" smtClean="0"/>
              <a:t>ervices</a:t>
            </a:r>
            <a:r>
              <a:rPr lang="en-US" sz="3200" dirty="0" smtClean="0"/>
              <a:t/>
            </a:r>
            <a:br>
              <a:rPr lang="en-US" sz="3200" dirty="0" smtClean="0"/>
            </a:br>
            <a:r>
              <a:rPr lang="en-US" sz="3200" dirty="0" smtClean="0"/>
              <a:t>and D</a:t>
            </a:r>
            <a:r>
              <a:rPr lang="en" sz="3200" dirty="0" smtClean="0"/>
              <a:t>igital </a:t>
            </a:r>
            <a:r>
              <a:rPr lang="en-US" sz="3200" dirty="0" smtClean="0"/>
              <a:t>S</a:t>
            </a:r>
            <a:r>
              <a:rPr lang="en" sz="3200" dirty="0" smtClean="0"/>
              <a:t>olutions</a:t>
            </a:r>
            <a:endParaRPr lang="en-US" sz="3200" dirty="0"/>
          </a:p>
        </p:txBody>
      </p:sp>
      <p:sp>
        <p:nvSpPr>
          <p:cNvPr id="3" name="Subtitle 2"/>
          <p:cNvSpPr>
            <a:spLocks noGrp="1"/>
          </p:cNvSpPr>
          <p:nvPr>
            <p:ph type="subTitle" idx="1"/>
          </p:nvPr>
        </p:nvSpPr>
        <p:spPr>
          <a:xfrm>
            <a:off x="685800" y="4367899"/>
            <a:ext cx="7848600" cy="853212"/>
          </a:xfrm>
        </p:spPr>
        <p:txBody>
          <a:bodyPr>
            <a:normAutofit/>
          </a:bodyPr>
          <a:lstStyle/>
          <a:p>
            <a:r>
              <a:rPr lang="en-US" dirty="0" smtClean="0"/>
              <a:t>Robert Miller</a:t>
            </a:r>
            <a:r>
              <a:rPr lang="en-US" dirty="0"/>
              <a:t>, </a:t>
            </a:r>
            <a:r>
              <a:rPr lang="en-US" dirty="0" smtClean="0"/>
              <a:t>CEO LYRASIS</a:t>
            </a:r>
          </a:p>
          <a:p>
            <a:r>
              <a:rPr lang="en-US" dirty="0" smtClean="0"/>
              <a:t>Debra </a:t>
            </a:r>
            <a:r>
              <a:rPr lang="en-US" dirty="0" err="1" smtClean="0"/>
              <a:t>Hanken</a:t>
            </a:r>
            <a:r>
              <a:rPr lang="en-US" dirty="0" smtClean="0"/>
              <a:t> Kurtz, CEO </a:t>
            </a:r>
            <a:r>
              <a:rPr lang="en-US" dirty="0" err="1" smtClean="0"/>
              <a:t>DuraSpace</a:t>
            </a:r>
            <a:endParaRPr lang="en-US" dirty="0"/>
          </a:p>
        </p:txBody>
      </p:sp>
    </p:spTree>
    <p:extLst>
      <p:ext uri="{BB962C8B-B14F-4D97-AF65-F5344CB8AC3E}">
        <p14:creationId xmlns:p14="http://schemas.microsoft.com/office/powerpoint/2010/main" val="267388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097" y="1383416"/>
            <a:ext cx="3184636" cy="2862323"/>
          </a:xfrm>
          <a:prstGeom prst="rect">
            <a:avLst/>
          </a:prstGeom>
        </p:spPr>
        <p:txBody>
          <a:bodyPr wrap="square">
            <a:spAutoFit/>
          </a:bodyPr>
          <a:lstStyle/>
          <a:p>
            <a:r>
              <a:rPr lang="en-US" dirty="0"/>
              <a:t>LYRASIS/DuraSpace supports enduring access to our shared academic, scientific and cultural heritage through leadership in open technologies, content services, digital solutions and innovative collaboration with public and private knowledge communities worldwide.</a:t>
            </a:r>
          </a:p>
        </p:txBody>
      </p:sp>
      <p:sp>
        <p:nvSpPr>
          <p:cNvPr id="3" name="TextBox 2"/>
          <p:cNvSpPr txBox="1"/>
          <p:nvPr/>
        </p:nvSpPr>
        <p:spPr>
          <a:xfrm>
            <a:off x="0" y="737085"/>
            <a:ext cx="3771733" cy="646331"/>
          </a:xfrm>
          <a:prstGeom prst="rect">
            <a:avLst/>
          </a:prstGeom>
          <a:noFill/>
        </p:spPr>
        <p:txBody>
          <a:bodyPr wrap="square" rtlCol="0">
            <a:spAutoFit/>
          </a:bodyPr>
          <a:lstStyle/>
          <a:p>
            <a:r>
              <a:rPr lang="en-US" dirty="0" smtClean="0"/>
              <a:t>Draft joint mission statement:</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358830" y="1329871"/>
            <a:ext cx="3145366" cy="4718050"/>
          </a:xfrm>
          <a:prstGeom prst="rect">
            <a:avLst/>
          </a:prstGeom>
        </p:spPr>
      </p:pic>
    </p:spTree>
    <p:extLst>
      <p:ext uri="{BB962C8B-B14F-4D97-AF65-F5344CB8AC3E}">
        <p14:creationId xmlns:p14="http://schemas.microsoft.com/office/powerpoint/2010/main" val="397579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813000" y="1810462"/>
            <a:ext cx="5843540"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7" name="Oval 16"/>
          <p:cNvSpPr/>
          <p:nvPr/>
        </p:nvSpPr>
        <p:spPr>
          <a:xfrm>
            <a:off x="357131" y="1810462"/>
            <a:ext cx="5897998"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lstStyle/>
          <a:p>
            <a:r>
              <a:rPr lang="en-US" b="1" dirty="0" smtClean="0">
                <a:solidFill>
                  <a:srgbClr val="002144"/>
                </a:solidFill>
              </a:rPr>
              <a:t>LYRASIS</a:t>
            </a:r>
            <a:r>
              <a:rPr lang="en-US" dirty="0" smtClean="0">
                <a:solidFill>
                  <a:srgbClr val="002144"/>
                </a:solidFill>
              </a:rPr>
              <a:t> – Parent Organization</a:t>
            </a:r>
            <a:endParaRPr lang="en-US" dirty="0">
              <a:solidFill>
                <a:srgbClr val="002144"/>
              </a:solidFill>
            </a:endParaRPr>
          </a:p>
        </p:txBody>
      </p:sp>
      <p:sp>
        <p:nvSpPr>
          <p:cNvPr id="9" name="TextBox 8"/>
          <p:cNvSpPr txBox="1"/>
          <p:nvPr/>
        </p:nvSpPr>
        <p:spPr>
          <a:xfrm>
            <a:off x="1029324" y="2608988"/>
            <a:ext cx="1886967" cy="2246769"/>
          </a:xfrm>
          <a:prstGeom prst="rect">
            <a:avLst/>
          </a:prstGeom>
          <a:noFill/>
        </p:spPr>
        <p:txBody>
          <a:bodyPr wrap="square" rtlCol="0">
            <a:spAutoFit/>
          </a:bodyPr>
          <a:lstStyle/>
          <a:p>
            <a:r>
              <a:rPr lang="en-US" sz="1400" b="1" dirty="0" smtClean="0"/>
              <a:t>LYRASIS</a:t>
            </a:r>
          </a:p>
          <a:p>
            <a:r>
              <a:rPr lang="en-US" sz="1400" b="1" dirty="0" smtClean="0"/>
              <a:t>Programs</a:t>
            </a:r>
          </a:p>
          <a:p>
            <a:endParaRPr lang="en-US" sz="1400" b="1" dirty="0" smtClean="0"/>
          </a:p>
          <a:p>
            <a:endParaRPr lang="en-US" sz="1400" b="1" dirty="0"/>
          </a:p>
          <a:p>
            <a:pPr marL="285750" indent="-285750">
              <a:buFont typeface="Arial"/>
              <a:buChar char="•"/>
            </a:pPr>
            <a:r>
              <a:rPr lang="en-US" sz="1200" dirty="0" smtClean="0"/>
              <a:t>Consulting</a:t>
            </a:r>
            <a:endParaRPr lang="en-US" sz="1200" dirty="0"/>
          </a:p>
          <a:p>
            <a:pPr marL="285750" indent="-285750">
              <a:buFont typeface="Arial"/>
              <a:buChar char="•"/>
            </a:pPr>
            <a:r>
              <a:rPr lang="en-US" sz="1200" dirty="0" smtClean="0"/>
              <a:t>Digitization</a:t>
            </a:r>
            <a:endParaRPr lang="en-US" sz="1200" dirty="0"/>
          </a:p>
          <a:p>
            <a:pPr marL="285750" indent="-285750">
              <a:buFont typeface="Arial"/>
              <a:buChar char="•"/>
            </a:pPr>
            <a:r>
              <a:rPr lang="en-US" sz="1200" dirty="0"/>
              <a:t>Training &amp; </a:t>
            </a:r>
            <a:br>
              <a:rPr lang="en-US" sz="1200" dirty="0"/>
            </a:br>
            <a:r>
              <a:rPr lang="en-US" sz="1200" dirty="0"/>
              <a:t>Professional </a:t>
            </a:r>
            <a:br>
              <a:rPr lang="en-US" sz="1200" dirty="0"/>
            </a:br>
            <a:r>
              <a:rPr lang="en-US" sz="1200" dirty="0" smtClean="0"/>
              <a:t>Development</a:t>
            </a:r>
            <a:endParaRPr lang="en-US" sz="1200" dirty="0"/>
          </a:p>
          <a:p>
            <a:pPr marL="285750" indent="-285750">
              <a:buFont typeface="Arial"/>
              <a:buChar char="•"/>
            </a:pPr>
            <a:r>
              <a:rPr lang="en-US" sz="1200" dirty="0" err="1"/>
              <a:t>eResource</a:t>
            </a:r>
            <a:r>
              <a:rPr lang="en-US" sz="1200" dirty="0"/>
              <a:t> Sales</a:t>
            </a:r>
          </a:p>
          <a:p>
            <a:endParaRPr lang="en-US" sz="1200" b="1" dirty="0"/>
          </a:p>
        </p:txBody>
      </p:sp>
      <p:sp>
        <p:nvSpPr>
          <p:cNvPr id="11" name="TextBox 10"/>
          <p:cNvSpPr txBox="1"/>
          <p:nvPr/>
        </p:nvSpPr>
        <p:spPr>
          <a:xfrm>
            <a:off x="3284124" y="2576571"/>
            <a:ext cx="1410167" cy="2585323"/>
          </a:xfrm>
          <a:prstGeom prst="rect">
            <a:avLst/>
          </a:prstGeom>
          <a:noFill/>
        </p:spPr>
        <p:txBody>
          <a:bodyPr wrap="square" rtlCol="0">
            <a:spAutoFit/>
          </a:bodyPr>
          <a:lstStyle/>
          <a:p>
            <a:r>
              <a:rPr lang="en-US" sz="1400" b="1" dirty="0" smtClean="0"/>
              <a:t>Community</a:t>
            </a:r>
          </a:p>
          <a:p>
            <a:r>
              <a:rPr lang="en-US" sz="1400" b="1" dirty="0" smtClean="0"/>
              <a:t>Source </a:t>
            </a:r>
            <a:br>
              <a:rPr lang="en-US" sz="1400" b="1" dirty="0" smtClean="0"/>
            </a:br>
            <a:r>
              <a:rPr lang="en-US" sz="1400" b="1" dirty="0" smtClean="0"/>
              <a:t>Software</a:t>
            </a:r>
          </a:p>
          <a:p>
            <a:endParaRPr lang="en-US" dirty="0"/>
          </a:p>
          <a:p>
            <a:pPr marL="171450" indent="-171450">
              <a:buFont typeface="Arial"/>
              <a:buChar char="•"/>
            </a:pPr>
            <a:r>
              <a:rPr lang="en-US" sz="1200" dirty="0" err="1" smtClean="0"/>
              <a:t>ASpace</a:t>
            </a:r>
            <a:r>
              <a:rPr lang="en-US" sz="1200" dirty="0" smtClean="0"/>
              <a:t> </a:t>
            </a:r>
          </a:p>
          <a:p>
            <a:pPr marL="171450" indent="-171450">
              <a:buFont typeface="Arial"/>
              <a:buChar char="•"/>
            </a:pPr>
            <a:r>
              <a:rPr lang="en-US" sz="1200" dirty="0" err="1" smtClean="0"/>
              <a:t>CSpace</a:t>
            </a:r>
            <a:r>
              <a:rPr lang="en-US" sz="1200" dirty="0" smtClean="0"/>
              <a:t> </a:t>
            </a:r>
          </a:p>
          <a:p>
            <a:pPr marL="171450" indent="-171450">
              <a:buFont typeface="Arial"/>
              <a:buChar char="•"/>
            </a:pPr>
            <a:r>
              <a:rPr lang="en-US" sz="1200" dirty="0" err="1" smtClean="0"/>
              <a:t>Dspace</a:t>
            </a:r>
            <a:endParaRPr lang="en-US" sz="1200" dirty="0" smtClean="0"/>
          </a:p>
          <a:p>
            <a:pPr marL="171450" indent="-171450">
              <a:buFont typeface="Arial"/>
              <a:buChar char="•"/>
            </a:pPr>
            <a:r>
              <a:rPr lang="en-US" sz="1200" dirty="0" smtClean="0"/>
              <a:t>Fedora</a:t>
            </a:r>
          </a:p>
          <a:p>
            <a:pPr marL="171450" indent="-171450">
              <a:buFont typeface="Arial"/>
              <a:buChar char="•"/>
            </a:pPr>
            <a:r>
              <a:rPr lang="en-US" sz="1200" dirty="0" smtClean="0"/>
              <a:t>VIVO</a:t>
            </a:r>
          </a:p>
          <a:p>
            <a:pPr marL="171450" indent="-171450">
              <a:buFont typeface="Arial"/>
              <a:buChar char="•"/>
            </a:pPr>
            <a:r>
              <a:rPr lang="en-US" sz="1200" dirty="0" smtClean="0"/>
              <a:t>Hydra</a:t>
            </a:r>
          </a:p>
          <a:p>
            <a:pPr marL="171450" indent="-171450">
              <a:buFont typeface="Arial"/>
              <a:buChar char="•"/>
            </a:pPr>
            <a:endParaRPr lang="en-US" sz="1200" dirty="0" smtClean="0"/>
          </a:p>
          <a:p>
            <a:endParaRPr lang="en-US" dirty="0"/>
          </a:p>
        </p:txBody>
      </p:sp>
      <p:sp>
        <p:nvSpPr>
          <p:cNvPr id="12" name="TextBox 11"/>
          <p:cNvSpPr txBox="1"/>
          <p:nvPr/>
        </p:nvSpPr>
        <p:spPr>
          <a:xfrm>
            <a:off x="3496880" y="979465"/>
            <a:ext cx="2189882" cy="830997"/>
          </a:xfrm>
          <a:prstGeom prst="rect">
            <a:avLst/>
          </a:prstGeom>
          <a:noFill/>
        </p:spPr>
        <p:txBody>
          <a:bodyPr wrap="square" rtlCol="0">
            <a:spAutoFit/>
          </a:bodyPr>
          <a:lstStyle/>
          <a:p>
            <a:pPr algn="ctr"/>
            <a:r>
              <a:rPr lang="en-US" sz="1600" b="1" dirty="0" smtClean="0"/>
              <a:t>DuraSpace – </a:t>
            </a:r>
            <a:r>
              <a:rPr lang="en-US" sz="1600" dirty="0" smtClean="0"/>
              <a:t>Software/Services Division</a:t>
            </a:r>
            <a:endParaRPr lang="en-US" sz="1600" dirty="0"/>
          </a:p>
        </p:txBody>
      </p:sp>
      <p:sp>
        <p:nvSpPr>
          <p:cNvPr id="13" name="TextBox 12"/>
          <p:cNvSpPr txBox="1"/>
          <p:nvPr/>
        </p:nvSpPr>
        <p:spPr>
          <a:xfrm>
            <a:off x="6730603" y="2615652"/>
            <a:ext cx="1849988" cy="2246769"/>
          </a:xfrm>
          <a:prstGeom prst="rect">
            <a:avLst/>
          </a:prstGeom>
          <a:noFill/>
        </p:spPr>
        <p:txBody>
          <a:bodyPr wrap="square" rtlCol="0">
            <a:spAutoFit/>
          </a:bodyPr>
          <a:lstStyle/>
          <a:p>
            <a:r>
              <a:rPr lang="en-US" sz="1400" b="1" dirty="0" smtClean="0"/>
              <a:t>DuraSpace Ecosystem</a:t>
            </a:r>
            <a:br>
              <a:rPr lang="en-US" sz="1400" b="1" dirty="0" smtClean="0"/>
            </a:br>
            <a:r>
              <a:rPr lang="en-US" sz="1400" b="1" dirty="0" smtClean="0"/>
              <a:t>Programs</a:t>
            </a:r>
          </a:p>
          <a:p>
            <a:endParaRPr lang="en-US" sz="1400" b="1" dirty="0"/>
          </a:p>
          <a:p>
            <a:pPr marL="171450" indent="-171450">
              <a:buFont typeface="Arial"/>
              <a:buChar char="•"/>
            </a:pPr>
            <a:r>
              <a:rPr lang="en-US" sz="1200" dirty="0"/>
              <a:t>Digital Preservation </a:t>
            </a:r>
          </a:p>
          <a:p>
            <a:pPr marL="171450" indent="-171450">
              <a:buFont typeface="Arial"/>
              <a:buChar char="•"/>
            </a:pPr>
            <a:r>
              <a:rPr lang="en-US" sz="1200" dirty="0"/>
              <a:t>Network (DPN</a:t>
            </a:r>
            <a:r>
              <a:rPr lang="en-US" sz="1200" dirty="0" smtClean="0"/>
              <a:t>)</a:t>
            </a:r>
            <a:endParaRPr lang="en-US" sz="1200" dirty="0"/>
          </a:p>
          <a:p>
            <a:pPr marL="171450" indent="-171450">
              <a:buFont typeface="Arial"/>
              <a:buChar char="•"/>
            </a:pPr>
            <a:r>
              <a:rPr lang="en-US" sz="1200" dirty="0" err="1"/>
              <a:t>SHared</a:t>
            </a:r>
            <a:r>
              <a:rPr lang="en-US" sz="1200" dirty="0"/>
              <a:t> Access Research </a:t>
            </a:r>
            <a:br>
              <a:rPr lang="en-US" sz="1200" dirty="0"/>
            </a:br>
            <a:r>
              <a:rPr lang="en-US" sz="1200" dirty="0"/>
              <a:t>Ecosystem (SHARE</a:t>
            </a:r>
            <a:r>
              <a:rPr lang="en-US" sz="1200" dirty="0" smtClean="0"/>
              <a:t>)</a:t>
            </a:r>
            <a:endParaRPr lang="en-US" sz="1200" dirty="0"/>
          </a:p>
          <a:p>
            <a:pPr marL="171450" indent="-171450">
              <a:buFont typeface="Arial"/>
              <a:buChar char="•"/>
            </a:pPr>
            <a:r>
              <a:rPr lang="en-US" sz="1200" dirty="0"/>
              <a:t>Hydra in a Box (</a:t>
            </a:r>
            <a:r>
              <a:rPr lang="en-US" sz="1200" dirty="0" err="1" smtClean="0"/>
              <a:t>HyBox</a:t>
            </a:r>
            <a:r>
              <a:rPr lang="en-US" sz="1200" dirty="0" smtClean="0"/>
              <a:t>)</a:t>
            </a:r>
            <a:endParaRPr lang="en-US" sz="1200" b="1" dirty="0"/>
          </a:p>
        </p:txBody>
      </p:sp>
      <p:sp>
        <p:nvSpPr>
          <p:cNvPr id="14" name="TextBox 13"/>
          <p:cNvSpPr txBox="1"/>
          <p:nvPr/>
        </p:nvSpPr>
        <p:spPr>
          <a:xfrm>
            <a:off x="4861803" y="2608988"/>
            <a:ext cx="1649917" cy="2185214"/>
          </a:xfrm>
          <a:prstGeom prst="rect">
            <a:avLst/>
          </a:prstGeom>
          <a:noFill/>
        </p:spPr>
        <p:txBody>
          <a:bodyPr wrap="square" rtlCol="0">
            <a:spAutoFit/>
          </a:bodyPr>
          <a:lstStyle/>
          <a:p>
            <a:r>
              <a:rPr lang="en-US" sz="1400" b="1" dirty="0" smtClean="0"/>
              <a:t>Hosted</a:t>
            </a:r>
          </a:p>
          <a:p>
            <a:r>
              <a:rPr lang="en-US" sz="1400" b="1" dirty="0" smtClean="0"/>
              <a:t>Services</a:t>
            </a:r>
            <a:endParaRPr lang="en-US" dirty="0" smtClean="0"/>
          </a:p>
          <a:p>
            <a:endParaRPr lang="en-US" sz="1200" dirty="0" smtClean="0"/>
          </a:p>
          <a:p>
            <a:endParaRPr lang="en-US" sz="1200" dirty="0"/>
          </a:p>
          <a:p>
            <a:pPr marL="171450" indent="-171450">
              <a:buFont typeface="Arial"/>
              <a:buChar char="•"/>
            </a:pPr>
            <a:r>
              <a:rPr lang="en-US" sz="1200" dirty="0" err="1" smtClean="0"/>
              <a:t>Islandora</a:t>
            </a:r>
            <a:r>
              <a:rPr lang="en-US" sz="1200" dirty="0" smtClean="0"/>
              <a:t> </a:t>
            </a:r>
          </a:p>
          <a:p>
            <a:pPr marL="171450" indent="-171450">
              <a:buFont typeface="Arial"/>
              <a:buChar char="•"/>
            </a:pPr>
            <a:r>
              <a:rPr lang="en-US" sz="1200" dirty="0" err="1" smtClean="0"/>
              <a:t>Aspace</a:t>
            </a:r>
            <a:endParaRPr lang="en-US" sz="1200" dirty="0" smtClean="0"/>
          </a:p>
          <a:p>
            <a:pPr marL="171450" indent="-171450">
              <a:buFont typeface="Arial"/>
              <a:buChar char="•"/>
            </a:pPr>
            <a:r>
              <a:rPr lang="en-US" sz="1200" dirty="0" err="1" smtClean="0"/>
              <a:t>Cspace</a:t>
            </a:r>
            <a:endParaRPr lang="en-US" sz="1200" dirty="0" smtClean="0"/>
          </a:p>
          <a:p>
            <a:pPr marL="171450" indent="-171450">
              <a:buFont typeface="Arial"/>
              <a:buChar char="•"/>
            </a:pPr>
            <a:r>
              <a:rPr lang="en-US" sz="1200" dirty="0" err="1" smtClean="0"/>
              <a:t>DSpaceDirect</a:t>
            </a:r>
            <a:endParaRPr lang="en-US" sz="1200" dirty="0" smtClean="0"/>
          </a:p>
          <a:p>
            <a:pPr marL="171450" indent="-171450">
              <a:buFont typeface="Arial"/>
              <a:buChar char="•"/>
            </a:pPr>
            <a:r>
              <a:rPr lang="en-US" sz="1200" dirty="0" err="1" smtClean="0"/>
              <a:t>ArchivesDirect</a:t>
            </a:r>
            <a:endParaRPr lang="en-US" sz="1200" dirty="0" smtClean="0"/>
          </a:p>
          <a:p>
            <a:pPr marL="171450" indent="-171450">
              <a:buFont typeface="Arial"/>
              <a:buChar char="•"/>
            </a:pPr>
            <a:r>
              <a:rPr lang="en-US" sz="1200" dirty="0" err="1" smtClean="0"/>
              <a:t>DuraCloud</a:t>
            </a:r>
            <a:endParaRPr lang="en-US" sz="1200" dirty="0" smtClean="0"/>
          </a:p>
          <a:p>
            <a:endParaRPr lang="en-US" sz="1200" dirty="0"/>
          </a:p>
        </p:txBody>
      </p:sp>
    </p:spTree>
    <p:extLst>
      <p:ext uri="{BB962C8B-B14F-4D97-AF65-F5344CB8AC3E}">
        <p14:creationId xmlns:p14="http://schemas.microsoft.com/office/powerpoint/2010/main" val="44466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47" y="807981"/>
            <a:ext cx="8661400" cy="2844800"/>
          </a:xfrm>
          <a:prstGeom prst="rect">
            <a:avLst/>
          </a:prstGeom>
        </p:spPr>
      </p:pic>
      <p:sp>
        <p:nvSpPr>
          <p:cNvPr id="2" name="Title 1"/>
          <p:cNvSpPr>
            <a:spLocks noGrp="1"/>
          </p:cNvSpPr>
          <p:nvPr>
            <p:ph type="title"/>
          </p:nvPr>
        </p:nvSpPr>
        <p:spPr/>
        <p:txBody>
          <a:bodyPr/>
          <a:lstStyle/>
          <a:p>
            <a:r>
              <a:rPr lang="en-US" b="1" dirty="0" smtClean="0"/>
              <a:t>Your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a:t>
            </a:r>
            <a:r>
              <a:rPr lang="en-US" sz="1600" dirty="0"/>
              <a:t> A vibrant, global community of </a:t>
            </a:r>
            <a:r>
              <a:rPr lang="en" sz="1600" dirty="0"/>
              <a:t> 6,000+  members, users, developers and </a:t>
            </a:r>
            <a:r>
              <a:rPr lang="en" sz="1600" dirty="0" smtClean="0"/>
              <a:t>consumers</a:t>
            </a:r>
            <a:r>
              <a:rPr lang="en-US" sz="1600" dirty="0" smtClean="0"/>
              <a:t/>
            </a:r>
            <a:br>
              <a:rPr lang="en-US" sz="1600" dirty="0" smtClean="0"/>
            </a:br>
            <a:endParaRPr lang="en" sz="1600" dirty="0"/>
          </a:p>
          <a:p>
            <a:pPr>
              <a:spcBef>
                <a:spcPts val="0"/>
              </a:spcBef>
            </a:pPr>
            <a:r>
              <a:rPr lang="en" sz="1600" dirty="0"/>
              <a:t>ACCESS to 6 community source</a:t>
            </a:r>
            <a:r>
              <a:rPr lang="en-US" sz="1600" dirty="0"/>
              <a:t> (and supported)</a:t>
            </a:r>
            <a:r>
              <a:rPr lang="en" sz="1600" dirty="0"/>
              <a:t> technologies </a:t>
            </a:r>
            <a:r>
              <a:rPr lang="en-US" sz="1600" dirty="0"/>
              <a:t>focused on</a:t>
            </a:r>
            <a:r>
              <a:rPr lang="en" sz="1600" dirty="0"/>
              <a:t> access to and preservation of digital scientific and scholarly </a:t>
            </a:r>
            <a:r>
              <a:rPr lang="en" sz="1600" dirty="0" smtClean="0"/>
              <a:t>record</a:t>
            </a:r>
            <a:r>
              <a:rPr lang="en-US" sz="1600" dirty="0" smtClean="0"/>
              <a:t>s</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chemeClr val="bg1"/>
                </a:solidFill>
              </a:rPr>
              <a:t>MORE </a:t>
            </a:r>
            <a:r>
              <a:rPr lang="en" sz="3600" b="1" dirty="0" smtClean="0">
                <a:solidFill>
                  <a:schemeClr val="bg1"/>
                </a:solidFill>
              </a:rPr>
              <a:t>opportunities</a:t>
            </a:r>
            <a:endParaRPr lang="en-US" sz="3600" b="1" dirty="0" smtClean="0">
              <a:solidFill>
                <a:schemeClr val="bg1"/>
              </a:solidFill>
            </a:endParaRPr>
          </a:p>
          <a:p>
            <a:pPr lvl="0"/>
            <a:r>
              <a:rPr lang="en" sz="3600" b="1" dirty="0" smtClean="0">
                <a:solidFill>
                  <a:schemeClr val="bg1"/>
                </a:solidFill>
              </a:rPr>
              <a:t>to </a:t>
            </a:r>
            <a:r>
              <a:rPr lang="en" sz="3600" b="1" dirty="0">
                <a:solidFill>
                  <a:schemeClr val="bg1"/>
                </a:solidFill>
              </a:rPr>
              <a:t>advance community interests </a:t>
            </a:r>
            <a:r>
              <a:rPr lang="en" sz="3600" b="1" dirty="0" smtClean="0">
                <a:solidFill>
                  <a:schemeClr val="bg1"/>
                </a:solidFill>
              </a:rPr>
              <a:t>and</a:t>
            </a:r>
            <a:r>
              <a:rPr lang="en-US" sz="3600" b="1" dirty="0">
                <a:solidFill>
                  <a:schemeClr val="bg1"/>
                </a:solidFill>
              </a:rPr>
              <a:t> </a:t>
            </a:r>
            <a:r>
              <a:rPr lang="en" sz="3600" b="1" dirty="0" smtClean="0">
                <a:solidFill>
                  <a:schemeClr val="bg1"/>
                </a:solidFill>
              </a:rPr>
              <a:t>meet </a:t>
            </a:r>
            <a:r>
              <a:rPr lang="en-US" sz="3600" b="1" dirty="0">
                <a:solidFill>
                  <a:schemeClr val="bg1"/>
                </a:solidFill>
              </a:rPr>
              <a:t>your</a:t>
            </a:r>
            <a:r>
              <a:rPr lang="en" sz="3600" b="1" dirty="0">
                <a:solidFill>
                  <a:schemeClr val="bg1"/>
                </a:solidFill>
              </a:rPr>
              <a:t> needs</a:t>
            </a:r>
          </a:p>
        </p:txBody>
      </p:sp>
    </p:spTree>
    <p:extLst>
      <p:ext uri="{BB962C8B-B14F-4D97-AF65-F5344CB8AC3E}">
        <p14:creationId xmlns:p14="http://schemas.microsoft.com/office/powerpoint/2010/main" val="3215129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9021</TotalTime>
  <Words>1509</Words>
  <Application>Microsoft Office PowerPoint</Application>
  <PresentationFormat>On-screen Show (4:3)</PresentationFormat>
  <Paragraphs>260</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Roboto Light</vt:lpstr>
      <vt:lpstr>Roboto Medium</vt:lpstr>
      <vt:lpstr>Roboto Regular</vt:lpstr>
      <vt:lpstr>Clarity</vt:lpstr>
      <vt:lpstr>LYRASIS Leadership Forum Columbus</vt:lpstr>
      <vt:lpstr>Licensing and Strategic Partnerships</vt:lpstr>
      <vt:lpstr>Material People Contribute to the Online World</vt:lpstr>
      <vt:lpstr>Evolution of Online Content, Containers, and Context</vt:lpstr>
      <vt:lpstr>Questions</vt:lpstr>
      <vt:lpstr>LYRASIS + DuraSpace Empowering Communities with Open Technologies, Content Services and Digital Solutions</vt:lpstr>
      <vt:lpstr>PowerPoint Presentation</vt:lpstr>
      <vt:lpstr>LYRASIS – Parent Organization</vt:lpstr>
      <vt:lpstr>Your Needs</vt:lpstr>
      <vt:lpstr>End-to-End Asset Management Services</vt:lpstr>
      <vt:lpstr>Their Needs</vt:lpstr>
      <vt:lpstr>PowerPoint Presentation</vt:lpstr>
      <vt:lpstr>Open Source Community Supported Software</vt:lpstr>
      <vt:lpstr>Open Source Software Trends</vt:lpstr>
      <vt:lpstr>CSS Matrix</vt:lpstr>
      <vt:lpstr>Current Example: ArchivesSpace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69</cp:revision>
  <cp:lastPrinted>2016-01-14T13:00:10Z</cp:lastPrinted>
  <dcterms:created xsi:type="dcterms:W3CDTF">2016-01-12T20:40:21Z</dcterms:created>
  <dcterms:modified xsi:type="dcterms:W3CDTF">2016-04-13T11:36:32Z</dcterms:modified>
</cp:coreProperties>
</file>