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9" r:id="rId2"/>
    <p:sldId id="280" r:id="rId3"/>
    <p:sldId id="279" r:id="rId4"/>
    <p:sldId id="293" r:id="rId5"/>
    <p:sldId id="281" r:id="rId6"/>
    <p:sldId id="320" r:id="rId7"/>
    <p:sldId id="321" r:id="rId8"/>
    <p:sldId id="322" r:id="rId9"/>
    <p:sldId id="323" r:id="rId10"/>
    <p:sldId id="324" r:id="rId11"/>
    <p:sldId id="325" r:id="rId12"/>
    <p:sldId id="311" r:id="rId13"/>
    <p:sldId id="312" r:id="rId14"/>
    <p:sldId id="313" r:id="rId15"/>
    <p:sldId id="314" r:id="rId16"/>
    <p:sldId id="326" r:id="rId17"/>
    <p:sldId id="327" r:id="rId18"/>
    <p:sldId id="328" r:id="rId19"/>
    <p:sldId id="329" r:id="rId20"/>
    <p:sldId id="330" r:id="rId21"/>
    <p:sldId id="315" r:id="rId22"/>
    <p:sldId id="316" r:id="rId23"/>
    <p:sldId id="317" r:id="rId24"/>
    <p:sldId id="318" r:id="rId25"/>
    <p:sldId id="319" r:id="rId26"/>
    <p:sldId id="289" r:id="rId27"/>
    <p:sldId id="290" r:id="rId28"/>
    <p:sldId id="291"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2/23/2016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2/23/2016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 – won’t go into every</a:t>
            </a:r>
            <a:r>
              <a:rPr lang="en-US" baseline="0" dirty="0" smtClean="0"/>
              <a:t> element but touch on some of the major pros and cons and then lead into </a:t>
            </a:r>
            <a:r>
              <a:rPr lang="en-US" baseline="0" dirty="0" err="1" smtClean="0"/>
              <a:t>Aspace</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23</a:t>
            </a:fld>
            <a:endParaRPr lang="en-US"/>
          </a:p>
        </p:txBody>
      </p:sp>
    </p:spTree>
    <p:extLst>
      <p:ext uri="{BB962C8B-B14F-4D97-AF65-F5344CB8AC3E}">
        <p14:creationId xmlns:p14="http://schemas.microsoft.com/office/powerpoint/2010/main" val="289476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Laurie</a:t>
            </a:r>
          </a:p>
          <a:p>
            <a:endParaRPr lang="en-US" b="1" dirty="0" smtClean="0"/>
          </a:p>
          <a:p>
            <a:r>
              <a:rPr lang="en-US" b="1" dirty="0" smtClean="0"/>
              <a:t>Given</a:t>
            </a:r>
            <a:r>
              <a:rPr lang="en-US" b="1" baseline="0" dirty="0" smtClean="0"/>
              <a:t> the larger context and matrix, thought it might be helpful to show a specific example – and how the organizational home model is designed to alleviate some of the “cons”</a:t>
            </a:r>
          </a:p>
          <a:p>
            <a:endParaRPr lang="en-US" b="1" baseline="0" dirty="0" smtClean="0"/>
          </a:p>
          <a:p>
            <a:r>
              <a:rPr lang="en-US" b="1" baseline="0" dirty="0" smtClean="0"/>
              <a:t>An examples is </a:t>
            </a:r>
            <a:r>
              <a:rPr lang="en-US" b="1" dirty="0" smtClean="0"/>
              <a:t>ArchivesSpace  </a:t>
            </a:r>
          </a:p>
          <a:p>
            <a:pPr lvl="1"/>
            <a:r>
              <a:rPr lang="en-US" dirty="0" smtClean="0"/>
              <a:t>Open source archives information management application</a:t>
            </a:r>
          </a:p>
          <a:p>
            <a:pPr lvl="1"/>
            <a:r>
              <a:rPr lang="en-US" dirty="0" smtClean="0"/>
              <a:t> </a:t>
            </a:r>
          </a:p>
          <a:p>
            <a:endParaRPr lang="en-US" dirty="0" smtClean="0">
              <a:effectLst/>
            </a:endParaRPr>
          </a:p>
          <a:p>
            <a:r>
              <a:rPr lang="en-US" b="1" dirty="0" err="1" smtClean="0">
                <a:effectLst/>
              </a:rPr>
              <a:t>ArchivesSpace</a:t>
            </a:r>
            <a:endParaRPr lang="en-US" b="1" dirty="0" smtClean="0">
              <a:effectLst/>
            </a:endParaRPr>
          </a:p>
          <a:p>
            <a:r>
              <a:rPr lang="en-US" dirty="0" smtClean="0">
                <a:effectLst/>
              </a:rPr>
              <a:t>There were two open source applications: Archivists Toolkit</a:t>
            </a:r>
            <a:r>
              <a:rPr lang="en-US" baseline="0" dirty="0" smtClean="0">
                <a:effectLst/>
              </a:rPr>
              <a:t> and Archon</a:t>
            </a:r>
          </a:p>
          <a:p>
            <a:r>
              <a:rPr lang="en-US" baseline="0" dirty="0" smtClean="0">
                <a:effectLst/>
              </a:rPr>
              <a:t>In </a:t>
            </a:r>
            <a:r>
              <a:rPr lang="en-US" dirty="0" smtClean="0">
                <a:effectLst/>
              </a:rPr>
              <a:t>2009 representatives of NYU, the University of Illinois Urbana-Champaign, the U</a:t>
            </a:r>
            <a:r>
              <a:rPr lang="en-US" baseline="0" dirty="0" smtClean="0">
                <a:effectLst/>
              </a:rPr>
              <a:t> of CA, </a:t>
            </a:r>
            <a:r>
              <a:rPr lang="en-US" dirty="0" smtClean="0">
                <a:effectLst/>
              </a:rPr>
              <a:t>San Diego, and the Mellon Foundation agreed to integrate the 2</a:t>
            </a:r>
            <a:r>
              <a:rPr lang="en-US" baseline="0" dirty="0" smtClean="0">
                <a:effectLst/>
              </a:rPr>
              <a:t> </a:t>
            </a:r>
            <a:r>
              <a:rPr lang="en-US" dirty="0" smtClean="0">
                <a:effectLst/>
              </a:rPr>
              <a:t>into 1 application - in order to increase overall functionality within a single application and to optimize sustainability of the application.  </a:t>
            </a:r>
          </a:p>
          <a:p>
            <a:endParaRPr lang="en-US" dirty="0" smtClean="0">
              <a:effectLst/>
            </a:endParaRPr>
          </a:p>
          <a:p>
            <a:pPr marL="171450" indent="-171450">
              <a:buFont typeface="Arial" panose="020B0604020202020204" pitchFamily="34" charset="0"/>
              <a:buChar char="•"/>
            </a:pPr>
            <a:r>
              <a:rPr lang="en-US" dirty="0" smtClean="0">
                <a:effectLst/>
              </a:rPr>
              <a:t>Mellon provided funding for the first 2 phases   </a:t>
            </a:r>
          </a:p>
          <a:p>
            <a:pPr marL="628650" lvl="1" indent="-171450">
              <a:buFont typeface="Arial" panose="020B0604020202020204" pitchFamily="34" charset="0"/>
              <a:buChar char="•"/>
            </a:pPr>
            <a:r>
              <a:rPr lang="en-US" dirty="0" smtClean="0">
                <a:effectLst/>
              </a:rPr>
              <a:t>planning phase ran January 2010 to June 2011,</a:t>
            </a:r>
            <a:r>
              <a:rPr lang="en-US" baseline="0" dirty="0" smtClean="0">
                <a:effectLst/>
              </a:rPr>
              <a:t> drafted </a:t>
            </a:r>
            <a:r>
              <a:rPr lang="en-US" dirty="0" smtClean="0">
                <a:effectLst/>
              </a:rPr>
              <a:t> functional specifications, formulated a business plan, and secured an organizational home.  </a:t>
            </a:r>
          </a:p>
          <a:p>
            <a:pPr marL="628650" lvl="1" indent="-171450">
              <a:buFont typeface="Arial" panose="020B0604020202020204" pitchFamily="34" charset="0"/>
              <a:buChar char="•"/>
            </a:pPr>
            <a:r>
              <a:rPr lang="en-US" dirty="0" smtClean="0">
                <a:effectLst/>
              </a:rPr>
              <a:t>A development phase was July 2011 to Sept 2013, - release of </a:t>
            </a:r>
            <a:r>
              <a:rPr lang="en-US" dirty="0" err="1" smtClean="0">
                <a:effectLst/>
              </a:rPr>
              <a:t>ArchivesSpace</a:t>
            </a:r>
            <a:r>
              <a:rPr lang="en-US" dirty="0" smtClean="0">
                <a:effectLst/>
              </a:rPr>
              <a:t> 1.0 Sept, 2013.  </a:t>
            </a:r>
          </a:p>
          <a:p>
            <a:pPr marL="171450" indent="-171450">
              <a:buFont typeface="Arial" panose="020B0604020202020204" pitchFamily="34" charset="0"/>
              <a:buChar char="•"/>
            </a:pPr>
            <a:r>
              <a:rPr lang="en-US" baseline="0" dirty="0" smtClean="0">
                <a:effectLst/>
              </a:rPr>
              <a:t>Governance – governance board, technical advisory council and users advisory council;</a:t>
            </a:r>
          </a:p>
          <a:p>
            <a:pPr marL="628650" lvl="1" indent="-171450">
              <a:buFont typeface="Arial" panose="020B0604020202020204" pitchFamily="34" charset="0"/>
              <a:buChar char="•"/>
            </a:pPr>
            <a:r>
              <a:rPr lang="en-US" baseline="0" dirty="0" smtClean="0">
                <a:effectLst/>
              </a:rPr>
              <a:t>Really fortunate to have engaged members on council and a</a:t>
            </a:r>
          </a:p>
          <a:p>
            <a:pPr marL="628650" lvl="1" indent="-171450">
              <a:buFont typeface="Arial" panose="020B0604020202020204" pitchFamily="34" charset="0"/>
              <a:buChar char="•"/>
            </a:pPr>
            <a:r>
              <a:rPr lang="en-US" baseline="0" dirty="0" smtClean="0">
                <a:effectLst/>
              </a:rPr>
              <a:t>strong governance board  and strong founding partners in NYU, U of Ill and UCSD; strong committed, </a:t>
            </a:r>
          </a:p>
          <a:p>
            <a:pPr marL="171450" lvl="0" indent="-171450">
              <a:buFont typeface="Arial" panose="020B0604020202020204" pitchFamily="34" charset="0"/>
              <a:buChar char="•"/>
            </a:pPr>
            <a:r>
              <a:rPr lang="en-US" baseline="0" dirty="0" smtClean="0">
                <a:effectLst/>
              </a:rPr>
              <a:t>Membership </a:t>
            </a:r>
          </a:p>
          <a:p>
            <a:pPr marL="628650" lvl="1" indent="-171450">
              <a:buFont typeface="Arial" panose="020B0604020202020204" pitchFamily="34" charset="0"/>
              <a:buChar char="•"/>
            </a:pPr>
            <a:r>
              <a:rPr lang="en-US" baseline="0" dirty="0" smtClean="0">
                <a:effectLst/>
              </a:rPr>
              <a:t>Incentivized to membership by access to documentation, training member listserv and support</a:t>
            </a:r>
          </a:p>
          <a:p>
            <a:pPr marL="628650" lvl="1" indent="-171450">
              <a:buFont typeface="Arial" panose="020B0604020202020204" pitchFamily="34" charset="0"/>
              <a:buChar char="•"/>
            </a:pPr>
            <a:r>
              <a:rPr lang="en-US" baseline="0" dirty="0" smtClean="0">
                <a:effectLst/>
              </a:rPr>
              <a:t>270+ organizations – built in audience with Archivists Toolkit and Archon</a:t>
            </a:r>
          </a:p>
          <a:p>
            <a:pPr marL="171450" indent="-171450">
              <a:buFont typeface="Arial" panose="020B0604020202020204" pitchFamily="34" charset="0"/>
              <a:buChar char="•"/>
            </a:pPr>
            <a:r>
              <a:rPr lang="en-US" baseline="0" dirty="0" smtClean="0">
                <a:effectLst/>
              </a:rPr>
              <a:t>LYRASIS serves as org home</a:t>
            </a:r>
          </a:p>
          <a:p>
            <a:pPr marL="628650" lvl="1" indent="-171450">
              <a:buFont typeface="Arial" panose="020B0604020202020204" pitchFamily="34" charset="0"/>
              <a:buChar char="•"/>
            </a:pPr>
            <a:r>
              <a:rPr lang="en-US" baseline="0" dirty="0" smtClean="0">
                <a:effectLst/>
              </a:rPr>
              <a:t>staff work at LYRASIS; LYRASIS provides support in marketing, administration and technology</a:t>
            </a:r>
          </a:p>
          <a:p>
            <a:pPr marL="171450" indent="-171450">
              <a:buFont typeface="Arial" panose="020B0604020202020204" pitchFamily="34" charset="0"/>
              <a:buChar char="•"/>
            </a:pPr>
            <a:r>
              <a:rPr lang="en-US" baseline="0" dirty="0" smtClean="0">
                <a:effectLst/>
              </a:rPr>
              <a:t>Separately LYRASIS also provides hosting services for AS users</a:t>
            </a:r>
          </a:p>
          <a:p>
            <a:pPr marL="0" indent="0">
              <a:buFont typeface="Arial" panose="020B0604020202020204" pitchFamily="34" charset="0"/>
              <a:buNone/>
            </a:pPr>
            <a:r>
              <a:rPr lang="en-US" baseline="0" dirty="0" smtClean="0">
                <a:solidFill>
                  <a:srgbClr val="FF0000"/>
                </a:solidFill>
                <a:effectLst/>
              </a:rPr>
              <a:t>Really pleased ahead of schedule – thanks to built in audience and strong partners</a:t>
            </a:r>
          </a:p>
          <a:p>
            <a:pPr marL="0" indent="0">
              <a:buFont typeface="Arial" panose="020B0604020202020204" pitchFamily="34" charset="0"/>
              <a:buNone/>
            </a:pPr>
            <a:endParaRPr lang="en-US" baseline="0" dirty="0" smtClean="0">
              <a:effectLst/>
            </a:endParaRPr>
          </a:p>
          <a:p>
            <a:pPr marL="171450" indent="-171450">
              <a:buFont typeface="Arial" panose="020B0604020202020204" pitchFamily="34" charset="0"/>
              <a:buChar char="•"/>
            </a:pPr>
            <a:endParaRPr lang="en-US" baseline="0" dirty="0" smtClean="0">
              <a:effectLst/>
            </a:endParaRPr>
          </a:p>
          <a:p>
            <a:pPr marL="171450" indent="-171450">
              <a:buFont typeface="Arial" panose="020B0604020202020204" pitchFamily="34" charset="0"/>
              <a:buChar char="•"/>
            </a:pPr>
            <a:r>
              <a:rPr lang="en-US" baseline="0" dirty="0" smtClean="0">
                <a:effectLst/>
              </a:rPr>
              <a:t>Focus/challenge</a:t>
            </a:r>
          </a:p>
          <a:p>
            <a:pPr marL="628650" lvl="1" indent="-171450">
              <a:buFont typeface="Arial" panose="020B0604020202020204" pitchFamily="34" charset="0"/>
              <a:buChar char="•"/>
            </a:pPr>
            <a:r>
              <a:rPr lang="en-US" dirty="0" smtClean="0"/>
              <a:t>AS Functionality from previous systems</a:t>
            </a:r>
          </a:p>
          <a:p>
            <a:pPr marL="628650" lvl="1" indent="-171450">
              <a:buFont typeface="Arial" panose="020B0604020202020204" pitchFamily="34" charset="0"/>
              <a:buChar char="•"/>
            </a:pPr>
            <a:r>
              <a:rPr lang="en-US" dirty="0" smtClean="0"/>
              <a:t>Managing community expectations while growing community</a:t>
            </a:r>
          </a:p>
          <a:p>
            <a:r>
              <a:rPr lang="en-US" dirty="0" smtClean="0"/>
              <a:t>Transitioning organizations from software consumers to software supporters/users</a:t>
            </a:r>
          </a:p>
          <a:p>
            <a:endParaRPr lang="en-US" dirty="0" smtClean="0"/>
          </a:p>
          <a:p>
            <a:r>
              <a:rPr lang="en-US" dirty="0" smtClean="0"/>
              <a:t>Accustomed to “transactional” relationship - $ for service;</a:t>
            </a:r>
          </a:p>
          <a:p>
            <a:r>
              <a:rPr lang="en-US" dirty="0" smtClean="0"/>
              <a:t>AS not a vendor; Not</a:t>
            </a:r>
            <a:r>
              <a:rPr lang="en-US" baseline="0" dirty="0" smtClean="0"/>
              <a:t> transactional – </a:t>
            </a:r>
          </a:p>
          <a:p>
            <a:r>
              <a:rPr lang="en-US" baseline="0" dirty="0" smtClean="0"/>
              <a:t>Building a community and working together for a better product</a:t>
            </a:r>
          </a:p>
          <a:p>
            <a:r>
              <a:rPr lang="en-US" dirty="0" smtClean="0"/>
              <a:t>Participation involved</a:t>
            </a:r>
            <a:r>
              <a:rPr lang="en-US" baseline="0" dirty="0" smtClean="0"/>
              <a:t> membership fee but also supporting and working together</a:t>
            </a:r>
            <a:r>
              <a:rPr lang="en-US" dirty="0" smtClean="0"/>
              <a:t>– vote/say</a:t>
            </a:r>
            <a:r>
              <a:rPr lang="en-US" baseline="0" dirty="0" smtClean="0"/>
              <a:t> in functionality and say in strategic direction</a:t>
            </a:r>
          </a:p>
          <a:p>
            <a:r>
              <a:rPr lang="en-US" baseline="0" dirty="0" smtClean="0"/>
              <a:t>Community of support – peers, focus on software and larger problem; </a:t>
            </a:r>
            <a:r>
              <a:rPr lang="en-US" baseline="0" dirty="0" err="1" smtClean="0"/>
              <a:t>adva</a:t>
            </a:r>
            <a:r>
              <a:rPr lang="en-US" baseline="0" dirty="0" smtClean="0"/>
              <a:t> problem together</a:t>
            </a:r>
          </a:p>
          <a:p>
            <a:endParaRPr lang="en-US" baseline="0" dirty="0" smtClean="0"/>
          </a:p>
          <a:p>
            <a:r>
              <a:rPr lang="en-US" baseline="0" dirty="0" smtClean="0"/>
              <a:t>But that is not something they are accustomed to – working to slowly encourage community to solve issues together – example in support, give a man to fish vs teaching him to fish - </a:t>
            </a:r>
          </a:p>
          <a:p>
            <a:r>
              <a:rPr lang="en-US" baseline="0" dirty="0" smtClean="0"/>
              <a:t> </a:t>
            </a:r>
            <a:endParaRPr lang="en-US" dirty="0" smtClean="0"/>
          </a:p>
          <a:p>
            <a:endParaRPr lang="en-US" baseline="0" dirty="0" smtClean="0"/>
          </a:p>
          <a:p>
            <a:pPr marL="171450" indent="-171450">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24</a:t>
            </a:fld>
            <a:endParaRPr lang="en-US"/>
          </a:p>
        </p:txBody>
      </p:sp>
    </p:spTree>
    <p:extLst>
      <p:ext uri="{BB962C8B-B14F-4D97-AF65-F5344CB8AC3E}">
        <p14:creationId xmlns:p14="http://schemas.microsoft.com/office/powerpoint/2010/main" val="54162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Robert</a:t>
            </a:r>
            <a:r>
              <a:rPr lang="en-US" dirty="0" smtClean="0"/>
              <a:t> leads</a:t>
            </a:r>
          </a:p>
          <a:p>
            <a:endParaRPr lang="en-US" dirty="0" smtClean="0"/>
          </a:p>
          <a:p>
            <a:r>
              <a:rPr lang="en-US" dirty="0" smtClean="0"/>
              <a:t>Are you using OSS?</a:t>
            </a:r>
          </a:p>
          <a:p>
            <a:endParaRPr lang="en-US" dirty="0" smtClean="0"/>
          </a:p>
          <a:p>
            <a:r>
              <a:rPr lang="en-US" dirty="0" smtClean="0"/>
              <a:t>What has been successful, and what has been challenging?</a:t>
            </a:r>
          </a:p>
          <a:p>
            <a:endParaRPr lang="en-US" dirty="0" smtClean="0"/>
          </a:p>
          <a:p>
            <a:r>
              <a:rPr lang="en-US" dirty="0" smtClean="0"/>
              <a:t>What are the barriers?</a:t>
            </a:r>
          </a:p>
          <a:p>
            <a:endParaRPr lang="en-US" dirty="0" smtClean="0"/>
          </a:p>
          <a:p>
            <a:r>
              <a:rPr lang="en-US" dirty="0" smtClean="0"/>
              <a:t>What services and support could LYRASIS put in place to remove barriers and/or improve success?</a:t>
            </a:r>
          </a:p>
          <a:p>
            <a:endParaRPr lang="en-US" dirty="0" smtClean="0"/>
          </a:p>
          <a:p>
            <a:r>
              <a:rPr lang="en-US" dirty="0" smtClean="0"/>
              <a:t>What projects/platforms are you evaluating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25</a:t>
            </a:fld>
            <a:endParaRPr lang="en-US"/>
          </a:p>
        </p:txBody>
      </p:sp>
    </p:spTree>
    <p:extLst>
      <p:ext uri="{BB962C8B-B14F-4D97-AF65-F5344CB8AC3E}">
        <p14:creationId xmlns:p14="http://schemas.microsoft.com/office/powerpoint/2010/main" val="18550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26</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27</a:t>
            </a:fld>
            <a:endParaRPr lang="en-US"/>
          </a:p>
        </p:txBody>
      </p:sp>
    </p:spTree>
    <p:extLst>
      <p:ext uri="{BB962C8B-B14F-4D97-AF65-F5344CB8AC3E}">
        <p14:creationId xmlns:p14="http://schemas.microsoft.com/office/powerpoint/2010/main" val="140843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28</a:t>
            </a:fld>
            <a:endParaRPr lang="en-US"/>
          </a:p>
        </p:txBody>
      </p:sp>
    </p:spTree>
    <p:extLst>
      <p:ext uri="{BB962C8B-B14F-4D97-AF65-F5344CB8AC3E}">
        <p14:creationId xmlns:p14="http://schemas.microsoft.com/office/powerpoint/2010/main" val="22080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1118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sz="120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409076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Michele</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7</a:t>
            </a:fld>
            <a:endParaRPr lang="en-US"/>
          </a:p>
        </p:txBody>
      </p:sp>
    </p:spTree>
    <p:extLst>
      <p:ext uri="{BB962C8B-B14F-4D97-AF65-F5344CB8AC3E}">
        <p14:creationId xmlns:p14="http://schemas.microsoft.com/office/powerpoint/2010/main" val="354010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 – won’t go into every</a:t>
            </a:r>
            <a:r>
              <a:rPr lang="en-US" baseline="0" dirty="0" smtClean="0"/>
              <a:t> element but touch on some of the major pros and cons and then lead into </a:t>
            </a:r>
            <a:r>
              <a:rPr lang="en-US" baseline="0" dirty="0" err="1" smtClean="0"/>
              <a:t>Aspace</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pPr/>
              <a:t>8</a:t>
            </a:fld>
            <a:endParaRPr lang="en-US"/>
          </a:p>
        </p:txBody>
      </p:sp>
    </p:spTree>
    <p:extLst>
      <p:ext uri="{BB962C8B-B14F-4D97-AF65-F5344CB8AC3E}">
        <p14:creationId xmlns:p14="http://schemas.microsoft.com/office/powerpoint/2010/main" val="414824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Robert</a:t>
            </a:r>
            <a:r>
              <a:rPr lang="en-US" dirty="0" smtClean="0"/>
              <a:t> leads</a:t>
            </a:r>
          </a:p>
          <a:p>
            <a:endParaRPr lang="en-US" dirty="0" smtClean="0"/>
          </a:p>
          <a:p>
            <a:r>
              <a:rPr lang="en-US" dirty="0" smtClean="0"/>
              <a:t>Are you using OSS?</a:t>
            </a:r>
          </a:p>
          <a:p>
            <a:endParaRPr lang="en-US" dirty="0" smtClean="0"/>
          </a:p>
          <a:p>
            <a:r>
              <a:rPr lang="en-US" dirty="0" smtClean="0"/>
              <a:t>What has been successful, and what has been challenging?</a:t>
            </a:r>
          </a:p>
          <a:p>
            <a:endParaRPr lang="en-US" dirty="0" smtClean="0"/>
          </a:p>
          <a:p>
            <a:r>
              <a:rPr lang="en-US" dirty="0" smtClean="0"/>
              <a:t>What are the barriers?</a:t>
            </a:r>
          </a:p>
          <a:p>
            <a:endParaRPr lang="en-US" dirty="0" smtClean="0"/>
          </a:p>
          <a:p>
            <a:r>
              <a:rPr lang="en-US" dirty="0" smtClean="0"/>
              <a:t>What services and support could LYRASIS put in place to remove barriers and/or improve success?</a:t>
            </a:r>
          </a:p>
          <a:p>
            <a:endParaRPr lang="en-US" dirty="0" smtClean="0"/>
          </a:p>
          <a:p>
            <a:r>
              <a:rPr lang="en-US" dirty="0" smtClean="0"/>
              <a:t>What projects/platforms are you evaluating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pPr/>
              <a:t>11</a:t>
            </a:fld>
            <a:endParaRPr lang="en-US"/>
          </a:p>
        </p:txBody>
      </p:sp>
    </p:spTree>
    <p:extLst>
      <p:ext uri="{BB962C8B-B14F-4D97-AF65-F5344CB8AC3E}">
        <p14:creationId xmlns:p14="http://schemas.microsoft.com/office/powerpoint/2010/main" val="360376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12</a:t>
            </a:fld>
            <a:endParaRPr lang="en-US"/>
          </a:p>
        </p:txBody>
      </p:sp>
    </p:spTree>
    <p:extLst>
      <p:ext uri="{BB962C8B-B14F-4D97-AF65-F5344CB8AC3E}">
        <p14:creationId xmlns:p14="http://schemas.microsoft.com/office/powerpoint/2010/main" val="143038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sz="120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21</a:t>
            </a:fld>
            <a:endParaRPr lang="en-US"/>
          </a:p>
        </p:txBody>
      </p:sp>
    </p:spTree>
    <p:extLst>
      <p:ext uri="{BB962C8B-B14F-4D97-AF65-F5344CB8AC3E}">
        <p14:creationId xmlns:p14="http://schemas.microsoft.com/office/powerpoint/2010/main" val="106929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Michele</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22</a:t>
            </a:fld>
            <a:endParaRPr lang="en-US"/>
          </a:p>
        </p:txBody>
      </p:sp>
    </p:spTree>
    <p:extLst>
      <p:ext uri="{BB962C8B-B14F-4D97-AF65-F5344CB8AC3E}">
        <p14:creationId xmlns:p14="http://schemas.microsoft.com/office/powerpoint/2010/main" val="224258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127988E-2E78-48F2-BB25-FD701E4501DB}" type="datetimeFigureOut">
              <a:rPr lang="en-US" smtClean="0"/>
              <a:t>2/23/2016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77485A8-C0FB-493C-B1B5-54EA9178631D}" type="slidenum">
              <a:rPr lang="en-US" smtClean="0"/>
              <a:t>‹#›</a:t>
            </a:fld>
            <a:endParaRPr lang="en-US"/>
          </a:p>
        </p:txBody>
      </p:sp>
    </p:spTree>
    <p:extLst>
      <p:ext uri="{BB962C8B-B14F-4D97-AF65-F5344CB8AC3E}">
        <p14:creationId xmlns:p14="http://schemas.microsoft.com/office/powerpoint/2010/main" val="18908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2/23/2016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br>
              <a:rPr lang="en-US" dirty="0" smtClean="0"/>
            </a:br>
            <a:r>
              <a:rPr lang="en-US" sz="2000" dirty="0" err="1" smtClean="0"/>
              <a:t>wifi</a:t>
            </a:r>
            <a:r>
              <a:rPr lang="en-US" sz="2000" dirty="0" smtClean="0"/>
              <a:t> code</a:t>
            </a:r>
            <a:r>
              <a:rPr lang="en-US" sz="2000" dirty="0" smtClean="0"/>
              <a:t>:</a:t>
            </a:r>
            <a:endParaRPr lang="en-US" sz="2000" dirty="0"/>
          </a:p>
        </p:txBody>
      </p:sp>
      <p:sp>
        <p:nvSpPr>
          <p:cNvPr id="3" name="Subtitle 2"/>
          <p:cNvSpPr>
            <a:spLocks noGrp="1"/>
          </p:cNvSpPr>
          <p:nvPr>
            <p:ph type="subTitle" idx="1"/>
          </p:nvPr>
        </p:nvSpPr>
        <p:spPr>
          <a:xfrm>
            <a:off x="685800" y="4367898"/>
            <a:ext cx="7848600" cy="743851"/>
          </a:xfrm>
        </p:spPr>
        <p:txBody>
          <a:bodyPr>
            <a:normAutofit/>
          </a:bodyPr>
          <a:lstStyle/>
          <a:p>
            <a:pPr>
              <a:lnSpc>
                <a:spcPct val="130000"/>
              </a:lnSpc>
            </a:pPr>
            <a:r>
              <a:rPr lang="en-US" sz="1400" b="1" dirty="0" smtClean="0"/>
              <a:t>Your hosts:</a:t>
            </a:r>
            <a:r>
              <a:rPr lang="en-US" sz="1400" dirty="0" smtClean="0"/>
              <a:t> Robert Miller</a:t>
            </a:r>
            <a:r>
              <a:rPr lang="en-US" sz="1400" dirty="0"/>
              <a:t>, </a:t>
            </a:r>
            <a:r>
              <a:rPr lang="en-US" sz="1400" dirty="0" smtClean="0"/>
              <a:t>Michele Kimpton, Alberta Comer, </a:t>
            </a:r>
            <a:r>
              <a:rPr lang="en-US" sz="1400" dirty="0" smtClean="0"/>
              <a:t>John Herbert, </a:t>
            </a:r>
            <a:r>
              <a:rPr lang="en-US" sz="1400" dirty="0" smtClean="0"/>
              <a:t>Celeste Feather, </a:t>
            </a:r>
            <a:r>
              <a:rPr lang="en-US" sz="1400" dirty="0"/>
              <a:t>Laurie </a:t>
            </a:r>
            <a:r>
              <a:rPr lang="en-US" sz="1400" dirty="0" smtClean="0"/>
              <a:t>Arp,</a:t>
            </a:r>
            <a:r>
              <a:rPr lang="en-US" sz="1400" dirty="0"/>
              <a:t> </a:t>
            </a:r>
            <a:r>
              <a:rPr lang="en-US" sz="1400" dirty="0" smtClean="0"/>
              <a:t>Meg Blum and </a:t>
            </a:r>
            <a:r>
              <a:rPr lang="en-US" sz="1400" dirty="0" smtClean="0"/>
              <a:t>Jenn Bielewski</a:t>
            </a:r>
            <a:endParaRPr lang="en-US" sz="1400" dirty="0"/>
          </a:p>
        </p:txBody>
      </p:sp>
    </p:spTree>
    <p:extLst>
      <p:ext uri="{BB962C8B-B14F-4D97-AF65-F5344CB8AC3E}">
        <p14:creationId xmlns:p14="http://schemas.microsoft.com/office/powerpoint/2010/main" val="14724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Fedora Governance</a:t>
            </a:r>
            <a:endParaRPr lang="en-US" dirty="0"/>
          </a:p>
        </p:txBody>
      </p:sp>
      <p:pic>
        <p:nvPicPr>
          <p:cNvPr id="4" name="Content Placeholder 3" descr="fedoragovernane.tiff"/>
          <p:cNvPicPr>
            <a:picLocks noGrp="1" noChangeAspect="1"/>
          </p:cNvPicPr>
          <p:nvPr>
            <p:ph idx="1"/>
          </p:nvPr>
        </p:nvPicPr>
        <p:blipFill>
          <a:blip r:embed="rId2"/>
          <a:stretch>
            <a:fillRect/>
          </a:stretch>
        </p:blipFill>
        <p:spPr>
          <a:xfrm>
            <a:off x="1697037" y="1197881"/>
            <a:ext cx="5753100" cy="3873500"/>
          </a:xfrm>
        </p:spPr>
      </p:pic>
      <p:sp>
        <p:nvSpPr>
          <p:cNvPr id="5" name="TextBox 4"/>
          <p:cNvSpPr txBox="1"/>
          <p:nvPr/>
        </p:nvSpPr>
        <p:spPr>
          <a:xfrm>
            <a:off x="1172695" y="5256916"/>
            <a:ext cx="7245591" cy="1477328"/>
          </a:xfrm>
          <a:prstGeom prst="rect">
            <a:avLst/>
          </a:prstGeom>
          <a:noFill/>
        </p:spPr>
        <p:txBody>
          <a:bodyPr wrap="square" rtlCol="0">
            <a:spAutoFit/>
          </a:bodyPr>
          <a:lstStyle/>
          <a:p>
            <a:r>
              <a:rPr lang="en-US" i="1" dirty="0" smtClean="0"/>
              <a:t>Seats on steering and leadership group determined by elections, </a:t>
            </a:r>
          </a:p>
          <a:p>
            <a:r>
              <a:rPr lang="en-US" i="1" dirty="0" smtClean="0"/>
              <a:t>with exception of Platinum members</a:t>
            </a:r>
          </a:p>
          <a:p>
            <a:endParaRPr lang="en-US" dirty="0" smtClean="0"/>
          </a:p>
          <a:p>
            <a:r>
              <a:rPr lang="en-US" i="1" dirty="0" smtClean="0"/>
              <a:t>All work is contributed in kind by organizations, with exception of full time Product Manager and Tech Lead</a:t>
            </a:r>
            <a:endParaRPr lang="en-US" i="1" dirty="0"/>
          </a:p>
        </p:txBody>
      </p:sp>
    </p:spTree>
    <p:extLst>
      <p:ext uri="{BB962C8B-B14F-4D97-AF65-F5344CB8AC3E}">
        <p14:creationId xmlns:p14="http://schemas.microsoft.com/office/powerpoint/2010/main" val="34008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Are you using OSS?</a:t>
            </a:r>
          </a:p>
          <a:p>
            <a:pPr>
              <a:buNone/>
            </a:pPr>
            <a:endParaRPr lang="en-US" sz="2800" dirty="0" smtClean="0"/>
          </a:p>
          <a:p>
            <a:r>
              <a:rPr lang="en-US" sz="2800" dirty="0" smtClean="0"/>
              <a:t>What are the costs/benefits of open source </a:t>
            </a:r>
            <a:r>
              <a:rPr lang="en-US" sz="2800" dirty="0" err="1" smtClean="0"/>
              <a:t>vs</a:t>
            </a:r>
            <a:r>
              <a:rPr lang="en-US" sz="2800" dirty="0" smtClean="0"/>
              <a:t> proprietary for you?</a:t>
            </a:r>
          </a:p>
          <a:p>
            <a:pPr lvl="1"/>
            <a:r>
              <a:rPr lang="en-US" dirty="0" smtClean="0"/>
              <a:t>Internal, external </a:t>
            </a:r>
            <a:r>
              <a:rPr lang="en-US" dirty="0" err="1" smtClean="0"/>
              <a:t>fte</a:t>
            </a:r>
            <a:r>
              <a:rPr lang="en-US" dirty="0" smtClean="0"/>
              <a:t> cost, annual service fees, training and support</a:t>
            </a:r>
          </a:p>
          <a:p>
            <a:pPr>
              <a:buNone/>
            </a:pPr>
            <a:endParaRPr lang="en-US" sz="2800" dirty="0" smtClean="0"/>
          </a:p>
          <a:p>
            <a:r>
              <a:rPr lang="en-US" sz="2800" dirty="0" smtClean="0"/>
              <a:t>What has been successful, and what has been challenging?</a:t>
            </a:r>
          </a:p>
          <a:p>
            <a:pPr>
              <a:buNone/>
            </a:pPr>
            <a:endParaRPr lang="en-US" sz="2800" dirty="0" smtClean="0"/>
          </a:p>
          <a:p>
            <a:r>
              <a:rPr lang="en-US" sz="2800" dirty="0" smtClean="0"/>
              <a:t>What services and support could LYRASIS put in place to remove barriers and/or improve success?</a:t>
            </a:r>
          </a:p>
          <a:p>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374625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236439"/>
            <a:ext cx="7848600" cy="1927225"/>
          </a:xfrm>
        </p:spPr>
        <p:txBody>
          <a:bodyPr/>
          <a:lstStyle/>
          <a:p>
            <a:pPr algn="ctr"/>
            <a:r>
              <a:rPr lang="en-US" dirty="0" smtClean="0"/>
              <a:t>Technology</a:t>
            </a:r>
            <a:br>
              <a:rPr lang="en-US" dirty="0" smtClean="0"/>
            </a:br>
            <a:r>
              <a:rPr lang="en-US" sz="2400" dirty="0" smtClean="0"/>
              <a:t/>
            </a:r>
            <a:br>
              <a:rPr lang="en-US" sz="2400" dirty="0" smtClean="0"/>
            </a:br>
            <a:r>
              <a:rPr lang="en-US" sz="3200" dirty="0" smtClean="0"/>
              <a:t>A Bigger Picture</a:t>
            </a:r>
            <a:r>
              <a:rPr lang="en-US" sz="4800" dirty="0" smtClean="0"/>
              <a:t/>
            </a:r>
            <a:br>
              <a:rPr lang="en-US" sz="48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42379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878527"/>
            <a:ext cx="8658559" cy="2843468"/>
          </a:xfrm>
        </p:spPr>
        <p:txBody>
          <a:bodyPr>
            <a:normAutofit lnSpcReduction="10000"/>
          </a:bodyPr>
          <a:lstStyle/>
          <a:p>
            <a:r>
              <a:rPr lang="en-US" dirty="0" smtClean="0"/>
              <a:t>Digital systems for LAMs developed in stand-alone fashion</a:t>
            </a:r>
          </a:p>
          <a:p>
            <a:r>
              <a:rPr lang="en-US" dirty="0" smtClean="0"/>
              <a:t>Focus on their core functionality </a:t>
            </a:r>
          </a:p>
          <a:p>
            <a:pPr lvl="1"/>
            <a:r>
              <a:rPr lang="en-US" dirty="0" smtClean="0"/>
              <a:t>But add in additional bits</a:t>
            </a:r>
          </a:p>
          <a:p>
            <a:r>
              <a:rPr lang="en-US" dirty="0" smtClean="0"/>
              <a:t>Lots of moving parts</a:t>
            </a:r>
          </a:p>
          <a:p>
            <a:r>
              <a:rPr lang="en-US" dirty="0" smtClean="0"/>
              <a:t>Lots of overlap</a:t>
            </a:r>
          </a:p>
          <a:p>
            <a:r>
              <a:rPr lang="en-US" dirty="0" smtClean="0"/>
              <a:t>Work going on to integrate </a:t>
            </a:r>
          </a:p>
          <a:p>
            <a:r>
              <a:rPr lang="en-US" dirty="0" smtClean="0"/>
              <a:t>Bigger picture is emerging</a:t>
            </a:r>
            <a:endParaRPr lang="en-US" dirty="0"/>
          </a:p>
        </p:txBody>
      </p:sp>
      <p:pic>
        <p:nvPicPr>
          <p:cNvPr id="4" name="Picture 3" descr="pic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96" y="3924043"/>
            <a:ext cx="6417185" cy="2507595"/>
          </a:xfrm>
          <a:prstGeom prst="rect">
            <a:avLst/>
          </a:prstGeom>
        </p:spPr>
      </p:pic>
    </p:spTree>
    <p:extLst>
      <p:ext uri="{BB962C8B-B14F-4D97-AF65-F5344CB8AC3E}">
        <p14:creationId xmlns:p14="http://schemas.microsoft.com/office/powerpoint/2010/main" val="396592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3412895" y="5147723"/>
            <a:ext cx="1785052" cy="779559"/>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Preserve</a:t>
            </a:r>
          </a:p>
        </p:txBody>
      </p:sp>
      <p:sp>
        <p:nvSpPr>
          <p:cNvPr id="9" name="TextBox 8"/>
          <p:cNvSpPr txBox="1"/>
          <p:nvPr/>
        </p:nvSpPr>
        <p:spPr>
          <a:xfrm>
            <a:off x="2084838" y="5513943"/>
            <a:ext cx="1823081" cy="854081"/>
          </a:xfrm>
          <a:prstGeom prst="rect">
            <a:avLst/>
          </a:prstGeom>
          <a:noFill/>
        </p:spPr>
        <p:txBody>
          <a:bodyPr wrap="square" rtlCol="0">
            <a:spAutoFit/>
          </a:bodyPr>
          <a:lstStyle/>
          <a:p>
            <a:r>
              <a:rPr lang="en-US" dirty="0"/>
              <a:t>Fedora / </a:t>
            </a:r>
            <a:r>
              <a:rPr lang="en-US" dirty="0" err="1"/>
              <a:t>DuraCloud</a:t>
            </a:r>
            <a:endParaRPr lang="en-US" dirty="0"/>
          </a:p>
          <a:p>
            <a:pPr algn="r"/>
            <a:r>
              <a:rPr lang="en-US" sz="1350" dirty="0"/>
              <a:t>Permanence</a:t>
            </a:r>
          </a:p>
        </p:txBody>
      </p:sp>
      <p:sp>
        <p:nvSpPr>
          <p:cNvPr id="17" name="TextBox 16"/>
          <p:cNvSpPr txBox="1"/>
          <p:nvPr/>
        </p:nvSpPr>
        <p:spPr>
          <a:xfrm>
            <a:off x="300778" y="858555"/>
            <a:ext cx="3226142" cy="461665"/>
          </a:xfrm>
          <a:prstGeom prst="rect">
            <a:avLst/>
          </a:prstGeom>
          <a:noFill/>
        </p:spPr>
        <p:txBody>
          <a:bodyPr wrap="square" rtlCol="0">
            <a:spAutoFit/>
          </a:bodyPr>
          <a:lstStyle/>
          <a:p>
            <a:r>
              <a:rPr lang="en-US" sz="2400" dirty="0"/>
              <a:t>Managing Our </a:t>
            </a:r>
            <a:r>
              <a:rPr lang="en-US" sz="2400" dirty="0" smtClean="0"/>
              <a:t>Assets</a:t>
            </a:r>
            <a:endParaRPr lang="en-US" sz="2400" dirty="0"/>
          </a:p>
        </p:txBody>
      </p:sp>
      <p:pic>
        <p:nvPicPr>
          <p:cNvPr id="19" name="Picture 18" descr="http://o.pmg.co/images/blogPosts/colorAnalysis/images/colorCircle_02.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269" y="2567098"/>
            <a:ext cx="2459792" cy="2459792"/>
          </a:xfrm>
          <a:prstGeom prst="rect">
            <a:avLst/>
          </a:prstGeom>
          <a:noFill/>
          <a:extLst>
            <a:ext uri="{909E8E84-426E-40DD-AFC4-6F175D3DCCD1}">
              <a14:hiddenFill xmlns:a14="http://schemas.microsoft.com/office/drawing/2010/main">
                <a:solidFill>
                  <a:srgbClr val="FFFFFF"/>
                </a:solidFill>
              </a14:hiddenFill>
            </a:ext>
          </a:extLst>
        </p:spPr>
      </p:pic>
      <p:sp>
        <p:nvSpPr>
          <p:cNvPr id="13" name="Frame 12"/>
          <p:cNvSpPr/>
          <p:nvPr/>
        </p:nvSpPr>
        <p:spPr>
          <a:xfrm>
            <a:off x="3322675" y="1699599"/>
            <a:ext cx="1965492" cy="1019629"/>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Plan</a:t>
            </a:r>
          </a:p>
        </p:txBody>
      </p:sp>
      <p:sp>
        <p:nvSpPr>
          <p:cNvPr id="18" name="TextBox 17"/>
          <p:cNvSpPr txBox="1"/>
          <p:nvPr/>
        </p:nvSpPr>
        <p:spPr>
          <a:xfrm>
            <a:off x="5524021" y="1556267"/>
            <a:ext cx="2016739" cy="577081"/>
          </a:xfrm>
          <a:prstGeom prst="rect">
            <a:avLst/>
          </a:prstGeom>
          <a:noFill/>
        </p:spPr>
        <p:txBody>
          <a:bodyPr wrap="square" rtlCol="0">
            <a:spAutoFit/>
          </a:bodyPr>
          <a:lstStyle/>
          <a:p>
            <a:r>
              <a:rPr lang="en-US" dirty="0"/>
              <a:t>Consulting</a:t>
            </a:r>
          </a:p>
          <a:p>
            <a:pPr algn="r"/>
            <a:r>
              <a:rPr lang="en-US" sz="1350" dirty="0"/>
              <a:t>Training, Digitization</a:t>
            </a:r>
          </a:p>
        </p:txBody>
      </p:sp>
      <p:sp>
        <p:nvSpPr>
          <p:cNvPr id="21" name="Curved Right Arrow 20"/>
          <p:cNvSpPr/>
          <p:nvPr/>
        </p:nvSpPr>
        <p:spPr>
          <a:xfrm rot="4927249">
            <a:off x="4935678" y="826873"/>
            <a:ext cx="419594" cy="11409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Frame 4"/>
          <p:cNvSpPr/>
          <p:nvPr/>
        </p:nvSpPr>
        <p:spPr>
          <a:xfrm>
            <a:off x="5392349" y="3635335"/>
            <a:ext cx="2048147" cy="1168302"/>
          </a:xfrm>
          <a:prstGeom prst="frame">
            <a:avLst/>
          </a:prstGeom>
          <a:solidFill>
            <a:srgbClr val="70D911"/>
          </a:solidFill>
          <a:ln>
            <a:solidFill>
              <a:srgbClr val="70D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Access</a:t>
            </a:r>
            <a:endParaRPr lang="en-US" sz="2100" dirty="0">
              <a:solidFill>
                <a:schemeClr val="tx1"/>
              </a:solidFill>
            </a:endParaRPr>
          </a:p>
        </p:txBody>
      </p:sp>
      <p:sp>
        <p:nvSpPr>
          <p:cNvPr id="8" name="TextBox 7"/>
          <p:cNvSpPr txBox="1"/>
          <p:nvPr/>
        </p:nvSpPr>
        <p:spPr>
          <a:xfrm>
            <a:off x="5728369" y="5033623"/>
            <a:ext cx="3057495" cy="577081"/>
          </a:xfrm>
          <a:prstGeom prst="rect">
            <a:avLst/>
          </a:prstGeom>
          <a:noFill/>
        </p:spPr>
        <p:txBody>
          <a:bodyPr wrap="square" rtlCol="0">
            <a:spAutoFit/>
          </a:bodyPr>
          <a:lstStyle/>
          <a:p>
            <a:r>
              <a:rPr lang="en-US" dirty="0"/>
              <a:t>Islandora / </a:t>
            </a:r>
            <a:r>
              <a:rPr lang="en-US" dirty="0" err="1"/>
              <a:t>DSpace</a:t>
            </a:r>
            <a:r>
              <a:rPr lang="en-US" dirty="0"/>
              <a:t> / Hydra</a:t>
            </a:r>
          </a:p>
          <a:p>
            <a:pPr algn="r"/>
            <a:r>
              <a:rPr lang="en-US" sz="1350" dirty="0"/>
              <a:t>Digital repositories</a:t>
            </a:r>
          </a:p>
        </p:txBody>
      </p:sp>
      <p:sp>
        <p:nvSpPr>
          <p:cNvPr id="22" name="Curved Right Arrow 21"/>
          <p:cNvSpPr/>
          <p:nvPr/>
        </p:nvSpPr>
        <p:spPr>
          <a:xfrm rot="7495177">
            <a:off x="7776116" y="3888126"/>
            <a:ext cx="516188" cy="1218359"/>
          </a:xfrm>
          <a:prstGeom prst="curvedRightArrow">
            <a:avLst/>
          </a:prstGeom>
          <a:solidFill>
            <a:srgbClr val="70D911"/>
          </a:solidFill>
          <a:ln>
            <a:solidFill>
              <a:srgbClr val="70D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Frame 3"/>
          <p:cNvSpPr/>
          <p:nvPr/>
        </p:nvSpPr>
        <p:spPr>
          <a:xfrm>
            <a:off x="1299320" y="3350762"/>
            <a:ext cx="2159796" cy="1087168"/>
          </a:xfrm>
          <a:prstGeom prst="frame">
            <a:avLst/>
          </a:prstGeom>
          <a:solidFill>
            <a:srgbClr val="0000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Describe</a:t>
            </a:r>
          </a:p>
        </p:txBody>
      </p:sp>
      <p:sp>
        <p:nvSpPr>
          <p:cNvPr id="7" name="TextBox 6"/>
          <p:cNvSpPr txBox="1"/>
          <p:nvPr/>
        </p:nvSpPr>
        <p:spPr>
          <a:xfrm>
            <a:off x="419111" y="2382029"/>
            <a:ext cx="1939092" cy="854080"/>
          </a:xfrm>
          <a:prstGeom prst="rect">
            <a:avLst/>
          </a:prstGeom>
          <a:noFill/>
        </p:spPr>
        <p:txBody>
          <a:bodyPr wrap="square" rtlCol="0">
            <a:spAutoFit/>
          </a:bodyPr>
          <a:lstStyle/>
          <a:p>
            <a:r>
              <a:rPr lang="en-US" dirty="0" err="1"/>
              <a:t>ASpace</a:t>
            </a:r>
            <a:r>
              <a:rPr lang="en-US" dirty="0"/>
              <a:t> / </a:t>
            </a:r>
            <a:r>
              <a:rPr lang="en-US" dirty="0" err="1"/>
              <a:t>CSpace</a:t>
            </a:r>
            <a:endParaRPr lang="en-US" dirty="0"/>
          </a:p>
          <a:p>
            <a:pPr algn="r"/>
            <a:r>
              <a:rPr lang="en-US" sz="1350" dirty="0"/>
              <a:t>Catalog, finding aids </a:t>
            </a:r>
          </a:p>
        </p:txBody>
      </p:sp>
      <p:sp>
        <p:nvSpPr>
          <p:cNvPr id="23" name="Curved Right Arrow 22"/>
          <p:cNvSpPr/>
          <p:nvPr/>
        </p:nvSpPr>
        <p:spPr>
          <a:xfrm rot="18235196">
            <a:off x="499051" y="3044347"/>
            <a:ext cx="419593" cy="1140970"/>
          </a:xfrm>
          <a:prstGeom prst="curved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TextBox 15"/>
          <p:cNvSpPr txBox="1"/>
          <p:nvPr/>
        </p:nvSpPr>
        <p:spPr>
          <a:xfrm>
            <a:off x="2969201" y="4582369"/>
            <a:ext cx="1877437" cy="300082"/>
          </a:xfrm>
          <a:prstGeom prst="rect">
            <a:avLst/>
          </a:prstGeom>
          <a:solidFill>
            <a:srgbClr val="00FFFF"/>
          </a:solidFill>
        </p:spPr>
        <p:txBody>
          <a:bodyPr wrap="none" rtlCol="0">
            <a:spAutoFit/>
          </a:bodyPr>
          <a:lstStyle/>
          <a:p>
            <a:r>
              <a:rPr lang="en-US" sz="1350" dirty="0"/>
              <a:t>Common data models</a:t>
            </a:r>
          </a:p>
        </p:txBody>
      </p:sp>
      <p:sp>
        <p:nvSpPr>
          <p:cNvPr id="14" name="TextBox 13"/>
          <p:cNvSpPr txBox="1"/>
          <p:nvPr/>
        </p:nvSpPr>
        <p:spPr>
          <a:xfrm>
            <a:off x="2727761" y="2941154"/>
            <a:ext cx="1377300" cy="300082"/>
          </a:xfrm>
          <a:prstGeom prst="rect">
            <a:avLst/>
          </a:prstGeom>
          <a:solidFill>
            <a:srgbClr val="FF33CC"/>
          </a:solidFill>
        </p:spPr>
        <p:txBody>
          <a:bodyPr wrap="none" rtlCol="0">
            <a:spAutoFit/>
          </a:bodyPr>
          <a:lstStyle/>
          <a:p>
            <a:r>
              <a:rPr lang="en-US" sz="1350" dirty="0"/>
              <a:t>Inter-operability</a:t>
            </a:r>
          </a:p>
        </p:txBody>
      </p:sp>
      <p:sp>
        <p:nvSpPr>
          <p:cNvPr id="15" name="TextBox 14"/>
          <p:cNvSpPr txBox="1"/>
          <p:nvPr/>
        </p:nvSpPr>
        <p:spPr>
          <a:xfrm>
            <a:off x="5145474" y="2932042"/>
            <a:ext cx="1386918" cy="300082"/>
          </a:xfrm>
          <a:prstGeom prst="rect">
            <a:avLst/>
          </a:prstGeom>
          <a:solidFill>
            <a:srgbClr val="F5D931"/>
          </a:solidFill>
        </p:spPr>
        <p:txBody>
          <a:bodyPr wrap="none" rtlCol="0">
            <a:spAutoFit/>
          </a:bodyPr>
          <a:lstStyle/>
          <a:p>
            <a:r>
              <a:rPr lang="en-US" sz="1350" dirty="0"/>
              <a:t>Standardization</a:t>
            </a:r>
          </a:p>
        </p:txBody>
      </p:sp>
    </p:spTree>
    <p:extLst>
      <p:ext uri="{BB962C8B-B14F-4D97-AF65-F5344CB8AC3E}">
        <p14:creationId xmlns:p14="http://schemas.microsoft.com/office/powerpoint/2010/main" val="27576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animBg="1"/>
      <p:bldP spid="18" grpId="0"/>
      <p:bldP spid="21" grpId="0" animBg="1"/>
      <p:bldP spid="5" grpId="0" animBg="1"/>
      <p:bldP spid="8" grpId="0"/>
      <p:bldP spid="22" grpId="0" animBg="1"/>
      <p:bldP spid="4" grpId="0" animBg="1"/>
      <p:bldP spid="7" grpId="0"/>
      <p:bldP spid="23" grpId="0" animBg="1"/>
      <p:bldP spid="16"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How does this resonate?</a:t>
            </a:r>
          </a:p>
          <a:p>
            <a:r>
              <a:rPr lang="en-US" dirty="0" smtClean="0"/>
              <a:t>What’s missing?</a:t>
            </a:r>
          </a:p>
          <a:p>
            <a:r>
              <a:rPr lang="en-US" dirty="0" smtClean="0"/>
              <a:t>Where are the entry points?</a:t>
            </a:r>
          </a:p>
          <a:p>
            <a:r>
              <a:rPr lang="en-US" dirty="0" smtClean="0"/>
              <a:t>How are things connected (or not) at your institution?</a:t>
            </a: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1" y="2959419"/>
            <a:ext cx="3658533" cy="3011759"/>
          </a:xfrm>
          <a:prstGeom prst="rect">
            <a:avLst/>
          </a:prstGeom>
        </p:spPr>
      </p:pic>
    </p:spTree>
    <p:extLst>
      <p:ext uri="{BB962C8B-B14F-4D97-AF65-F5344CB8AC3E}">
        <p14:creationId xmlns:p14="http://schemas.microsoft.com/office/powerpoint/2010/main" val="2208716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Atlanta, GA (AUC Woodruff Library, 1/14)</a:t>
            </a:r>
            <a:endParaRPr lang="en-US" b="1"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031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a:t>Julie Walker, State Librarian of </a:t>
            </a:r>
            <a:r>
              <a:rPr lang="en-US" sz="1100" dirty="0" smtClean="0"/>
              <a:t>Georgia / LYR </a:t>
            </a:r>
            <a:r>
              <a:rPr lang="en-US" sz="1100" dirty="0"/>
              <a:t>Trustee</a:t>
            </a:r>
          </a:p>
          <a:p>
            <a:r>
              <a:rPr lang="en-US" sz="1100" dirty="0"/>
              <a:t>Jason Battles, University of Georgia</a:t>
            </a:r>
          </a:p>
          <a:p>
            <a:r>
              <a:rPr lang="en-US" sz="1100" dirty="0"/>
              <a:t>Galen Charlton, Equinox</a:t>
            </a:r>
          </a:p>
          <a:p>
            <a:r>
              <a:rPr lang="en-US" sz="1100" dirty="0"/>
              <a:t>Christopher M. Davidson, Director of GA Archives</a:t>
            </a:r>
          </a:p>
          <a:p>
            <a:r>
              <a:rPr lang="en-US" sz="1100" dirty="0"/>
              <a:t>Cedric Davis, Alabama State University</a:t>
            </a:r>
          </a:p>
          <a:p>
            <a:r>
              <a:rPr lang="en-US" sz="1100" dirty="0"/>
              <a:t>Mark Flynn, Columbus State University</a:t>
            </a:r>
          </a:p>
          <a:p>
            <a:r>
              <a:rPr lang="en-US" sz="1100" dirty="0"/>
              <a:t>Charles Forrest, Emory University</a:t>
            </a:r>
          </a:p>
          <a:p>
            <a:r>
              <a:rPr lang="en-US" sz="1100" dirty="0"/>
              <a:t>Janice Franklin, Alabama State University</a:t>
            </a:r>
          </a:p>
          <a:p>
            <a:r>
              <a:rPr lang="en-US" sz="1100" dirty="0"/>
              <a:t>Kelsey Fritz, Center for Puppetry Arts</a:t>
            </a:r>
          </a:p>
          <a:p>
            <a:r>
              <a:rPr lang="en-US" sz="1100" dirty="0"/>
              <a:t>Jeffrey </a:t>
            </a:r>
            <a:r>
              <a:rPr lang="en-US" sz="1100" dirty="0" err="1"/>
              <a:t>Graveline</a:t>
            </a:r>
            <a:r>
              <a:rPr lang="en-US" sz="1100" dirty="0"/>
              <a:t>, University of AL-Birmingham</a:t>
            </a:r>
          </a:p>
          <a:p>
            <a:r>
              <a:rPr lang="en-US" sz="1100" dirty="0"/>
              <a:t>Loretta Parham, AUC Woodruff Library</a:t>
            </a:r>
          </a:p>
          <a:p>
            <a:r>
              <a:rPr lang="en-US" sz="1100" dirty="0"/>
              <a:t>Jason Puckett, Georgia State University</a:t>
            </a:r>
          </a:p>
          <a:p>
            <a:r>
              <a:rPr lang="en-US" sz="1100" dirty="0"/>
              <a:t>Keith </a:t>
            </a:r>
            <a:r>
              <a:rPr lang="en-US" sz="1100" dirty="0" err="1"/>
              <a:t>Schuermann</a:t>
            </a:r>
            <a:r>
              <a:rPr lang="en-US" sz="1100" dirty="0"/>
              <a:t>, Troup </a:t>
            </a:r>
            <a:r>
              <a:rPr lang="en-US" sz="1100" dirty="0" err="1"/>
              <a:t>Cty</a:t>
            </a:r>
            <a:r>
              <a:rPr lang="en-US" sz="1100" dirty="0"/>
              <a:t> Public Library</a:t>
            </a:r>
          </a:p>
          <a:p>
            <a:r>
              <a:rPr lang="en-US" sz="1100" dirty="0"/>
              <a:t>Steven Smith, University of TN-Knoxville</a:t>
            </a:r>
          </a:p>
          <a:p>
            <a:endParaRPr lang="en-US" sz="900" dirty="0"/>
          </a:p>
        </p:txBody>
      </p:sp>
      <p:sp>
        <p:nvSpPr>
          <p:cNvPr id="11" name="Text Box 14"/>
          <p:cNvSpPr txBox="1">
            <a:spLocks noChangeArrowheads="1"/>
          </p:cNvSpPr>
          <p:nvPr/>
        </p:nvSpPr>
        <p:spPr bwMode="auto">
          <a:xfrm>
            <a:off x="4634203" y="911592"/>
            <a:ext cx="3810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b="1" smtClean="0"/>
              <a:t>Feedback</a:t>
            </a:r>
            <a:endParaRPr lang="en-US" sz="1400" b="1" dirty="0"/>
          </a:p>
          <a:p>
            <a:endParaRPr lang="en-US" sz="1400" b="1" dirty="0"/>
          </a:p>
          <a:p>
            <a:r>
              <a:rPr lang="en-US" sz="1200" dirty="0"/>
              <a:t>I have felt for years that LYRASIS had become only PO’s I signed every year. This forum gave me much more understanding about the organization and the value</a:t>
            </a:r>
          </a:p>
          <a:p>
            <a:endParaRPr lang="en-US" sz="1200" dirty="0"/>
          </a:p>
          <a:p>
            <a:r>
              <a:rPr lang="en-US" sz="1200" dirty="0"/>
              <a:t>I appreciated the personal invitation and was happy to be included and called by Robert.</a:t>
            </a:r>
          </a:p>
          <a:p>
            <a:endParaRPr lang="en-US" sz="1200" dirty="0"/>
          </a:p>
          <a:p>
            <a:r>
              <a:rPr lang="en-US" sz="1200" dirty="0"/>
              <a:t>It was great to know that other organizations of different size and scale have similar challenges.</a:t>
            </a:r>
          </a:p>
          <a:p>
            <a:endParaRPr lang="en-US" sz="1200" b="1" dirty="0"/>
          </a:p>
        </p:txBody>
      </p:sp>
      <p:sp>
        <p:nvSpPr>
          <p:cNvPr id="12" name="Text Box 16"/>
          <p:cNvSpPr txBox="1">
            <a:spLocks noChangeArrowheads="1"/>
          </p:cNvSpPr>
          <p:nvPr/>
        </p:nvSpPr>
        <p:spPr bwMode="auto">
          <a:xfrm>
            <a:off x="4634203" y="3999190"/>
            <a:ext cx="38100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would like LYRASIS to be a host/facilitator/hub for these conversations.</a:t>
            </a:r>
          </a:p>
          <a:p>
            <a:endParaRPr lang="en-US" sz="1200" dirty="0"/>
          </a:p>
          <a:p>
            <a:r>
              <a:rPr lang="en-US" sz="1200" dirty="0" smtClean="0"/>
              <a:t>We would like LYRASIS to supply services and programs that we can’t afford to build or support on our </a:t>
            </a:r>
            <a:r>
              <a:rPr lang="en-US" sz="1200" dirty="0" smtClean="0"/>
              <a:t>own.</a:t>
            </a:r>
            <a:endParaRPr lang="en-US" sz="1200" dirty="0" smtClean="0"/>
          </a:p>
          <a:p>
            <a:endParaRPr lang="en-US" sz="1200" dirty="0"/>
          </a:p>
          <a:p>
            <a:r>
              <a:rPr lang="en-US" sz="1200" dirty="0" smtClean="0"/>
              <a:t>We would like to leverage LYRASIS strengths to fill technology and organizational gaps we can’t fill.</a:t>
            </a:r>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Members welcome the chance to come together </a:t>
            </a:r>
            <a:r>
              <a:rPr lang="en-US" sz="1200" dirty="0" smtClean="0"/>
              <a:t> face to face to </a:t>
            </a:r>
            <a:r>
              <a:rPr lang="en-US" sz="1200" dirty="0" smtClean="0"/>
              <a:t>talk through these issues.</a:t>
            </a:r>
          </a:p>
          <a:p>
            <a:pPr marL="0" indent="0"/>
            <a:endParaRPr lang="en-US" sz="1200" dirty="0"/>
          </a:p>
          <a:p>
            <a:pPr marL="0" indent="0"/>
            <a:r>
              <a:rPr lang="en-US" sz="1200" dirty="0" smtClean="0"/>
              <a:t>Many are struggling in similar ways with how to manage big technology and digitization projects.</a:t>
            </a:r>
          </a:p>
          <a:p>
            <a:pPr marL="0" indent="0"/>
            <a:endParaRPr lang="en-US" sz="1200" dirty="0"/>
          </a:p>
          <a:p>
            <a:pPr marL="0" indent="0"/>
            <a:r>
              <a:rPr lang="en-US" sz="1200" dirty="0" smtClean="0"/>
              <a:t>Determining software and </a:t>
            </a:r>
            <a:r>
              <a:rPr lang="en-US" sz="1200" dirty="0" err="1" smtClean="0"/>
              <a:t>eResources</a:t>
            </a:r>
            <a:r>
              <a:rPr lang="en-US" sz="1200" dirty="0" smtClean="0"/>
              <a:t> takes a lot of staff time/energy and they need more support/easier way to make those decisions.</a:t>
            </a:r>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62084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Astoria, NY (Moving Image Museum, 1/26</a:t>
            </a:r>
            <a:r>
              <a:rPr lang="en-US" dirty="0" smtClean="0"/>
              <a:t>)</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2693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smtClean="0"/>
              <a:t>Jay Schaffer/ LYR Trustee</a:t>
            </a:r>
          </a:p>
          <a:p>
            <a:r>
              <a:rPr lang="en-US" sz="1100" dirty="0" smtClean="0"/>
              <a:t>Claire Gabriel, Russell Sage Foundation</a:t>
            </a:r>
          </a:p>
          <a:p>
            <a:r>
              <a:rPr lang="en-US" sz="1100" dirty="0" smtClean="0"/>
              <a:t>Curtis Ferree, Fairfield </a:t>
            </a:r>
            <a:r>
              <a:rPr lang="en-US" sz="1100" dirty="0" err="1" smtClean="0"/>
              <a:t>Univ</a:t>
            </a:r>
            <a:endParaRPr lang="en-US" sz="1100" dirty="0" smtClean="0"/>
          </a:p>
          <a:p>
            <a:r>
              <a:rPr lang="en-US" sz="1100" dirty="0" smtClean="0"/>
              <a:t>Meg Tulloch, FEDLINK</a:t>
            </a:r>
          </a:p>
          <a:p>
            <a:r>
              <a:rPr lang="en-US" sz="1100" dirty="0" smtClean="0"/>
              <a:t>Nate Hill, NY Metropolitan Lib Council</a:t>
            </a:r>
          </a:p>
          <a:p>
            <a:r>
              <a:rPr lang="en-US" sz="1100" dirty="0" smtClean="0"/>
              <a:t>Rob </a:t>
            </a:r>
            <a:r>
              <a:rPr lang="en-US" sz="1100" dirty="0" err="1" smtClean="0"/>
              <a:t>Cartolano</a:t>
            </a:r>
            <a:r>
              <a:rPr lang="en-US" sz="1100" dirty="0" smtClean="0"/>
              <a:t>, Columbia </a:t>
            </a:r>
            <a:r>
              <a:rPr lang="en-US" sz="1100" dirty="0" err="1" smtClean="0"/>
              <a:t>Univ</a:t>
            </a:r>
            <a:endParaRPr lang="en-US" sz="1100" dirty="0" smtClean="0"/>
          </a:p>
          <a:p>
            <a:r>
              <a:rPr lang="en-US" sz="1100" dirty="0" smtClean="0"/>
              <a:t>David Millman, NYU</a:t>
            </a:r>
          </a:p>
          <a:p>
            <a:r>
              <a:rPr lang="en-US" sz="1100" dirty="0" smtClean="0"/>
              <a:t>Jacob Nadal, </a:t>
            </a:r>
            <a:r>
              <a:rPr lang="en-US" sz="1100" dirty="0"/>
              <a:t>Princeton University Library/Research Collections and Preservation </a:t>
            </a:r>
            <a:r>
              <a:rPr lang="en-US" sz="1100" dirty="0" smtClean="0"/>
              <a:t>Consortium</a:t>
            </a:r>
          </a:p>
          <a:p>
            <a:r>
              <a:rPr lang="en-US" sz="1100" dirty="0" smtClean="0"/>
              <a:t>Micah May, NYPL</a:t>
            </a:r>
          </a:p>
          <a:p>
            <a:r>
              <a:rPr lang="en-US" sz="1100" dirty="0" smtClean="0"/>
              <a:t>Chris </a:t>
            </a:r>
            <a:r>
              <a:rPr lang="en-US" sz="1100" dirty="0" err="1" smtClean="0"/>
              <a:t>Lacinak</a:t>
            </a:r>
            <a:r>
              <a:rPr lang="en-US" sz="1100" dirty="0" smtClean="0"/>
              <a:t>, </a:t>
            </a:r>
            <a:r>
              <a:rPr lang="en-US" sz="1100" dirty="0" err="1" smtClean="0"/>
              <a:t>AVPreserve</a:t>
            </a:r>
            <a:endParaRPr lang="en-US" sz="1100" dirty="0" smtClean="0"/>
          </a:p>
          <a:p>
            <a:endParaRPr lang="en-US" sz="1100" dirty="0" smtClean="0"/>
          </a:p>
          <a:p>
            <a:endParaRPr lang="en-US" sz="900" dirty="0"/>
          </a:p>
        </p:txBody>
      </p:sp>
      <p:sp>
        <p:nvSpPr>
          <p:cNvPr id="11" name="Text Box 14"/>
          <p:cNvSpPr txBox="1">
            <a:spLocks noChangeArrowheads="1"/>
          </p:cNvSpPr>
          <p:nvPr/>
        </p:nvSpPr>
        <p:spPr bwMode="auto">
          <a:xfrm>
            <a:off x="4634203" y="911592"/>
            <a:ext cx="3810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r>
              <a:rPr lang="en-US" sz="1100" dirty="0" smtClean="0"/>
              <a:t>There’s a </a:t>
            </a:r>
            <a:r>
              <a:rPr lang="en-US" sz="1100" dirty="0"/>
              <a:t>lot of opportunity, interested mix and match with end to end </a:t>
            </a:r>
            <a:r>
              <a:rPr lang="en-US" sz="1100" dirty="0" smtClean="0"/>
              <a:t>services options that LYRASIS could offer. </a:t>
            </a:r>
          </a:p>
          <a:p>
            <a:endParaRPr lang="en-US" sz="1100" dirty="0" smtClean="0"/>
          </a:p>
          <a:p>
            <a:r>
              <a:rPr lang="en-US" sz="1100" dirty="0" smtClean="0"/>
              <a:t>It was great to have an open dialogue on these topics with </a:t>
            </a:r>
            <a:r>
              <a:rPr lang="en-US" sz="1100" dirty="0"/>
              <a:t>eagerness and excitement</a:t>
            </a:r>
            <a:r>
              <a:rPr lang="en-US" sz="1100" dirty="0" smtClean="0"/>
              <a:t>. The Forum is </a:t>
            </a:r>
            <a:r>
              <a:rPr lang="en-US" sz="1100" dirty="0"/>
              <a:t>a positive sign that </a:t>
            </a:r>
            <a:r>
              <a:rPr lang="en-US" sz="1100" dirty="0" smtClean="0"/>
              <a:t>something </a:t>
            </a:r>
            <a:r>
              <a:rPr lang="en-US" sz="1100" dirty="0"/>
              <a:t>can be done or get done. </a:t>
            </a:r>
            <a:endParaRPr lang="en-US" sz="1100" dirty="0" smtClean="0"/>
          </a:p>
          <a:p>
            <a:endParaRPr lang="en-US" sz="1100" dirty="0"/>
          </a:p>
          <a:p>
            <a:r>
              <a:rPr lang="en-US" sz="1100" dirty="0" smtClean="0"/>
              <a:t>It was great to know that other organizations of different size and scale have similar challenges as I do.</a:t>
            </a:r>
          </a:p>
          <a:p>
            <a:endParaRPr lang="en-US" sz="1100" b="1" dirty="0" smtClean="0"/>
          </a:p>
          <a:p>
            <a:r>
              <a:rPr lang="en-US" sz="1100" dirty="0" smtClean="0"/>
              <a:t>The </a:t>
            </a:r>
            <a:r>
              <a:rPr lang="en-US" sz="1100" dirty="0"/>
              <a:t>quality of the participation and </a:t>
            </a:r>
            <a:r>
              <a:rPr lang="en-US" sz="1100" dirty="0" smtClean="0"/>
              <a:t>discussion was next level.</a:t>
            </a:r>
            <a:endParaRPr lang="en-US" sz="1100" b="1" dirty="0"/>
          </a:p>
        </p:txBody>
      </p:sp>
      <p:sp>
        <p:nvSpPr>
          <p:cNvPr id="12" name="Text Box 16"/>
          <p:cNvSpPr txBox="1">
            <a:spLocks noChangeArrowheads="1"/>
          </p:cNvSpPr>
          <p:nvPr/>
        </p:nvSpPr>
        <p:spPr bwMode="auto">
          <a:xfrm>
            <a:off x="4634203" y="3999190"/>
            <a:ext cx="38100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a:t>
            </a:r>
            <a:r>
              <a:rPr lang="en-US" sz="1200" dirty="0" smtClean="0"/>
              <a:t>would like LYRASIS to </a:t>
            </a:r>
            <a:r>
              <a:rPr lang="en-US" sz="1200" dirty="0" smtClean="0"/>
              <a:t>be the hub for finding supply services, programs and pooled resources </a:t>
            </a:r>
            <a:r>
              <a:rPr lang="en-US" sz="1200" dirty="0" smtClean="0"/>
              <a:t>that we can’t afford to build or support on our own</a:t>
            </a:r>
          </a:p>
          <a:p>
            <a:endParaRPr lang="en-US" sz="1200" dirty="0" smtClean="0"/>
          </a:p>
          <a:p>
            <a:r>
              <a:rPr lang="en-US" sz="1200" dirty="0" smtClean="0"/>
              <a:t>We see LYRASIS and </a:t>
            </a:r>
            <a:r>
              <a:rPr lang="en-US" sz="1200" dirty="0" err="1" smtClean="0"/>
              <a:t>DuraSpace</a:t>
            </a:r>
            <a:r>
              <a:rPr lang="en-US" sz="1200" dirty="0" smtClean="0"/>
              <a:t> as a merge that makes sense. Larger communities with common interests tend to help with buy-in, support and sustainable projects.</a:t>
            </a:r>
            <a:endParaRPr lang="en-US" sz="1200" dirty="0" smtClean="0"/>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289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100" dirty="0" smtClean="0"/>
              <a:t>Many </a:t>
            </a:r>
            <a:r>
              <a:rPr lang="en-US" sz="1100" dirty="0" smtClean="0"/>
              <a:t>are struggling in similar ways with how to manage big technology with little staff. </a:t>
            </a:r>
          </a:p>
          <a:p>
            <a:pPr marL="0" indent="0"/>
            <a:endParaRPr lang="en-US" sz="1100" dirty="0" smtClean="0"/>
          </a:p>
          <a:p>
            <a:pPr marL="0" indent="0"/>
            <a:r>
              <a:rPr lang="en-US" sz="1100" dirty="0" smtClean="0"/>
              <a:t>Open Source is a solution. Members want to hear more about OSS solutions and how they can be a part what is needed and what can be enhanced.</a:t>
            </a:r>
          </a:p>
          <a:p>
            <a:pPr marL="0" indent="0"/>
            <a:endParaRPr lang="en-US" sz="1100" dirty="0"/>
          </a:p>
          <a:p>
            <a:pPr marL="0" indent="0"/>
            <a:r>
              <a:rPr lang="en-US" sz="1100" dirty="0" smtClean="0"/>
              <a:t>Members want not another system but a collaborative solution: shared resources and power to control or state what we want to vendors.</a:t>
            </a:r>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8788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t>
            </a:r>
            <a:r>
              <a:rPr lang="en-US" b="1" dirty="0"/>
              <a:t>Philadelphia, </a:t>
            </a:r>
            <a:r>
              <a:rPr lang="en-US" b="1" dirty="0" smtClean="0"/>
              <a:t>PA, (Free </a:t>
            </a:r>
            <a:r>
              <a:rPr lang="en-US" b="1" dirty="0"/>
              <a:t>Public </a:t>
            </a:r>
            <a:r>
              <a:rPr lang="en-US" b="1" dirty="0" smtClean="0"/>
              <a:t>Library, 1/28)</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031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smtClean="0"/>
              <a:t>Joe Lucia/LYR Trustee</a:t>
            </a:r>
          </a:p>
          <a:p>
            <a:r>
              <a:rPr lang="en-US" sz="1100" dirty="0" smtClean="0"/>
              <a:t>Scott Muir, Rowan </a:t>
            </a:r>
            <a:r>
              <a:rPr lang="en-US" sz="1100" dirty="0" err="1" smtClean="0"/>
              <a:t>Univ</a:t>
            </a:r>
            <a:endParaRPr lang="en-US" sz="1100" dirty="0" smtClean="0"/>
          </a:p>
          <a:p>
            <a:r>
              <a:rPr lang="en-US" sz="1100" dirty="0" smtClean="0"/>
              <a:t>Michele </a:t>
            </a:r>
            <a:r>
              <a:rPr lang="en-US" sz="1100" dirty="0" err="1" smtClean="0"/>
              <a:t>Stricker</a:t>
            </a:r>
            <a:r>
              <a:rPr lang="en-US" sz="1100" dirty="0" smtClean="0"/>
              <a:t>, NJ State Library</a:t>
            </a:r>
          </a:p>
          <a:p>
            <a:r>
              <a:rPr lang="en-US" sz="1100" dirty="0" smtClean="0"/>
              <a:t>James </a:t>
            </a:r>
            <a:r>
              <a:rPr lang="en-US" sz="1100" dirty="0" err="1" smtClean="0"/>
              <a:t>Lonengan</a:t>
            </a:r>
            <a:r>
              <a:rPr lang="en-US" sz="1100" dirty="0" smtClean="0"/>
              <a:t>, NJ State Library</a:t>
            </a:r>
          </a:p>
          <a:p>
            <a:r>
              <a:rPr lang="en-US" sz="1100" dirty="0" smtClean="0"/>
              <a:t>Jill Morris, PALCI</a:t>
            </a:r>
          </a:p>
          <a:p>
            <a:r>
              <a:rPr lang="en-US" sz="1100" dirty="0" smtClean="0"/>
              <a:t>Cathy Wilt, PALCI</a:t>
            </a:r>
          </a:p>
          <a:p>
            <a:r>
              <a:rPr lang="en-US" sz="1100" dirty="0" smtClean="0"/>
              <a:t>Page Talbot, Historical Society of PA</a:t>
            </a:r>
          </a:p>
          <a:p>
            <a:r>
              <a:rPr lang="en-US" sz="1100" dirty="0" smtClean="0"/>
              <a:t>John Houser, Historical Society of PA</a:t>
            </a:r>
          </a:p>
          <a:p>
            <a:r>
              <a:rPr lang="en-US" sz="1100" dirty="0" smtClean="0"/>
              <a:t>Terry Snyder, Haverford College</a:t>
            </a:r>
          </a:p>
          <a:p>
            <a:r>
              <a:rPr lang="en-US" sz="1100" dirty="0" smtClean="0"/>
              <a:t>Peggy Seiden, Swarthmore </a:t>
            </a:r>
          </a:p>
          <a:p>
            <a:r>
              <a:rPr lang="en-US" sz="1100" dirty="0" smtClean="0"/>
              <a:t>Mike Winkler, </a:t>
            </a:r>
            <a:r>
              <a:rPr lang="en-US" sz="1100" dirty="0" err="1" smtClean="0"/>
              <a:t>Univ</a:t>
            </a:r>
            <a:r>
              <a:rPr lang="en-US" sz="1100" dirty="0" smtClean="0"/>
              <a:t> of Penn</a:t>
            </a:r>
          </a:p>
          <a:p>
            <a:r>
              <a:rPr lang="en-US" sz="1100" dirty="0" smtClean="0"/>
              <a:t>Ian Bogus, </a:t>
            </a:r>
            <a:r>
              <a:rPr lang="en-US" sz="1100" dirty="0" err="1" smtClean="0"/>
              <a:t>Univ</a:t>
            </a:r>
            <a:r>
              <a:rPr lang="en-US" sz="1100" dirty="0" smtClean="0"/>
              <a:t> of Penn</a:t>
            </a:r>
          </a:p>
          <a:p>
            <a:r>
              <a:rPr lang="en-US" sz="1100" dirty="0" smtClean="0"/>
              <a:t>Danuta </a:t>
            </a:r>
            <a:r>
              <a:rPr lang="en-US" sz="1100" dirty="0" err="1" smtClean="0"/>
              <a:t>Nitecki</a:t>
            </a:r>
            <a:r>
              <a:rPr lang="en-US" sz="1100" dirty="0" smtClean="0"/>
              <a:t>, Drexel</a:t>
            </a:r>
          </a:p>
          <a:p>
            <a:r>
              <a:rPr lang="en-US" sz="1100" smtClean="0"/>
              <a:t>John Wiggins</a:t>
            </a:r>
            <a:r>
              <a:rPr lang="en-US" sz="1100" dirty="0" smtClean="0"/>
              <a:t>, Drexel</a:t>
            </a:r>
            <a:endParaRPr lang="en-US" sz="1100" dirty="0"/>
          </a:p>
          <a:p>
            <a:endParaRPr lang="en-US" sz="900" dirty="0"/>
          </a:p>
        </p:txBody>
      </p:sp>
      <p:sp>
        <p:nvSpPr>
          <p:cNvPr id="11" name="Text Box 14"/>
          <p:cNvSpPr txBox="1">
            <a:spLocks noChangeArrowheads="1"/>
          </p:cNvSpPr>
          <p:nvPr/>
        </p:nvSpPr>
        <p:spPr bwMode="auto">
          <a:xfrm>
            <a:off x="4634203" y="911592"/>
            <a:ext cx="381000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r>
              <a:rPr lang="en-US" sz="1200" dirty="0" smtClean="0"/>
              <a:t>We </a:t>
            </a:r>
            <a:r>
              <a:rPr lang="en-US" sz="1200" dirty="0"/>
              <a:t>[LYRASIS] delivered what we promised in the forum--definitely interesting talk and topics. We should do this more--bring people together to collectively figure out the problems and have stronger communications among us</a:t>
            </a:r>
            <a:r>
              <a:rPr lang="en-US" sz="1200" dirty="0" smtClean="0"/>
              <a:t>.</a:t>
            </a:r>
          </a:p>
          <a:p>
            <a:endParaRPr lang="en-US" sz="1200" dirty="0"/>
          </a:p>
          <a:p>
            <a:r>
              <a:rPr lang="en-US" sz="1200" dirty="0" smtClean="0"/>
              <a:t>We should do </a:t>
            </a:r>
            <a:r>
              <a:rPr lang="en-US" sz="1200" dirty="0"/>
              <a:t>this </a:t>
            </a:r>
            <a:r>
              <a:rPr lang="en-US" sz="1200" dirty="0" smtClean="0"/>
              <a:t>more, collectively </a:t>
            </a:r>
            <a:r>
              <a:rPr lang="en-US" sz="1200" dirty="0"/>
              <a:t>figure out the </a:t>
            </a:r>
            <a:r>
              <a:rPr lang="en-US" sz="1200" dirty="0" smtClean="0"/>
              <a:t>problems and try to find a collaborative resolution and hold open communications.</a:t>
            </a:r>
          </a:p>
          <a:p>
            <a:endParaRPr lang="en-US" sz="1200" dirty="0"/>
          </a:p>
          <a:p>
            <a:r>
              <a:rPr lang="en-US" sz="1200" dirty="0" smtClean="0"/>
              <a:t>I was worried about </a:t>
            </a:r>
            <a:r>
              <a:rPr lang="en-US" sz="1200" dirty="0"/>
              <a:t>moving to the next level </a:t>
            </a:r>
            <a:r>
              <a:rPr lang="en-US" sz="1200" dirty="0" smtClean="0"/>
              <a:t>but now, after the Forum, I feel I am not in this alone and I am a part of a community that includes LYRASIS.</a:t>
            </a:r>
            <a:endParaRPr lang="en-US" sz="1200" dirty="0"/>
          </a:p>
          <a:p>
            <a:endParaRPr lang="en-US" sz="1200" b="1" dirty="0"/>
          </a:p>
        </p:txBody>
      </p:sp>
      <p:sp>
        <p:nvSpPr>
          <p:cNvPr id="12" name="Text Box 16"/>
          <p:cNvSpPr txBox="1">
            <a:spLocks noChangeArrowheads="1"/>
          </p:cNvSpPr>
          <p:nvPr/>
        </p:nvSpPr>
        <p:spPr bwMode="auto">
          <a:xfrm>
            <a:off x="4592302" y="3914400"/>
            <a:ext cx="3810000" cy="249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would like LYRASIS to be a host/facilitator/hub for these conversations.</a:t>
            </a:r>
          </a:p>
          <a:p>
            <a:endParaRPr lang="en-US" sz="1200" dirty="0"/>
          </a:p>
          <a:p>
            <a:r>
              <a:rPr lang="en-US" sz="1200" dirty="0" smtClean="0"/>
              <a:t>We would like LYRASIS to supply services and programs that we can’t afford to build or support on our </a:t>
            </a:r>
            <a:r>
              <a:rPr lang="en-US" sz="1200" dirty="0" smtClean="0"/>
              <a:t>own.</a:t>
            </a:r>
          </a:p>
          <a:p>
            <a:endParaRPr lang="en-US" sz="1200" dirty="0"/>
          </a:p>
          <a:p>
            <a:r>
              <a:rPr lang="en-US" sz="1200" dirty="0" smtClean="0"/>
              <a:t>I trust LYRASIS. I don’t have time to figure out the solution. Build it and I am ready to use and support it.</a:t>
            </a:r>
            <a:endParaRPr lang="en-US" sz="1200" dirty="0" smtClean="0"/>
          </a:p>
          <a:p>
            <a:endParaRPr lang="en-US" sz="1200" dirty="0"/>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Members welcome the chance to come together to talk through these issues.</a:t>
            </a:r>
          </a:p>
          <a:p>
            <a:pPr marL="0" indent="0"/>
            <a:endParaRPr lang="en-US" sz="1200" dirty="0"/>
          </a:p>
          <a:p>
            <a:r>
              <a:rPr lang="en-US" sz="1200" dirty="0" smtClean="0"/>
              <a:t>We need to develop </a:t>
            </a:r>
            <a:r>
              <a:rPr lang="en-US" sz="1200" dirty="0"/>
              <a:t>services to be sold or shared </a:t>
            </a:r>
            <a:r>
              <a:rPr lang="en-US" sz="1200" dirty="0" smtClean="0"/>
              <a:t>among us—and LYRASIS can be a distribution channel for this.</a:t>
            </a:r>
          </a:p>
          <a:p>
            <a:endParaRPr lang="en-US" sz="1200" dirty="0"/>
          </a:p>
          <a:p>
            <a:r>
              <a:rPr lang="en-US" sz="1200" dirty="0" smtClean="0"/>
              <a:t>Scale</a:t>
            </a:r>
            <a:r>
              <a:rPr lang="en-US" sz="1200" dirty="0"/>
              <a:t> </a:t>
            </a:r>
            <a:r>
              <a:rPr lang="en-US" sz="1200" dirty="0" smtClean="0"/>
              <a:t>is an issue. Growing commitments </a:t>
            </a:r>
            <a:r>
              <a:rPr lang="en-US" sz="1200" dirty="0"/>
              <a:t>for managing </a:t>
            </a:r>
            <a:r>
              <a:rPr lang="en-US" sz="1200" dirty="0" smtClean="0"/>
              <a:t>digital collections are beginning to be unaffordable by one’s institution, even at a larger institution with great support.</a:t>
            </a:r>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96232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t>
            </a:r>
            <a:r>
              <a:rPr lang="en-US" b="1" dirty="0" smtClean="0"/>
              <a:t>Los Angeles, CA (LA </a:t>
            </a:r>
            <a:r>
              <a:rPr lang="en-US" b="1" dirty="0"/>
              <a:t>Public </a:t>
            </a:r>
            <a:r>
              <a:rPr lang="en-US" b="1" dirty="0" smtClean="0"/>
              <a:t>Library, </a:t>
            </a:r>
            <a:r>
              <a:rPr lang="en-US" b="1" dirty="0" smtClean="0"/>
              <a:t>2/16)</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2846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t>Attendees</a:t>
            </a:r>
          </a:p>
          <a:p>
            <a:r>
              <a:rPr lang="en-US" sz="1200" dirty="0" smtClean="0"/>
              <a:t>John Szabo- LAPL</a:t>
            </a:r>
          </a:p>
          <a:p>
            <a:r>
              <a:rPr lang="en-US" sz="1200" dirty="0" smtClean="0"/>
              <a:t>Susan Luftschei</a:t>
            </a:r>
            <a:r>
              <a:rPr lang="en-US" sz="1200" dirty="0" smtClean="0"/>
              <a:t>n-USC</a:t>
            </a:r>
          </a:p>
          <a:p>
            <a:r>
              <a:rPr lang="en-US" sz="1200" dirty="0" err="1" smtClean="0"/>
              <a:t>Marje</a:t>
            </a:r>
            <a:r>
              <a:rPr lang="en-US" sz="1200" dirty="0" smtClean="0"/>
              <a:t> </a:t>
            </a:r>
            <a:r>
              <a:rPr lang="en-US" sz="1200" dirty="0" err="1" smtClean="0"/>
              <a:t>Schuetze</a:t>
            </a:r>
            <a:r>
              <a:rPr lang="en-US" sz="1200" dirty="0" smtClean="0"/>
              <a:t>-Coburn-USC</a:t>
            </a:r>
          </a:p>
          <a:p>
            <a:r>
              <a:rPr lang="en-US" sz="1200" dirty="0" smtClean="0"/>
              <a:t>Ivy Anderson- CA Digital Lib</a:t>
            </a:r>
          </a:p>
          <a:p>
            <a:r>
              <a:rPr lang="en-US" sz="1200" dirty="0" smtClean="0"/>
              <a:t>Annette Marines-</a:t>
            </a:r>
            <a:r>
              <a:rPr lang="en-US" sz="1200" dirty="0" err="1" smtClean="0"/>
              <a:t>Univ</a:t>
            </a:r>
            <a:r>
              <a:rPr lang="en-US" sz="1200" dirty="0" smtClean="0"/>
              <a:t> of CA Santa Cruz</a:t>
            </a:r>
          </a:p>
          <a:p>
            <a:r>
              <a:rPr lang="en-US" sz="1200" dirty="0" smtClean="0"/>
              <a:t>Martha Hruska-</a:t>
            </a:r>
            <a:r>
              <a:rPr lang="en-US" sz="1200" dirty="0" err="1" smtClean="0"/>
              <a:t>Univ</a:t>
            </a:r>
            <a:r>
              <a:rPr lang="en-US" sz="1200" dirty="0" smtClean="0"/>
              <a:t> of CA San Diego</a:t>
            </a:r>
          </a:p>
          <a:p>
            <a:r>
              <a:rPr lang="en-US" sz="1200" dirty="0" smtClean="0"/>
              <a:t>Nancy </a:t>
            </a:r>
            <a:r>
              <a:rPr lang="en-US" sz="1200" dirty="0" err="1" smtClean="0"/>
              <a:t>Ennekin</a:t>
            </a:r>
            <a:r>
              <a:rPr lang="en-US" sz="1200" dirty="0" smtClean="0"/>
              <a:t>- the Getty Museum</a:t>
            </a:r>
          </a:p>
          <a:p>
            <a:r>
              <a:rPr lang="en-US" sz="1200" dirty="0" smtClean="0"/>
              <a:t>Joshua Gomez-the Getty Museum</a:t>
            </a:r>
          </a:p>
          <a:p>
            <a:r>
              <a:rPr lang="en-US" sz="1200" dirty="0" smtClean="0"/>
              <a:t>Angela </a:t>
            </a:r>
            <a:r>
              <a:rPr lang="en-US" sz="1200" dirty="0" err="1" smtClean="0"/>
              <a:t>Riggio</a:t>
            </a:r>
            <a:r>
              <a:rPr lang="en-US" sz="1200" dirty="0" smtClean="0"/>
              <a:t>-UCLA</a:t>
            </a:r>
          </a:p>
          <a:p>
            <a:r>
              <a:rPr lang="en-US" sz="1200" dirty="0" smtClean="0"/>
              <a:t>Mark Roosa- Pepperdine </a:t>
            </a:r>
            <a:r>
              <a:rPr lang="en-US" sz="1200" dirty="0" err="1" smtClean="0"/>
              <a:t>Univ</a:t>
            </a:r>
            <a:endParaRPr lang="en-US" sz="1200" dirty="0" smtClean="0"/>
          </a:p>
          <a:p>
            <a:r>
              <a:rPr lang="en-US" sz="1200" dirty="0" smtClean="0"/>
              <a:t>Rick Hefner-Cal Tech</a:t>
            </a:r>
          </a:p>
          <a:p>
            <a:r>
              <a:rPr lang="en-US" sz="1200" dirty="0" smtClean="0"/>
              <a:t>Lorraine </a:t>
            </a:r>
            <a:r>
              <a:rPr lang="en-US" sz="1200" dirty="0" err="1" smtClean="0"/>
              <a:t>Perrotta</a:t>
            </a:r>
            <a:r>
              <a:rPr lang="en-US" sz="1200" dirty="0" smtClean="0"/>
              <a:t>- The Huntington</a:t>
            </a:r>
          </a:p>
          <a:p>
            <a:r>
              <a:rPr lang="en-US" sz="1200" dirty="0" smtClean="0"/>
              <a:t>Janel Anderson- The Huntington</a:t>
            </a:r>
            <a:endParaRPr lang="en-US" sz="1200" dirty="0"/>
          </a:p>
          <a:p>
            <a:endParaRPr lang="en-US" sz="900" dirty="0"/>
          </a:p>
        </p:txBody>
      </p:sp>
      <p:sp>
        <p:nvSpPr>
          <p:cNvPr id="11" name="Text Box 14"/>
          <p:cNvSpPr txBox="1">
            <a:spLocks noChangeArrowheads="1"/>
          </p:cNvSpPr>
          <p:nvPr/>
        </p:nvSpPr>
        <p:spPr bwMode="auto">
          <a:xfrm>
            <a:off x="4634203" y="911592"/>
            <a:ext cx="381000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pPr lvl="0"/>
            <a:r>
              <a:rPr lang="en-US" sz="1200" dirty="0" smtClean="0"/>
              <a:t>If </a:t>
            </a:r>
            <a:r>
              <a:rPr lang="en-US" sz="1200" dirty="0"/>
              <a:t>LYRASIS can help articulate where we can consolidate and help us better express to colleagues on campus on what the strategy is – justifying cost and benefit, explaining our role in a larger ecosystem – that would be very helpful</a:t>
            </a:r>
            <a:r>
              <a:rPr lang="en-US" sz="1200" dirty="0" smtClean="0"/>
              <a:t>.</a:t>
            </a:r>
          </a:p>
          <a:p>
            <a:pPr lvl="0"/>
            <a:endParaRPr lang="en-US" sz="1200" dirty="0"/>
          </a:p>
          <a:p>
            <a:pPr lvl="0"/>
            <a:r>
              <a:rPr lang="en-US" sz="1200" dirty="0"/>
              <a:t>The bigger the community gets, then the costs for staff, etc. goes down. We have no control over vendors, but we can control our community</a:t>
            </a:r>
            <a:r>
              <a:rPr lang="en-US" sz="1200" dirty="0" smtClean="0"/>
              <a:t>.</a:t>
            </a:r>
          </a:p>
          <a:p>
            <a:pPr lvl="0"/>
            <a:endParaRPr lang="en-US" sz="1200" dirty="0"/>
          </a:p>
          <a:p>
            <a:pPr lvl="0"/>
            <a:r>
              <a:rPr lang="en-US" sz="1200" dirty="0"/>
              <a:t>People see the value of coming together to buy e-resources, so maybe it’s a way of framing that value in a different way for your other ventures?</a:t>
            </a:r>
          </a:p>
          <a:p>
            <a:endParaRPr lang="en-US" sz="1200" b="1" dirty="0"/>
          </a:p>
        </p:txBody>
      </p:sp>
      <p:sp>
        <p:nvSpPr>
          <p:cNvPr id="12" name="Text Box 16"/>
          <p:cNvSpPr txBox="1">
            <a:spLocks noChangeArrowheads="1"/>
          </p:cNvSpPr>
          <p:nvPr/>
        </p:nvSpPr>
        <p:spPr bwMode="auto">
          <a:xfrm>
            <a:off x="4582422" y="3974072"/>
            <a:ext cx="3810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The LA Forum participants were </a:t>
            </a:r>
            <a:r>
              <a:rPr lang="en-US" sz="1200" dirty="0"/>
              <a:t>less clear about LYRASIS's role in the space, and how we facilitate/engage community. As a takeaway, I see that as an </a:t>
            </a:r>
            <a:r>
              <a:rPr lang="en-US" sz="1200" dirty="0" smtClean="0"/>
              <a:t>opportunity.</a:t>
            </a:r>
          </a:p>
          <a:p>
            <a:endParaRPr lang="en-US" sz="1200" dirty="0"/>
          </a:p>
          <a:p>
            <a:r>
              <a:rPr lang="en-US" sz="1200" dirty="0" smtClean="0"/>
              <a:t>We do have some strong ties in CA, with the Forum, we have gained some more. We will continue building </a:t>
            </a:r>
          </a:p>
          <a:p>
            <a:r>
              <a:rPr lang="en-US" sz="1200" dirty="0" smtClean="0"/>
              <a:t>relationships especially with </a:t>
            </a:r>
            <a:r>
              <a:rPr lang="en-US" sz="1200" dirty="0" err="1" smtClean="0"/>
              <a:t>DuraSpace</a:t>
            </a:r>
            <a:r>
              <a:rPr lang="en-US" sz="1200" dirty="0" smtClean="0"/>
              <a:t>.</a:t>
            </a:r>
          </a:p>
          <a:p>
            <a:endParaRPr lang="en-US" sz="1200" dirty="0"/>
          </a:p>
          <a:p>
            <a:endParaRPr lang="en-US" sz="1200" dirty="0" smtClean="0"/>
          </a:p>
          <a:p>
            <a:endParaRPr lang="en-US" sz="1200" dirty="0"/>
          </a:p>
          <a:p>
            <a:endParaRPr lang="en-US" sz="12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99213" y="3877648"/>
            <a:ext cx="3557783"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There is frustration with joining larger forces like Community Support Software or OSS, we want to but have institutional limitations. How to we gain support and buy-in?</a:t>
            </a:r>
          </a:p>
          <a:p>
            <a:pPr marL="0" indent="0"/>
            <a:endParaRPr lang="en-US" sz="1200" dirty="0" smtClean="0"/>
          </a:p>
          <a:p>
            <a:pPr marL="0" indent="0"/>
            <a:r>
              <a:rPr lang="en-US" sz="1200" dirty="0" smtClean="0"/>
              <a:t>Big data is a big concern it seems everywhere. How do we manage big data so that we can preserve describing objects and collections in a way that doesn’t rely on 1 particular system.</a:t>
            </a:r>
          </a:p>
          <a:p>
            <a:pPr marL="0" indent="0"/>
            <a:endParaRPr lang="en-US" sz="1200" dirty="0"/>
          </a:p>
          <a:p>
            <a:pPr marL="0" indent="0"/>
            <a:endParaRPr lang="en-US" sz="1200" dirty="0" smtClean="0"/>
          </a:p>
          <a:p>
            <a:pPr marL="0" indent="0"/>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9938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Licensing </a:t>
            </a:r>
            <a:r>
              <a:rPr lang="en-US" sz="1400" dirty="0">
                <a:solidFill>
                  <a:schemeClr val="bg1"/>
                </a:solidFill>
              </a:rPr>
              <a:t>and Strategic Partnerships</a:t>
            </a: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47" y="220786"/>
            <a:ext cx="7058074" cy="455691"/>
          </a:xfrm>
        </p:spPr>
        <p:txBody>
          <a:bodyPr>
            <a:normAutofit fontScale="90000"/>
          </a:bodyPr>
          <a:lstStyle/>
          <a:p>
            <a:r>
              <a:rPr lang="en-US" b="1" dirty="0" smtClean="0"/>
              <a:t>Leadership Forum | </a:t>
            </a:r>
            <a:r>
              <a:rPr lang="en-US" b="1" dirty="0" smtClean="0"/>
              <a:t>Charlotte, NC (</a:t>
            </a:r>
            <a:r>
              <a:rPr lang="en-US" sz="1900" b="1" dirty="0" smtClean="0"/>
              <a:t>Charlotte-Mecklenburg Pub Lib, </a:t>
            </a:r>
            <a:r>
              <a:rPr lang="en-US" b="1" dirty="0" smtClean="0"/>
              <a:t>2/23)</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t>Attendees</a:t>
            </a:r>
          </a:p>
          <a:p>
            <a:r>
              <a:rPr lang="en-US" sz="1000" dirty="0" smtClean="0"/>
              <a:t>David Singleton-Charlotte-Mecklenburg Pub Lib/LYR</a:t>
            </a:r>
          </a:p>
          <a:p>
            <a:r>
              <a:rPr lang="en-US" sz="1000" dirty="0" smtClean="0"/>
              <a:t>Wanda Brown-Wake Forest/LYR</a:t>
            </a:r>
            <a:endParaRPr lang="en-US" sz="1000" dirty="0" smtClean="0"/>
          </a:p>
          <a:p>
            <a:r>
              <a:rPr lang="en-US" sz="1000" dirty="0" smtClean="0"/>
              <a:t>Cal Shepard-State Librarian</a:t>
            </a:r>
          </a:p>
          <a:p>
            <a:r>
              <a:rPr lang="en-US" sz="1000" dirty="0" smtClean="0"/>
              <a:t>Rob Ross-NCLIVE</a:t>
            </a:r>
          </a:p>
          <a:p>
            <a:r>
              <a:rPr lang="en-US" sz="1000" dirty="0" smtClean="0"/>
              <a:t>Bob Price-UNCC</a:t>
            </a:r>
          </a:p>
          <a:p>
            <a:r>
              <a:rPr lang="en-US" sz="1000" dirty="0" smtClean="0"/>
              <a:t>Lisa Gregory-Digital Heritage Center</a:t>
            </a:r>
          </a:p>
          <a:p>
            <a:r>
              <a:rPr lang="en-US" sz="1000" dirty="0" smtClean="0"/>
              <a:t>Lisa Croucher-TRLN</a:t>
            </a:r>
          </a:p>
          <a:p>
            <a:r>
              <a:rPr lang="en-US" sz="1000" dirty="0" smtClean="0"/>
              <a:t>Jason </a:t>
            </a:r>
            <a:r>
              <a:rPr lang="en-US" sz="1000" dirty="0" err="1" smtClean="0"/>
              <a:t>Casden</a:t>
            </a:r>
            <a:r>
              <a:rPr lang="en-US" sz="1000" dirty="0" smtClean="0"/>
              <a:t>-NCSU</a:t>
            </a:r>
          </a:p>
          <a:p>
            <a:r>
              <a:rPr lang="en-US" sz="1000" dirty="0" smtClean="0"/>
              <a:t>Will Cross- NCSU</a:t>
            </a:r>
          </a:p>
          <a:p>
            <a:r>
              <a:rPr lang="en-US" sz="1000" dirty="0" smtClean="0"/>
              <a:t>Monika </a:t>
            </a:r>
            <a:r>
              <a:rPr lang="en-US" sz="1000" dirty="0" err="1" smtClean="0"/>
              <a:t>Rhue</a:t>
            </a:r>
            <a:r>
              <a:rPr lang="en-US" sz="1000" dirty="0" smtClean="0"/>
              <a:t>- Johnson C Smith </a:t>
            </a:r>
            <a:r>
              <a:rPr lang="en-US" sz="1000" dirty="0" err="1" smtClean="0"/>
              <a:t>Univ</a:t>
            </a:r>
            <a:endParaRPr lang="en-US" sz="1000" dirty="0" smtClean="0"/>
          </a:p>
          <a:p>
            <a:r>
              <a:rPr lang="en-US" sz="1000" dirty="0" smtClean="0"/>
              <a:t>Liz Siler- UNCC</a:t>
            </a:r>
          </a:p>
          <a:p>
            <a:r>
              <a:rPr lang="en-US" sz="1000" dirty="0" smtClean="0"/>
              <a:t>Scott Bacon-Coastal </a:t>
            </a:r>
            <a:r>
              <a:rPr lang="en-US" sz="1000" dirty="0" err="1" smtClean="0"/>
              <a:t>Univ</a:t>
            </a:r>
            <a:endParaRPr lang="en-US" sz="1000" dirty="0" smtClean="0"/>
          </a:p>
          <a:p>
            <a:r>
              <a:rPr lang="en-US" sz="1000" dirty="0" smtClean="0"/>
              <a:t>Tim McGeary-Duke</a:t>
            </a:r>
          </a:p>
          <a:p>
            <a:r>
              <a:rPr lang="en-US" sz="1000" dirty="0" smtClean="0"/>
              <a:t>Nitin Arora- State Lib</a:t>
            </a:r>
          </a:p>
          <a:p>
            <a:r>
              <a:rPr lang="en-US" sz="1000" dirty="0" smtClean="0"/>
              <a:t>Ben James Heet-TRLN</a:t>
            </a:r>
          </a:p>
          <a:p>
            <a:r>
              <a:rPr lang="en-US" sz="1000" dirty="0" smtClean="0"/>
              <a:t>Michelle Underhill- State </a:t>
            </a:r>
            <a:r>
              <a:rPr lang="en-US" sz="1000" dirty="0" err="1" smtClean="0"/>
              <a:t>LIbrary</a:t>
            </a:r>
            <a:endParaRPr lang="en-US" sz="1000" dirty="0" smtClean="0"/>
          </a:p>
          <a:p>
            <a:r>
              <a:rPr lang="en-US" sz="1000" dirty="0" smtClean="0"/>
              <a:t>Julie Rudder- UNCC</a:t>
            </a:r>
          </a:p>
          <a:p>
            <a:r>
              <a:rPr lang="en-US" sz="1000" dirty="0" smtClean="0"/>
              <a:t>Chris Vinson- Clemson</a:t>
            </a:r>
          </a:p>
          <a:p>
            <a:endParaRPr lang="en-US" sz="1000" dirty="0"/>
          </a:p>
        </p:txBody>
      </p:sp>
      <p:sp>
        <p:nvSpPr>
          <p:cNvPr id="11" name="Text Box 14"/>
          <p:cNvSpPr txBox="1">
            <a:spLocks noChangeArrowheads="1"/>
          </p:cNvSpPr>
          <p:nvPr/>
        </p:nvSpPr>
        <p:spPr bwMode="auto">
          <a:xfrm>
            <a:off x="4634203" y="1021634"/>
            <a:ext cx="3810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b="1" dirty="0" smtClean="0"/>
              <a:t>Feedback</a:t>
            </a:r>
          </a:p>
          <a:p>
            <a:endParaRPr lang="en-US" sz="1400" b="1" dirty="0"/>
          </a:p>
          <a:p>
            <a:r>
              <a:rPr lang="en-US" sz="1200" dirty="0" smtClean="0"/>
              <a:t>The </a:t>
            </a:r>
            <a:r>
              <a:rPr lang="en-US" sz="1200" dirty="0"/>
              <a:t>smaller institutions </a:t>
            </a:r>
            <a:r>
              <a:rPr lang="en-US" sz="1200" dirty="0" smtClean="0"/>
              <a:t>don’t </a:t>
            </a:r>
            <a:r>
              <a:rPr lang="en-US" sz="1200" dirty="0"/>
              <a:t>have </a:t>
            </a:r>
            <a:r>
              <a:rPr lang="en-US" sz="1200" dirty="0" smtClean="0"/>
              <a:t>CSS </a:t>
            </a:r>
            <a:r>
              <a:rPr lang="en-US" sz="1200" dirty="0"/>
              <a:t>on their radar screen but give them a "latch key" solution and it could be a </a:t>
            </a:r>
            <a:r>
              <a:rPr lang="en-US" sz="1200" dirty="0" smtClean="0"/>
              <a:t>go.</a:t>
            </a:r>
            <a:endParaRPr lang="en-US" sz="1200" dirty="0"/>
          </a:p>
          <a:p>
            <a:endParaRPr lang="en-US" sz="1200" dirty="0"/>
          </a:p>
          <a:p>
            <a:r>
              <a:rPr lang="en-US" sz="1200" dirty="0" smtClean="0"/>
              <a:t>We need more benevolent vendors—looking at resolution with heart over profits.</a:t>
            </a:r>
          </a:p>
          <a:p>
            <a:endParaRPr lang="en-US" sz="1200" dirty="0" smtClean="0"/>
          </a:p>
          <a:p>
            <a:r>
              <a:rPr lang="en-US" sz="1200" dirty="0"/>
              <a:t>Building the system isn’t the hard part, supporting it and growing it, is what we need help with.</a:t>
            </a:r>
          </a:p>
          <a:p>
            <a:endParaRPr lang="en-US" sz="1200" dirty="0"/>
          </a:p>
          <a:p>
            <a:endParaRPr lang="en-US" sz="1200" dirty="0"/>
          </a:p>
        </p:txBody>
      </p:sp>
      <p:sp>
        <p:nvSpPr>
          <p:cNvPr id="12" name="Text Box 16"/>
          <p:cNvSpPr txBox="1">
            <a:spLocks noChangeArrowheads="1"/>
          </p:cNvSpPr>
          <p:nvPr/>
        </p:nvSpPr>
        <p:spPr bwMode="auto">
          <a:xfrm>
            <a:off x="4634203" y="3999190"/>
            <a:ext cx="3810000" cy="2508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100" dirty="0"/>
              <a:t>Small libraries don’t realize their assets and the value of </a:t>
            </a:r>
            <a:r>
              <a:rPr lang="en-US" sz="1100" dirty="0" smtClean="0"/>
              <a:t>them they </a:t>
            </a:r>
            <a:r>
              <a:rPr lang="en-US" sz="1100" dirty="0"/>
              <a:t>need help with </a:t>
            </a:r>
            <a:r>
              <a:rPr lang="en-US" sz="1100" dirty="0" smtClean="0"/>
              <a:t>this—LYRASIS could help with this.</a:t>
            </a:r>
          </a:p>
          <a:p>
            <a:endParaRPr lang="en-US" sz="1100" dirty="0"/>
          </a:p>
          <a:p>
            <a:r>
              <a:rPr lang="en-US" sz="1100" dirty="0" smtClean="0"/>
              <a:t>LYRASIS can gather and share success stories of CSS and OSS implementations and growth.</a:t>
            </a:r>
          </a:p>
          <a:p>
            <a:endParaRPr lang="en-US" sz="1100" dirty="0"/>
          </a:p>
          <a:p>
            <a:r>
              <a:rPr lang="en-US" sz="1100" dirty="0" smtClean="0"/>
              <a:t>Together, we can bring what is happening in places like GA and NC to a larger scale and across our membership and products and services. Look what we’ve done with </a:t>
            </a:r>
            <a:r>
              <a:rPr lang="en-US" sz="1100" dirty="0" err="1" smtClean="0"/>
              <a:t>eResources</a:t>
            </a:r>
            <a:r>
              <a:rPr lang="en-US" sz="1100" dirty="0" smtClean="0"/>
              <a:t>. Where else can we apply this model?</a:t>
            </a:r>
          </a:p>
          <a:p>
            <a:endParaRPr lang="en-US" sz="12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000" dirty="0" smtClean="0"/>
              <a:t>NC is doing a lot, TOGETHER. Perhaps this is the model that should be scaled nationally. A lot of collaboration, shared cost and resources, consortiums etc.</a:t>
            </a:r>
          </a:p>
          <a:p>
            <a:pPr marL="0" indent="0"/>
            <a:endParaRPr lang="en-US" sz="1000" dirty="0" smtClean="0"/>
          </a:p>
          <a:p>
            <a:pPr marL="0" indent="0"/>
            <a:r>
              <a:rPr lang="en-US" sz="1000" dirty="0" smtClean="0"/>
              <a:t>We should look at successes within our field and incorporate success models from other fields. Take customer service from Target. Phones that ring customer service reps within the aisles. Phones within the stacks that dial Reference.</a:t>
            </a:r>
          </a:p>
          <a:p>
            <a:pPr marL="0" indent="0"/>
            <a:endParaRPr lang="en-US" sz="1000" dirty="0"/>
          </a:p>
          <a:p>
            <a:pPr marL="0" indent="0"/>
            <a:r>
              <a:rPr lang="en-US" sz="1000" dirty="0" smtClean="0"/>
              <a:t>The positive energy to have these conversations around what we need and what we want are steps to finding and building even stronger relationships.</a:t>
            </a:r>
            <a:endParaRPr lang="en-US" sz="1000" dirty="0"/>
          </a:p>
          <a:p>
            <a:pPr marL="0" indent="0"/>
            <a:endParaRPr lang="en-US" sz="1000" dirty="0" smtClean="0"/>
          </a:p>
          <a:p>
            <a:pPr marL="0" indent="0"/>
            <a:endParaRPr lang="en-US" sz="1000" dirty="0"/>
          </a:p>
          <a:p>
            <a:pPr marL="0" indent="0"/>
            <a:endParaRPr lang="en-US" sz="1000" dirty="0" smtClean="0"/>
          </a:p>
          <a:p>
            <a:pPr marL="0" indent="0"/>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30892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Michele Kimpton, former CEO </a:t>
            </a:r>
            <a:r>
              <a:rPr lang="en-US" dirty="0" err="1" smtClean="0"/>
              <a:t>DuraSpace</a:t>
            </a:r>
            <a:endParaRPr lang="en-US" dirty="0" smtClean="0"/>
          </a:p>
          <a:p>
            <a:r>
              <a:rPr lang="en-US" dirty="0" smtClean="0"/>
              <a:t>Laurie Gemmill Arp</a:t>
            </a:r>
          </a:p>
          <a:p>
            <a:r>
              <a:rPr lang="en-US" dirty="0">
                <a:solidFill>
                  <a:srgbClr val="FFFFFF"/>
                </a:solidFill>
              </a:rPr>
              <a:t>Director of Collections Services &amp; Community Supported Software</a:t>
            </a:r>
          </a:p>
          <a:p>
            <a:endParaRPr lang="en-US" dirty="0"/>
          </a:p>
        </p:txBody>
      </p:sp>
    </p:spTree>
    <p:extLst>
      <p:ext uri="{BB962C8B-B14F-4D97-AF65-F5344CB8AC3E}">
        <p14:creationId xmlns:p14="http://schemas.microsoft.com/office/powerpoint/2010/main" val="2660633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10000"/>
          </a:bodyPr>
          <a:lstStyle/>
          <a:p>
            <a:r>
              <a:rPr lang="en-US" sz="2800" dirty="0" smtClean="0"/>
              <a:t>Continued adoption and growth in academic and government</a:t>
            </a:r>
          </a:p>
          <a:p>
            <a:pPr>
              <a:buNone/>
            </a:pPr>
            <a:endParaRPr lang="en-US" sz="2800" dirty="0" smtClean="0"/>
          </a:p>
          <a:p>
            <a:r>
              <a:rPr lang="en-US" sz="2800" dirty="0" smtClean="0"/>
              <a:t>Improved technical infrastructure for distributed development </a:t>
            </a:r>
          </a:p>
          <a:p>
            <a:pPr lvl="1"/>
            <a:r>
              <a:rPr lang="en-US" sz="2400" dirty="0" err="1" smtClean="0"/>
              <a:t>github</a:t>
            </a:r>
            <a:r>
              <a:rPr lang="en-US" sz="2400" dirty="0" smtClean="0"/>
              <a:t>, SLAC, Jira</a:t>
            </a:r>
          </a:p>
          <a:p>
            <a:pPr>
              <a:buNone/>
            </a:pPr>
            <a:r>
              <a:rPr lang="en-US" sz="2800" dirty="0" smtClean="0"/>
              <a:t> </a:t>
            </a:r>
          </a:p>
          <a:p>
            <a:r>
              <a:rPr lang="en-US" sz="2800" dirty="0"/>
              <a:t>A</a:t>
            </a:r>
            <a:r>
              <a:rPr lang="en-US" sz="2800" dirty="0" smtClean="0"/>
              <a:t>gile development process</a:t>
            </a:r>
          </a:p>
          <a:p>
            <a:pPr>
              <a:buNone/>
            </a:pPr>
            <a:endParaRPr lang="en-US" sz="2800" dirty="0" smtClean="0"/>
          </a:p>
          <a:p>
            <a:r>
              <a:rPr lang="en-US" sz="2800" dirty="0" smtClean="0"/>
              <a:t>Continued evolution of sustainability models</a:t>
            </a:r>
          </a:p>
          <a:p>
            <a:pPr marL="274320" lvl="1" indent="0">
              <a:buNone/>
            </a:pPr>
            <a:endParaRPr lang="en-US" dirty="0"/>
          </a:p>
          <a:p>
            <a:r>
              <a:rPr lang="en-US" dirty="0"/>
              <a:t>Emerging vendor ecosystem</a:t>
            </a:r>
          </a:p>
          <a:p>
            <a:pPr lvl="1"/>
            <a:r>
              <a:rPr lang="en-US" dirty="0"/>
              <a:t>Membership</a:t>
            </a:r>
          </a:p>
          <a:p>
            <a:pPr lvl="1"/>
            <a:endParaRPr lang="en-US" dirty="0" smtClean="0"/>
          </a:p>
          <a:p>
            <a:endParaRPr lang="en-US" dirty="0"/>
          </a:p>
        </p:txBody>
      </p:sp>
    </p:spTree>
    <p:extLst>
      <p:ext uri="{BB962C8B-B14F-4D97-AF65-F5344CB8AC3E}">
        <p14:creationId xmlns:p14="http://schemas.microsoft.com/office/powerpoint/2010/main" val="217469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62730" y="1301651"/>
          <a:ext cx="8618540" cy="25989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For</a:t>
                      </a:r>
                      <a:r>
                        <a:rPr lang="en-US" sz="1200" baseline="0" dirty="0" smtClean="0"/>
                        <a:t> and by community; designed to meet needs</a:t>
                      </a:r>
                      <a:endParaRPr lang="en-US" sz="1200" dirty="0"/>
                    </a:p>
                  </a:txBody>
                  <a:tcPr/>
                </a:tc>
                <a:tc>
                  <a:txBody>
                    <a:bodyPr/>
                    <a:lstStyle/>
                    <a:p>
                      <a:endParaRPr lang="en-US" sz="1200" dirty="0"/>
                    </a:p>
                  </a:txBody>
                  <a:tcPr/>
                </a:tc>
              </a:tr>
              <a:tr h="308899">
                <a:tc>
                  <a:txBody>
                    <a:bodyPr/>
                    <a:lstStyle/>
                    <a:p>
                      <a:r>
                        <a:rPr lang="en-US" sz="1200" dirty="0" smtClean="0"/>
                        <a:t>“Ownership” – Voice in</a:t>
                      </a:r>
                      <a:r>
                        <a:rPr lang="en-US" sz="1200" baseline="0" dirty="0" smtClean="0"/>
                        <a:t> the operation and future</a:t>
                      </a:r>
                      <a:endParaRPr lang="en-US" sz="1200" dirty="0"/>
                    </a:p>
                  </a:txBody>
                  <a:tcPr/>
                </a:tc>
                <a:tc>
                  <a:txBody>
                    <a:bodyPr/>
                    <a:lstStyle/>
                    <a:p>
                      <a:r>
                        <a:rPr lang="en-US" sz="1200" dirty="0" smtClean="0"/>
                        <a:t>Potential learning</a:t>
                      </a:r>
                      <a:r>
                        <a:rPr lang="en-US" sz="1200" baseline="0" dirty="0" smtClean="0"/>
                        <a:t> curve</a:t>
                      </a:r>
                      <a:endParaRPr lang="en-US" sz="1200" dirty="0"/>
                    </a:p>
                  </a:txBody>
                  <a:tcPr/>
                </a:tc>
              </a:tr>
              <a:tr h="308899">
                <a:tc>
                  <a:txBody>
                    <a:bodyPr/>
                    <a:lstStyle/>
                    <a:p>
                      <a:r>
                        <a:rPr lang="en-US" sz="1200" dirty="0" smtClean="0"/>
                        <a:t>Continues to grow to meet</a:t>
                      </a:r>
                      <a:r>
                        <a:rPr lang="en-US" sz="1200" baseline="0" dirty="0" smtClean="0"/>
                        <a:t> community’s needs</a:t>
                      </a:r>
                      <a:endParaRPr lang="en-US" sz="1200" dirty="0"/>
                    </a:p>
                  </a:txBody>
                  <a:tcPr/>
                </a:tc>
                <a:tc>
                  <a:txBody>
                    <a:bodyPr/>
                    <a:lstStyle/>
                    <a:p>
                      <a:r>
                        <a:rPr lang="en-US" sz="1200" dirty="0" smtClean="0"/>
                        <a:t>Confused</a:t>
                      </a:r>
                      <a:r>
                        <a:rPr lang="en-US" sz="1200" baseline="0" dirty="0" smtClean="0"/>
                        <a:t> users</a:t>
                      </a:r>
                      <a:endParaRPr lang="en-US" sz="1200" dirty="0"/>
                    </a:p>
                  </a:txBody>
                  <a:tcPr/>
                </a:tc>
              </a:tr>
              <a:tr h="227302">
                <a:tc>
                  <a:txBody>
                    <a:bodyPr/>
                    <a:lstStyle/>
                    <a:p>
                      <a:r>
                        <a:rPr lang="en-US" sz="1200" dirty="0" smtClean="0"/>
                        <a:t>Collaboration</a:t>
                      </a:r>
                      <a:endParaRPr lang="en-US" sz="1200" dirty="0"/>
                    </a:p>
                  </a:txBody>
                  <a:tcPr/>
                </a:tc>
                <a:tc>
                  <a:txBody>
                    <a:bodyPr/>
                    <a:lstStyle/>
                    <a:p>
                      <a:r>
                        <a:rPr lang="en-US" sz="1200" dirty="0" smtClean="0"/>
                        <a:t>Collaboration</a:t>
                      </a:r>
                      <a:endParaRPr lang="en-US" sz="1200" dirty="0"/>
                    </a:p>
                  </a:txBody>
                  <a:tcPr/>
                </a:tc>
              </a:tr>
              <a:tr h="227302">
                <a:tc>
                  <a:txBody>
                    <a:bodyPr/>
                    <a:lstStyle/>
                    <a:p>
                      <a:r>
                        <a:rPr lang="en-US" sz="1200" dirty="0" smtClean="0"/>
                        <a:t>“Free”</a:t>
                      </a:r>
                      <a:endParaRPr lang="en-US" sz="1200" dirty="0"/>
                    </a:p>
                  </a:txBody>
                  <a:tcPr/>
                </a:tc>
                <a:tc>
                  <a:txBody>
                    <a:bodyPr/>
                    <a:lstStyle/>
                    <a:p>
                      <a:r>
                        <a:rPr lang="en-US" sz="1200" dirty="0" smtClean="0"/>
                        <a:t>“Free” like kittens</a:t>
                      </a:r>
                      <a:endParaRPr lang="en-US" sz="1200" dirty="0"/>
                    </a:p>
                  </a:txBody>
                  <a:tcPr/>
                </a:tc>
              </a:tr>
              <a:tr h="227302">
                <a:tc>
                  <a:txBody>
                    <a:bodyPr/>
                    <a:lstStyle/>
                    <a:p>
                      <a:r>
                        <a:rPr lang="en-US" sz="1200" dirty="0" smtClean="0"/>
                        <a:t>Open source: hands</a:t>
                      </a:r>
                      <a:r>
                        <a:rPr lang="en-US" sz="1200" baseline="0" dirty="0" smtClean="0"/>
                        <a:t> on exploration</a:t>
                      </a:r>
                      <a:endParaRPr lang="en-US" sz="1200" dirty="0"/>
                    </a:p>
                  </a:txBody>
                  <a:tcPr/>
                </a:tc>
                <a:tc>
                  <a:txBody>
                    <a:bodyPr/>
                    <a:lstStyle/>
                    <a:p>
                      <a:r>
                        <a:rPr lang="en-US" sz="1200" dirty="0" smtClean="0"/>
                        <a:t>Potential</a:t>
                      </a:r>
                      <a:r>
                        <a:rPr lang="en-US" sz="1200" baseline="0" dirty="0" smtClean="0"/>
                        <a:t> for orphan software</a:t>
                      </a:r>
                      <a:endParaRPr lang="en-US" sz="1200" dirty="0"/>
                    </a:p>
                  </a:txBody>
                  <a:tcPr/>
                </a:tc>
              </a:tr>
              <a:tr h="227302">
                <a:tc>
                  <a:txBody>
                    <a:bodyPr/>
                    <a:lstStyle/>
                    <a:p>
                      <a:r>
                        <a:rPr lang="en-US" sz="1200" dirty="0" smtClean="0"/>
                        <a:t>Community</a:t>
                      </a:r>
                      <a:endParaRPr lang="en-US" sz="1200" dirty="0"/>
                    </a:p>
                  </a:txBody>
                  <a:tcPr/>
                </a:tc>
                <a:tc>
                  <a:txBody>
                    <a:bodyPr/>
                    <a:lstStyle/>
                    <a:p>
                      <a:r>
                        <a:rPr lang="en-US" sz="1200" dirty="0" smtClean="0"/>
                        <a:t>Documentation/Support/Training</a:t>
                      </a:r>
                      <a:r>
                        <a:rPr lang="en-US" sz="1200" baseline="0" dirty="0" smtClean="0"/>
                        <a:t> vary</a:t>
                      </a:r>
                      <a:endParaRPr lang="en-US" sz="1200" dirty="0"/>
                    </a:p>
                  </a:txBody>
                  <a:tcPr/>
                </a:tc>
              </a:tr>
              <a:tr h="227302">
                <a:tc>
                  <a:txBody>
                    <a:bodyPr/>
                    <a:lstStyle/>
                    <a:p>
                      <a:r>
                        <a:rPr lang="en-US" sz="1200" dirty="0" smtClean="0"/>
                        <a:t>Transparency</a:t>
                      </a:r>
                      <a:endParaRPr lang="en-US" sz="1200" dirty="0"/>
                    </a:p>
                  </a:txBody>
                  <a:tcPr/>
                </a:tc>
                <a:tc>
                  <a:txBody>
                    <a:bodyPr/>
                    <a:lstStyle/>
                    <a:p>
                      <a:endParaRPr lang="en-US" sz="1200" dirty="0"/>
                    </a:p>
                  </a:txBody>
                  <a:tcPr/>
                </a:tc>
              </a:tr>
            </a:tbl>
          </a:graphicData>
        </a:graphic>
      </p:graphicFrame>
      <p:graphicFrame>
        <p:nvGraphicFramePr>
          <p:cNvPr id="13" name="Table 12"/>
          <p:cNvGraphicFramePr>
            <a:graphicFrameLocks noGrp="1"/>
          </p:cNvGraphicFramePr>
          <p:nvPr>
            <p:extLst/>
          </p:nvPr>
        </p:nvGraphicFramePr>
        <p:xfrm>
          <a:off x="244247" y="4615474"/>
          <a:ext cx="8618540" cy="12273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Stability</a:t>
                      </a:r>
                      <a:endParaRPr lang="en-US" sz="1200" dirty="0"/>
                    </a:p>
                  </a:txBody>
                  <a:tcPr/>
                </a:tc>
                <a:tc>
                  <a:txBody>
                    <a:bodyPr/>
                    <a:lstStyle/>
                    <a:p>
                      <a:r>
                        <a:rPr lang="en-US" sz="1200" dirty="0" smtClean="0"/>
                        <a:t>Cost</a:t>
                      </a:r>
                      <a:endParaRPr lang="en-US" sz="1200" dirty="0"/>
                    </a:p>
                  </a:txBody>
                  <a:tcPr/>
                </a:tc>
              </a:tr>
              <a:tr h="308899">
                <a:tc>
                  <a:txBody>
                    <a:bodyPr/>
                    <a:lstStyle/>
                    <a:p>
                      <a:r>
                        <a:rPr lang="en-US" sz="1200" dirty="0" smtClean="0"/>
                        <a:t>Support</a:t>
                      </a:r>
                      <a:endParaRPr lang="en-US" sz="1200" dirty="0"/>
                    </a:p>
                  </a:txBody>
                  <a:tcPr/>
                </a:tc>
                <a:tc>
                  <a:txBody>
                    <a:bodyPr/>
                    <a:lstStyle/>
                    <a:p>
                      <a:r>
                        <a:rPr lang="en-US" sz="1200" dirty="0" smtClean="0"/>
                        <a:t>No voice</a:t>
                      </a:r>
                      <a:endParaRPr lang="en-US" sz="1200" dirty="0"/>
                    </a:p>
                  </a:txBody>
                  <a:tcPr/>
                </a:tc>
              </a:tr>
              <a:tr h="308899">
                <a:tc>
                  <a:txBody>
                    <a:bodyPr/>
                    <a:lstStyle/>
                    <a:p>
                      <a:r>
                        <a:rPr lang="en-US" sz="1200" dirty="0" smtClean="0"/>
                        <a:t>Usability</a:t>
                      </a:r>
                      <a:endParaRPr lang="en-US" sz="1200" dirty="0"/>
                    </a:p>
                  </a:txBody>
                  <a:tcPr/>
                </a:tc>
                <a:tc>
                  <a:txBody>
                    <a:bodyPr/>
                    <a:lstStyle/>
                    <a:p>
                      <a:r>
                        <a:rPr lang="en-US" sz="1200" dirty="0" smtClean="0"/>
                        <a:t>Frequently </a:t>
                      </a:r>
                      <a:r>
                        <a:rPr lang="en-US" sz="1200" baseline="0" dirty="0" smtClean="0"/>
                        <a:t>designed for other industry</a:t>
                      </a:r>
                      <a:endParaRPr lang="en-US" sz="1200" dirty="0"/>
                    </a:p>
                  </a:txBody>
                  <a:tcPr/>
                </a:tc>
              </a:tr>
            </a:tbl>
          </a:graphicData>
        </a:graphic>
      </p:graphicFrame>
      <p:sp>
        <p:nvSpPr>
          <p:cNvPr id="14" name="Title 1"/>
          <p:cNvSpPr txBox="1">
            <a:spLocks/>
          </p:cNvSpPr>
          <p:nvPr/>
        </p:nvSpPr>
        <p:spPr>
          <a:xfrm>
            <a:off x="244247" y="85734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62730" y="4159783"/>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310785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78426" y="2026792"/>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a:t>
            </a:r>
            <a:endParaRPr lang="en-US" dirty="0"/>
          </a:p>
          <a:p>
            <a:pPr lvl="1"/>
            <a:r>
              <a:rPr lang="en-US" dirty="0" smtClean="0"/>
              <a:t>Governance</a:t>
            </a:r>
            <a:endParaRPr lang="en-US" dirty="0"/>
          </a:p>
          <a:p>
            <a:pPr lvl="1"/>
            <a:r>
              <a:rPr lang="en-US" dirty="0" smtClean="0"/>
              <a:t>Membership</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Transitioning organizations                  </a:t>
            </a:r>
            <a:r>
              <a:rPr lang="en-US" dirty="0"/>
              <a:t>from software consumers to </a:t>
            </a:r>
            <a:r>
              <a:rPr lang="en-US" dirty="0" smtClean="0"/>
              <a:t>                software </a:t>
            </a:r>
            <a:r>
              <a:rPr lang="en-US" dirty="0"/>
              <a:t>supporters/users.  </a:t>
            </a:r>
          </a:p>
          <a:p>
            <a:pPr lvl="1"/>
            <a:endParaRPr lang="en-US" dirty="0"/>
          </a:p>
          <a:p>
            <a:endParaRPr lang="en-US" dirty="0"/>
          </a:p>
        </p:txBody>
      </p:sp>
    </p:spTree>
    <p:extLst>
      <p:ext uri="{BB962C8B-B14F-4D97-AF65-F5344CB8AC3E}">
        <p14:creationId xmlns:p14="http://schemas.microsoft.com/office/powerpoint/2010/main" val="108819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92500" lnSpcReduction="20000"/>
          </a:bodyPr>
          <a:lstStyle/>
          <a:p>
            <a:r>
              <a:rPr lang="en-US" sz="2800" dirty="0" smtClean="0"/>
              <a:t>Are you using OSS?</a:t>
            </a:r>
          </a:p>
          <a:p>
            <a:endParaRPr lang="en-US" sz="2800" dirty="0" smtClean="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What services and support could LYRASIS put in place to remove barriers and/or improve success?</a:t>
            </a:r>
          </a:p>
          <a:p>
            <a:endParaRPr lang="en-US" sz="2800" dirty="0" smtClean="0"/>
          </a:p>
          <a:p>
            <a:r>
              <a:rPr lang="en-US" sz="2800" dirty="0" smtClean="0"/>
              <a:t>What </a:t>
            </a:r>
            <a:r>
              <a:rPr lang="en-US" sz="2800" smtClean="0"/>
              <a:t>are the costs/benefits </a:t>
            </a:r>
            <a:r>
              <a:rPr lang="en-US" sz="2800" dirty="0" smtClean="0"/>
              <a:t>of open source vs proprietary</a:t>
            </a:r>
          </a:p>
          <a:p>
            <a:pPr lvl="1"/>
            <a:r>
              <a:rPr lang="en-US" dirty="0" smtClean="0"/>
              <a:t>Internal, external </a:t>
            </a:r>
            <a:r>
              <a:rPr lang="en-US" dirty="0" err="1" smtClean="0"/>
              <a:t>fte</a:t>
            </a:r>
            <a:r>
              <a:rPr lang="en-US" dirty="0" smtClean="0"/>
              <a:t> cost, annual service fees, training and support</a:t>
            </a:r>
          </a:p>
          <a:p>
            <a:pPr marL="0" indent="0">
              <a:buNone/>
            </a:pPr>
            <a:endParaRPr lang="en-US" dirty="0" smtClean="0"/>
          </a:p>
          <a:p>
            <a:endParaRPr lang="en-US" dirty="0"/>
          </a:p>
        </p:txBody>
      </p:sp>
    </p:spTree>
    <p:extLst>
      <p:ext uri="{BB962C8B-B14F-4D97-AF65-F5344CB8AC3E}">
        <p14:creationId xmlns:p14="http://schemas.microsoft.com/office/powerpoint/2010/main" val="29976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8620"/>
            <a:ext cx="7848600" cy="1927225"/>
          </a:xfrm>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LYRASIS Licensing and Strategic Partnerships</a:t>
            </a:r>
            <a:r>
              <a:rPr lang="en-US" b="1" dirty="0"/>
              <a:t/>
            </a:r>
            <a:br>
              <a:rPr lang="en-US" b="1" dirty="0"/>
            </a:br>
            <a:endParaRPr lang="en-US" b="1"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Michele Kimpton, former CEO </a:t>
            </a:r>
            <a:r>
              <a:rPr lang="en-US" dirty="0" err="1" smtClean="0"/>
              <a:t>DuraSpace</a:t>
            </a:r>
            <a:endParaRPr lang="en-US" dirty="0" smtClean="0"/>
          </a:p>
        </p:txBody>
      </p:sp>
    </p:spTree>
    <p:extLst>
      <p:ext uri="{BB962C8B-B14F-4D97-AF65-F5344CB8AC3E}">
        <p14:creationId xmlns:p14="http://schemas.microsoft.com/office/powerpoint/2010/main" val="3088779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a:bodyPr>
          <a:lstStyle/>
          <a:p>
            <a:r>
              <a:rPr lang="en-US" dirty="0" smtClean="0"/>
              <a:t>Continued adoption and growth in academic and government</a:t>
            </a:r>
          </a:p>
          <a:p>
            <a:pPr lvl="1"/>
            <a:r>
              <a:rPr lang="en-US" dirty="0" smtClean="0"/>
              <a:t>Apache Web Server, </a:t>
            </a:r>
            <a:r>
              <a:rPr lang="en-US" dirty="0" err="1" smtClean="0"/>
              <a:t>Drupal</a:t>
            </a:r>
            <a:endParaRPr lang="en-US" dirty="0" smtClean="0"/>
          </a:p>
          <a:p>
            <a:pPr>
              <a:buNone/>
            </a:pPr>
            <a:endParaRPr lang="en-US" dirty="0" smtClean="0"/>
          </a:p>
          <a:p>
            <a:r>
              <a:rPr lang="en-US" dirty="0" smtClean="0"/>
              <a:t>Improved technical infrastructure for distributed development </a:t>
            </a:r>
          </a:p>
          <a:p>
            <a:pPr lvl="1"/>
            <a:r>
              <a:rPr lang="en-US" sz="2400" dirty="0" err="1" smtClean="0"/>
              <a:t>github</a:t>
            </a:r>
            <a:r>
              <a:rPr lang="en-US" sz="2400" dirty="0" smtClean="0"/>
              <a:t>, SLAC, </a:t>
            </a:r>
            <a:r>
              <a:rPr lang="en-US" sz="2400" dirty="0" err="1" smtClean="0"/>
              <a:t>Jira</a:t>
            </a:r>
            <a:r>
              <a:rPr lang="en-US" sz="2400" dirty="0" smtClean="0"/>
              <a:t>, </a:t>
            </a:r>
          </a:p>
          <a:p>
            <a:pPr>
              <a:buNone/>
            </a:pPr>
            <a:r>
              <a:rPr lang="en-US" dirty="0" smtClean="0"/>
              <a:t> </a:t>
            </a:r>
          </a:p>
          <a:p>
            <a:r>
              <a:rPr lang="en-US" dirty="0"/>
              <a:t>A</a:t>
            </a:r>
            <a:r>
              <a:rPr lang="en-US" dirty="0" smtClean="0"/>
              <a:t>gile development process</a:t>
            </a:r>
          </a:p>
          <a:p>
            <a:pPr>
              <a:buNone/>
            </a:pPr>
            <a:endParaRPr lang="en-US" dirty="0" smtClean="0"/>
          </a:p>
          <a:p>
            <a:r>
              <a:rPr lang="en-US" dirty="0" smtClean="0"/>
              <a:t>Improved Interoperability- API’s</a:t>
            </a:r>
          </a:p>
          <a:p>
            <a:pPr>
              <a:buNone/>
            </a:pPr>
            <a:endParaRPr lang="en-US" dirty="0" smtClean="0"/>
          </a:p>
          <a:p>
            <a:r>
              <a:rPr lang="en-US" dirty="0" smtClean="0"/>
              <a:t>Emerging </a:t>
            </a:r>
            <a:r>
              <a:rPr lang="en-US" dirty="0"/>
              <a:t>vendor ecosystem</a:t>
            </a:r>
            <a:endParaRPr lang="en-US" dirty="0" smtClean="0"/>
          </a:p>
          <a:p>
            <a:pPr lvl="1"/>
            <a:endParaRPr lang="en-US" dirty="0" smtClean="0"/>
          </a:p>
          <a:p>
            <a:endParaRPr lang="en-US" dirty="0"/>
          </a:p>
        </p:txBody>
      </p:sp>
    </p:spTree>
    <p:extLst>
      <p:ext uri="{BB962C8B-B14F-4D97-AF65-F5344CB8AC3E}">
        <p14:creationId xmlns:p14="http://schemas.microsoft.com/office/powerpoint/2010/main" val="268610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62730" y="1301651"/>
          <a:ext cx="8618540" cy="25989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For</a:t>
                      </a:r>
                      <a:r>
                        <a:rPr lang="en-US" sz="1200" baseline="0" dirty="0" smtClean="0"/>
                        <a:t> and by community; designed to meet needs</a:t>
                      </a:r>
                      <a:endParaRPr lang="en-US" sz="1200" dirty="0"/>
                    </a:p>
                  </a:txBody>
                  <a:tcPr/>
                </a:tc>
                <a:tc>
                  <a:txBody>
                    <a:bodyPr/>
                    <a:lstStyle/>
                    <a:p>
                      <a:endParaRPr lang="en-US" sz="1200" dirty="0"/>
                    </a:p>
                  </a:txBody>
                  <a:tcPr/>
                </a:tc>
              </a:tr>
              <a:tr h="308899">
                <a:tc>
                  <a:txBody>
                    <a:bodyPr/>
                    <a:lstStyle/>
                    <a:p>
                      <a:r>
                        <a:rPr lang="en-US" sz="1200" dirty="0" smtClean="0"/>
                        <a:t>“Ownership”  and</a:t>
                      </a:r>
                      <a:r>
                        <a:rPr lang="en-US" sz="1200" baseline="0" dirty="0" smtClean="0"/>
                        <a:t> control</a:t>
                      </a:r>
                      <a:endParaRPr lang="en-US" sz="1200" dirty="0"/>
                    </a:p>
                  </a:txBody>
                  <a:tcPr/>
                </a:tc>
                <a:tc>
                  <a:txBody>
                    <a:bodyPr/>
                    <a:lstStyle/>
                    <a:p>
                      <a:r>
                        <a:rPr lang="en-US" sz="1200" dirty="0" smtClean="0"/>
                        <a:t>Potential learning</a:t>
                      </a:r>
                      <a:r>
                        <a:rPr lang="en-US" sz="1200" baseline="0" dirty="0" smtClean="0"/>
                        <a:t> curve</a:t>
                      </a:r>
                      <a:endParaRPr lang="en-US" sz="1200" dirty="0"/>
                    </a:p>
                  </a:txBody>
                  <a:tcPr/>
                </a:tc>
              </a:tr>
              <a:tr h="308899">
                <a:tc>
                  <a:txBody>
                    <a:bodyPr/>
                    <a:lstStyle/>
                    <a:p>
                      <a:r>
                        <a:rPr lang="en-US" sz="1200" dirty="0" smtClean="0"/>
                        <a:t>Continues to grow to meet</a:t>
                      </a:r>
                      <a:r>
                        <a:rPr lang="en-US" sz="1200" baseline="0" dirty="0" smtClean="0"/>
                        <a:t> community’s needs</a:t>
                      </a:r>
                      <a:endParaRPr lang="en-US" sz="1200" dirty="0"/>
                    </a:p>
                  </a:txBody>
                  <a:tcPr/>
                </a:tc>
                <a:tc>
                  <a:txBody>
                    <a:bodyPr/>
                    <a:lstStyle/>
                    <a:p>
                      <a:r>
                        <a:rPr lang="en-US" sz="1200" dirty="0" smtClean="0"/>
                        <a:t>Confused</a:t>
                      </a:r>
                      <a:r>
                        <a:rPr lang="en-US" sz="1200" baseline="0" dirty="0" smtClean="0"/>
                        <a:t> users</a:t>
                      </a:r>
                      <a:endParaRPr lang="en-US" sz="1200" dirty="0"/>
                    </a:p>
                  </a:txBody>
                  <a:tcPr/>
                </a:tc>
              </a:tr>
              <a:tr h="227302">
                <a:tc>
                  <a:txBody>
                    <a:bodyPr/>
                    <a:lstStyle/>
                    <a:p>
                      <a:r>
                        <a:rPr lang="en-US" sz="1200" dirty="0" smtClean="0"/>
                        <a:t>Collaboration</a:t>
                      </a:r>
                      <a:endParaRPr lang="en-US" sz="1200" dirty="0"/>
                    </a:p>
                  </a:txBody>
                  <a:tcPr/>
                </a:tc>
                <a:tc>
                  <a:txBody>
                    <a:bodyPr/>
                    <a:lstStyle/>
                    <a:p>
                      <a:r>
                        <a:rPr lang="en-US" sz="1200" dirty="0" smtClean="0"/>
                        <a:t>Collaboration</a:t>
                      </a:r>
                      <a:endParaRPr lang="en-US" sz="1200" dirty="0"/>
                    </a:p>
                  </a:txBody>
                  <a:tcPr/>
                </a:tc>
              </a:tr>
              <a:tr h="227302">
                <a:tc>
                  <a:txBody>
                    <a:bodyPr/>
                    <a:lstStyle/>
                    <a:p>
                      <a:r>
                        <a:rPr lang="en-US" sz="1200" dirty="0" smtClean="0"/>
                        <a:t>“Free”</a:t>
                      </a:r>
                      <a:endParaRPr lang="en-US" sz="1200" dirty="0"/>
                    </a:p>
                  </a:txBody>
                  <a:tcPr/>
                </a:tc>
                <a:tc>
                  <a:txBody>
                    <a:bodyPr/>
                    <a:lstStyle/>
                    <a:p>
                      <a:r>
                        <a:rPr lang="en-US" sz="1200" dirty="0" smtClean="0"/>
                        <a:t>“Free” like kittens</a:t>
                      </a:r>
                      <a:endParaRPr lang="en-US" sz="1200" dirty="0"/>
                    </a:p>
                  </a:txBody>
                  <a:tcPr/>
                </a:tc>
              </a:tr>
              <a:tr h="227302">
                <a:tc>
                  <a:txBody>
                    <a:bodyPr/>
                    <a:lstStyle/>
                    <a:p>
                      <a:r>
                        <a:rPr lang="en-US" sz="1200" dirty="0" smtClean="0"/>
                        <a:t>Open source: hands</a:t>
                      </a:r>
                      <a:r>
                        <a:rPr lang="en-US" sz="1200" baseline="0" dirty="0" smtClean="0"/>
                        <a:t> on exploration</a:t>
                      </a:r>
                      <a:endParaRPr lang="en-US" sz="1200" dirty="0"/>
                    </a:p>
                  </a:txBody>
                  <a:tcPr/>
                </a:tc>
                <a:tc>
                  <a:txBody>
                    <a:bodyPr/>
                    <a:lstStyle/>
                    <a:p>
                      <a:r>
                        <a:rPr lang="en-US" sz="1200" dirty="0" smtClean="0"/>
                        <a:t>Potential</a:t>
                      </a:r>
                      <a:r>
                        <a:rPr lang="en-US" sz="1200" baseline="0" dirty="0" smtClean="0"/>
                        <a:t> for orphan software</a:t>
                      </a:r>
                      <a:endParaRPr lang="en-US" sz="1200" dirty="0"/>
                    </a:p>
                  </a:txBody>
                  <a:tcPr/>
                </a:tc>
              </a:tr>
              <a:tr h="227302">
                <a:tc>
                  <a:txBody>
                    <a:bodyPr/>
                    <a:lstStyle/>
                    <a:p>
                      <a:r>
                        <a:rPr lang="en-US" sz="1200" dirty="0" smtClean="0"/>
                        <a:t>Community</a:t>
                      </a:r>
                      <a:endParaRPr lang="en-US" sz="1200" dirty="0"/>
                    </a:p>
                  </a:txBody>
                  <a:tcPr/>
                </a:tc>
                <a:tc>
                  <a:txBody>
                    <a:bodyPr/>
                    <a:lstStyle/>
                    <a:p>
                      <a:r>
                        <a:rPr lang="en-US" sz="1200" dirty="0" smtClean="0"/>
                        <a:t>Documentation/Support/Training</a:t>
                      </a:r>
                      <a:r>
                        <a:rPr lang="en-US" sz="1200" baseline="0" dirty="0" smtClean="0"/>
                        <a:t> vary</a:t>
                      </a:r>
                      <a:endParaRPr lang="en-US" sz="1200" dirty="0"/>
                    </a:p>
                  </a:txBody>
                  <a:tcPr/>
                </a:tc>
              </a:tr>
              <a:tr h="227302">
                <a:tc>
                  <a:txBody>
                    <a:bodyPr/>
                    <a:lstStyle/>
                    <a:p>
                      <a:r>
                        <a:rPr lang="en-US" sz="1200" dirty="0" smtClean="0"/>
                        <a:t>Transparency</a:t>
                      </a:r>
                      <a:endParaRPr lang="en-US" sz="1200" dirty="0"/>
                    </a:p>
                  </a:txBody>
                  <a:tcPr/>
                </a:tc>
                <a:tc>
                  <a:txBody>
                    <a:bodyPr/>
                    <a:lstStyle/>
                    <a:p>
                      <a:endParaRPr lang="en-US" sz="1200" dirty="0"/>
                    </a:p>
                  </a:txBody>
                  <a:tcPr/>
                </a:tc>
              </a:tr>
            </a:tbl>
          </a:graphicData>
        </a:graphic>
      </p:graphicFrame>
      <p:graphicFrame>
        <p:nvGraphicFramePr>
          <p:cNvPr id="13" name="Table 12"/>
          <p:cNvGraphicFramePr>
            <a:graphicFrameLocks noGrp="1"/>
          </p:cNvGraphicFramePr>
          <p:nvPr>
            <p:extLst/>
          </p:nvPr>
        </p:nvGraphicFramePr>
        <p:xfrm>
          <a:off x="244247" y="4615474"/>
          <a:ext cx="8618540" cy="12273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Vendor accountability</a:t>
                      </a:r>
                      <a:endParaRPr lang="en-US" sz="1200" dirty="0"/>
                    </a:p>
                  </a:txBody>
                  <a:tcPr/>
                </a:tc>
                <a:tc>
                  <a:txBody>
                    <a:bodyPr/>
                    <a:lstStyle/>
                    <a:p>
                      <a:r>
                        <a:rPr lang="en-US" sz="1200" dirty="0" smtClean="0"/>
                        <a:t>Cost</a:t>
                      </a:r>
                      <a:endParaRPr lang="en-US" sz="1200" dirty="0"/>
                    </a:p>
                  </a:txBody>
                  <a:tcPr/>
                </a:tc>
              </a:tr>
              <a:tr h="308899">
                <a:tc>
                  <a:txBody>
                    <a:bodyPr/>
                    <a:lstStyle/>
                    <a:p>
                      <a:r>
                        <a:rPr lang="en-US" sz="1200" dirty="0" smtClean="0"/>
                        <a:t>Support</a:t>
                      </a:r>
                      <a:endParaRPr lang="en-US" sz="1200" dirty="0"/>
                    </a:p>
                  </a:txBody>
                  <a:tcPr/>
                </a:tc>
                <a:tc>
                  <a:txBody>
                    <a:bodyPr/>
                    <a:lstStyle/>
                    <a:p>
                      <a:r>
                        <a:rPr lang="en-US" sz="1200" dirty="0" smtClean="0"/>
                        <a:t>No voice</a:t>
                      </a:r>
                      <a:endParaRPr lang="en-US" sz="1200" dirty="0"/>
                    </a:p>
                  </a:txBody>
                  <a:tcPr/>
                </a:tc>
              </a:tr>
              <a:tr h="308899">
                <a:tc>
                  <a:txBody>
                    <a:bodyPr/>
                    <a:lstStyle/>
                    <a:p>
                      <a:r>
                        <a:rPr lang="en-US" sz="1200" dirty="0" smtClean="0"/>
                        <a:t>Usability</a:t>
                      </a:r>
                      <a:endParaRPr lang="en-US" sz="1200" dirty="0"/>
                    </a:p>
                  </a:txBody>
                  <a:tcPr/>
                </a:tc>
                <a:tc>
                  <a:txBody>
                    <a:bodyPr/>
                    <a:lstStyle/>
                    <a:p>
                      <a:r>
                        <a:rPr lang="en-US" sz="1200" dirty="0" smtClean="0"/>
                        <a:t>Frequently </a:t>
                      </a:r>
                      <a:r>
                        <a:rPr lang="en-US" sz="1200" baseline="0" dirty="0" smtClean="0"/>
                        <a:t>designed for other industry</a:t>
                      </a:r>
                      <a:endParaRPr lang="en-US" sz="1200" dirty="0"/>
                    </a:p>
                  </a:txBody>
                  <a:tcPr/>
                </a:tc>
              </a:tr>
            </a:tbl>
          </a:graphicData>
        </a:graphic>
      </p:graphicFrame>
      <p:sp>
        <p:nvSpPr>
          <p:cNvPr id="14" name="Title 1"/>
          <p:cNvSpPr txBox="1">
            <a:spLocks/>
          </p:cNvSpPr>
          <p:nvPr/>
        </p:nvSpPr>
        <p:spPr>
          <a:xfrm>
            <a:off x="244247" y="85734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62730" y="4159783"/>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159503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Fedora OSS project, </a:t>
            </a:r>
            <a:r>
              <a:rPr lang="en-US" dirty="0" err="1" smtClean="0"/>
              <a:t>www.fedorarepository.org</a:t>
            </a:r>
            <a:endParaRPr lang="en-US" dirty="0"/>
          </a:p>
        </p:txBody>
      </p:sp>
      <p:pic>
        <p:nvPicPr>
          <p:cNvPr id="5" name="Content Placeholder 4" descr="fedoramembers.tiff"/>
          <p:cNvPicPr>
            <a:picLocks noGrp="1" noChangeAspect="1"/>
          </p:cNvPicPr>
          <p:nvPr>
            <p:ph idx="1"/>
          </p:nvPr>
        </p:nvPicPr>
        <p:blipFill>
          <a:blip r:embed="rId2"/>
          <a:stretch>
            <a:fillRect/>
          </a:stretch>
        </p:blipFill>
        <p:spPr>
          <a:xfrm>
            <a:off x="2784801" y="702252"/>
            <a:ext cx="3399232" cy="5438771"/>
          </a:xfrm>
        </p:spPr>
      </p:pic>
      <p:sp>
        <p:nvSpPr>
          <p:cNvPr id="6" name="TextBox 5"/>
          <p:cNvSpPr txBox="1"/>
          <p:nvPr/>
        </p:nvSpPr>
        <p:spPr>
          <a:xfrm>
            <a:off x="2100909" y="6211669"/>
            <a:ext cx="5235703" cy="646331"/>
          </a:xfrm>
          <a:prstGeom prst="rect">
            <a:avLst/>
          </a:prstGeom>
          <a:noFill/>
        </p:spPr>
        <p:txBody>
          <a:bodyPr wrap="none" rtlCol="0">
            <a:spAutoFit/>
          </a:bodyPr>
          <a:lstStyle/>
          <a:p>
            <a:r>
              <a:rPr lang="en-US" dirty="0" smtClean="0"/>
              <a:t>Membership $$ fund 2.5 FTE dedicated staff time</a:t>
            </a:r>
          </a:p>
          <a:p>
            <a:r>
              <a:rPr lang="en-US" dirty="0" smtClean="0"/>
              <a:t>$2,500-$20,000 annual fee, budget $530k annual</a:t>
            </a:r>
            <a:endParaRPr lang="en-US" dirty="0"/>
          </a:p>
        </p:txBody>
      </p:sp>
    </p:spTree>
    <p:extLst>
      <p:ext uri="{BB962C8B-B14F-4D97-AF65-F5344CB8AC3E}">
        <p14:creationId xmlns:p14="http://schemas.microsoft.com/office/powerpoint/2010/main" val="4128165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6792</TotalTime>
  <Words>3270</Words>
  <Application>Microsoft Office PowerPoint</Application>
  <PresentationFormat>On-screen Show (4:3)</PresentationFormat>
  <Paragraphs>493</Paragraphs>
  <Slides>28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Roboto Regular</vt:lpstr>
      <vt:lpstr>Times New Roman</vt:lpstr>
      <vt:lpstr>Clarity</vt:lpstr>
      <vt:lpstr>LYRASIS Leadership Forum 2016 Welcome wifi code:</vt:lpstr>
      <vt:lpstr>eResources &amp; Licensing</vt:lpstr>
      <vt:lpstr>LYRASIS Licensing and Strategic Partnerships </vt:lpstr>
      <vt:lpstr>Material People Contribute to the Online World</vt:lpstr>
      <vt:lpstr>Questions</vt:lpstr>
      <vt:lpstr>Open Source Community Supported Software</vt:lpstr>
      <vt:lpstr>Open Source Software Trends</vt:lpstr>
      <vt:lpstr>CSS Matrix</vt:lpstr>
      <vt:lpstr>Example: Fedora OSS project, www.fedorarepository.org</vt:lpstr>
      <vt:lpstr>Fedora Governance</vt:lpstr>
      <vt:lpstr>Questions</vt:lpstr>
      <vt:lpstr>Technology  A Bigger Picture </vt:lpstr>
      <vt:lpstr>Observations</vt:lpstr>
      <vt:lpstr>PowerPoint Presentation</vt:lpstr>
      <vt:lpstr>Questions</vt:lpstr>
      <vt:lpstr>Leadership Forum | Atlanta, GA (AUC Woodruff Library, 1/14)</vt:lpstr>
      <vt:lpstr>Leadership Forum | Astoria, NY (Moving Image Museum, 1/26)</vt:lpstr>
      <vt:lpstr>Leadership Forum | Philadelphia, PA, (Free Public Library, 1/28)</vt:lpstr>
      <vt:lpstr>Leadership Forum | Los Angeles, CA (LA Public Library, 2/16)</vt:lpstr>
      <vt:lpstr>Leadership Forum | Charlotte, NC (Charlotte-Mecklenburg Pub Lib, 2/23)</vt:lpstr>
      <vt:lpstr>Open Source Community Supported Software</vt:lpstr>
      <vt:lpstr>Open Source Software Trends</vt:lpstr>
      <vt:lpstr>CSS Matrix</vt:lpstr>
      <vt:lpstr>Current Example: ArchivesSpace</vt:lpstr>
      <vt:lpstr>Questions</vt:lpstr>
      <vt:lpstr>PowerPoint Presentation</vt:lpstr>
      <vt:lpstr>PowerPoint Presentation</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43</cp:revision>
  <cp:lastPrinted>2016-01-14T13:00:10Z</cp:lastPrinted>
  <dcterms:created xsi:type="dcterms:W3CDTF">2016-01-12T20:40:21Z</dcterms:created>
  <dcterms:modified xsi:type="dcterms:W3CDTF">2016-02-25T14:27:13Z</dcterms:modified>
</cp:coreProperties>
</file>