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69" r:id="rId2"/>
    <p:sldId id="280" r:id="rId3"/>
    <p:sldId id="279" r:id="rId4"/>
    <p:sldId id="293" r:id="rId5"/>
    <p:sldId id="281" r:id="rId6"/>
    <p:sldId id="301" r:id="rId7"/>
    <p:sldId id="302" r:id="rId8"/>
    <p:sldId id="272" r:id="rId9"/>
    <p:sldId id="295" r:id="rId10"/>
    <p:sldId id="296" r:id="rId11"/>
    <p:sldId id="297" r:id="rId12"/>
    <p:sldId id="298" r:id="rId13"/>
    <p:sldId id="299" r:id="rId14"/>
    <p:sldId id="300" r:id="rId15"/>
    <p:sldId id="289" r:id="rId16"/>
    <p:sldId id="290" r:id="rId17"/>
    <p:sldId id="291" r:id="rId1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9ABF4561-6CDB-404A-ABEF-6B500235D8A7}" type="datetimeFigureOut">
              <a:rPr lang="en-US" smtClean="0"/>
              <a:t>1/26/2016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78D794F-4927-4EC4-8C01-75C9780FFC71}" type="slidenum">
              <a:rPr lang="en-US" smtClean="0"/>
              <a:t>‹#›</a:t>
            </a:fld>
            <a:endParaRPr lang="en-US"/>
          </a:p>
        </p:txBody>
      </p:sp>
    </p:spTree>
    <p:extLst>
      <p:ext uri="{BB962C8B-B14F-4D97-AF65-F5344CB8AC3E}">
        <p14:creationId xmlns:p14="http://schemas.microsoft.com/office/powerpoint/2010/main" val="3292688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EA7FD3C5-9552-40E6-A701-DE2C4229BE81}" type="datetimeFigureOut">
              <a:rPr lang="en-US" smtClean="0"/>
              <a:t>1/26/2016</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4345DBD2-EF9F-45B3-BC0B-05ADEF513A89}" type="slidenum">
              <a:rPr lang="en-US" smtClean="0"/>
              <a:t>‹#›</a:t>
            </a:fld>
            <a:endParaRPr lang="en-US"/>
          </a:p>
        </p:txBody>
      </p:sp>
    </p:spTree>
    <p:extLst>
      <p:ext uri="{BB962C8B-B14F-4D97-AF65-F5344CB8AC3E}">
        <p14:creationId xmlns:p14="http://schemas.microsoft.com/office/powerpoint/2010/main" val="154877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a:t>
            </a:fld>
            <a:endParaRPr lang="en-US"/>
          </a:p>
        </p:txBody>
      </p:sp>
    </p:spTree>
    <p:extLst>
      <p:ext uri="{BB962C8B-B14F-4D97-AF65-F5344CB8AC3E}">
        <p14:creationId xmlns:p14="http://schemas.microsoft.com/office/powerpoint/2010/main" val="790645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17</a:t>
            </a:fld>
            <a:endParaRPr lang="en-US"/>
          </a:p>
        </p:txBody>
      </p:sp>
    </p:spTree>
    <p:extLst>
      <p:ext uri="{BB962C8B-B14F-4D97-AF65-F5344CB8AC3E}">
        <p14:creationId xmlns:p14="http://schemas.microsoft.com/office/powerpoint/2010/main" val="220802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4</a:t>
            </a:fld>
            <a:endParaRPr lang="en-US"/>
          </a:p>
        </p:txBody>
      </p:sp>
    </p:spTree>
    <p:extLst>
      <p:ext uri="{BB962C8B-B14F-4D97-AF65-F5344CB8AC3E}">
        <p14:creationId xmlns:p14="http://schemas.microsoft.com/office/powerpoint/2010/main" val="111825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6</a:t>
            </a:fld>
            <a:endParaRPr lang="en-US"/>
          </a:p>
        </p:txBody>
      </p:sp>
    </p:spTree>
    <p:extLst>
      <p:ext uri="{BB962C8B-B14F-4D97-AF65-F5344CB8AC3E}">
        <p14:creationId xmlns:p14="http://schemas.microsoft.com/office/powerpoint/2010/main" val="2372411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8</a:t>
            </a:fld>
            <a:endParaRPr lang="en-US"/>
          </a:p>
        </p:txBody>
      </p:sp>
    </p:spTree>
    <p:extLst>
      <p:ext uri="{BB962C8B-B14F-4D97-AF65-F5344CB8AC3E}">
        <p14:creationId xmlns:p14="http://schemas.microsoft.com/office/powerpoint/2010/main" val="247198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9</a:t>
            </a:fld>
            <a:endParaRPr lang="en-US"/>
          </a:p>
        </p:txBody>
      </p:sp>
    </p:spTree>
    <p:extLst>
      <p:ext uri="{BB962C8B-B14F-4D97-AF65-F5344CB8AC3E}">
        <p14:creationId xmlns:p14="http://schemas.microsoft.com/office/powerpoint/2010/main" val="1546028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a:t>
            </a:r>
            <a:r>
              <a:rPr lang="en-US" baseline="0" dirty="0" smtClean="0"/>
              <a:t> this larger portfolio, the new organization can begin to think about how to bring these open source projects and services together so users/orgs can be fully supported at any step in the management of their digital content.</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10</a:t>
            </a:fld>
            <a:endParaRPr lang="en-US"/>
          </a:p>
        </p:txBody>
      </p:sp>
    </p:spTree>
    <p:extLst>
      <p:ext uri="{BB962C8B-B14F-4D97-AF65-F5344CB8AC3E}">
        <p14:creationId xmlns:p14="http://schemas.microsoft.com/office/powerpoint/2010/main" val="2632993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the past</a:t>
            </a:r>
            <a:r>
              <a:rPr lang="en-US" baseline="0" dirty="0" smtClean="0"/>
              <a:t> years </a:t>
            </a:r>
            <a:r>
              <a:rPr lang="en-US" baseline="0" dirty="0" err="1" smtClean="0"/>
              <a:t>Lyrasis</a:t>
            </a:r>
            <a:r>
              <a:rPr lang="en-US" baseline="0" dirty="0" smtClean="0"/>
              <a:t> has made a strategic decision to support OSS, and currently is  the organizational home for </a:t>
            </a:r>
            <a:r>
              <a:rPr lang="en-US" baseline="0" dirty="0" err="1" smtClean="0"/>
              <a:t>Collectionspace</a:t>
            </a:r>
            <a:r>
              <a:rPr lang="en-US" baseline="0" dirty="0" smtClean="0"/>
              <a:t> and </a:t>
            </a:r>
            <a:r>
              <a:rPr lang="en-US" baseline="0" dirty="0" err="1" smtClean="0"/>
              <a:t>archivesspace</a:t>
            </a:r>
            <a:r>
              <a:rPr lang="en-US" baseline="0" dirty="0" smtClean="0"/>
              <a:t>.  As part of that strategy, </a:t>
            </a:r>
            <a:r>
              <a:rPr lang="en-US" baseline="0" dirty="0" err="1" smtClean="0"/>
              <a:t>LYRAsis</a:t>
            </a:r>
            <a:r>
              <a:rPr lang="en-US" baseline="0" dirty="0" smtClean="0"/>
              <a:t> would like to build a set of services that better enable institutions to use OSS and participate in OSS projects.</a:t>
            </a:r>
          </a:p>
          <a:p>
            <a:r>
              <a:rPr lang="en-US" baseline="0" dirty="0" smtClean="0"/>
              <a:t>With the current “intent to merge” with DS,  if successful, the new organization will be the org home for initially 6 open source projects and a number of complimentary services.</a:t>
            </a:r>
          </a:p>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14</a:t>
            </a:fld>
            <a:endParaRPr lang="en-US"/>
          </a:p>
        </p:txBody>
      </p:sp>
    </p:spTree>
    <p:extLst>
      <p:ext uri="{BB962C8B-B14F-4D97-AF65-F5344CB8AC3E}">
        <p14:creationId xmlns:p14="http://schemas.microsoft.com/office/powerpoint/2010/main" val="1759431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15</a:t>
            </a:fld>
            <a:endParaRPr lang="en-US"/>
          </a:p>
        </p:txBody>
      </p:sp>
    </p:spTree>
    <p:extLst>
      <p:ext uri="{BB962C8B-B14F-4D97-AF65-F5344CB8AC3E}">
        <p14:creationId xmlns:p14="http://schemas.microsoft.com/office/powerpoint/2010/main" val="1529971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16</a:t>
            </a:fld>
            <a:endParaRPr lang="en-US"/>
          </a:p>
        </p:txBody>
      </p:sp>
    </p:spTree>
    <p:extLst>
      <p:ext uri="{BB962C8B-B14F-4D97-AF65-F5344CB8AC3E}">
        <p14:creationId xmlns:p14="http://schemas.microsoft.com/office/powerpoint/2010/main" val="1408436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2" name="Picture 1" descr="book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108550" y="-114024"/>
            <a:ext cx="9357030" cy="6035920"/>
          </a:xfrm>
          <a:prstGeom prst="rect">
            <a:avLst/>
          </a:prstGeom>
          <a:solidFill>
            <a:srgbClr val="E16D2E"/>
          </a:solidFill>
          <a:ln w="25400">
            <a:solidFill>
              <a:schemeClr val="tx1">
                <a:alpha val="0"/>
              </a:schemeClr>
            </a:solidFill>
            <a:miter lim="800000"/>
            <a:headEnd/>
            <a:tailEnd/>
          </a:ln>
        </p:spPr>
        <p:txBody>
          <a:bodyPr lIns="0" tIns="0" rIns="0" bIns="0"/>
          <a:lstStyle/>
          <a:p>
            <a:pPr algn="ctr"/>
            <a:endParaRPr lang="en-US" sz="1800" kern="1200"/>
          </a:p>
        </p:txBody>
      </p:sp>
      <p:sp>
        <p:nvSpPr>
          <p:cNvPr id="10" name="Rectangle 9"/>
          <p:cNvSpPr>
            <a:spLocks/>
          </p:cNvSpPr>
          <p:nvPr/>
        </p:nvSpPr>
        <p:spPr bwMode="auto">
          <a:xfrm>
            <a:off x="7335379"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sz="1800" kern="1200"/>
          </a:p>
        </p:txBody>
      </p:sp>
      <p:pic>
        <p:nvPicPr>
          <p:cNvPr id="9" name="Picture 8" descr="star.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472" y="308625"/>
            <a:ext cx="439413" cy="43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Connector 13"/>
          <p:cNvCxnSpPr/>
          <p:nvPr/>
        </p:nvCxnSpPr>
        <p:spPr>
          <a:xfrm>
            <a:off x="685800" y="4146341"/>
            <a:ext cx="78486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6"/>
            <a:ext cx="7848600" cy="1927225"/>
          </a:xfrm>
        </p:spPr>
        <p:txBody>
          <a:bodyPr anchor="t" anchorCtr="0">
            <a:noAutofit/>
          </a:bodyPr>
          <a:lstStyle>
            <a:lvl1pPr>
              <a:defRPr sz="5400" cap="none" baseline="0">
                <a:solidFill>
                  <a:srgbClr val="FFFFFF"/>
                </a:solidFill>
              </a:defRPr>
            </a:lvl1pPr>
          </a:lstStyle>
          <a:p>
            <a:r>
              <a:rPr lang="en-US" dirty="0" smtClean="0"/>
              <a:t>Main</a:t>
            </a:r>
            <a:br>
              <a:rPr lang="en-US" dirty="0" smtClean="0"/>
            </a:br>
            <a:r>
              <a:rPr lang="en-US" dirty="0" smtClean="0"/>
              <a:t>Presentation</a:t>
            </a:r>
            <a:br>
              <a:rPr lang="en-US" dirty="0" smtClean="0"/>
            </a:br>
            <a:r>
              <a:rPr lang="en-US" dirty="0" smtClean="0"/>
              <a:t>Title</a:t>
            </a:r>
            <a:endParaRPr lang="en-US" dirty="0"/>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By Jane Smith</a:t>
            </a:r>
          </a:p>
        </p:txBody>
      </p:sp>
      <p:pic>
        <p:nvPicPr>
          <p:cNvPr id="22" name="Picture 21" descr="Logo-White-Landscap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6119" y="6185995"/>
            <a:ext cx="2024396" cy="385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54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322697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35750"/>
            <a:ext cx="2057400" cy="554125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35752"/>
            <a:ext cx="6019800" cy="55412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636884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2" name="Picture 1" descr="book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0" y="0"/>
            <a:ext cx="9144000" cy="5921896"/>
          </a:xfrm>
          <a:prstGeom prst="rect">
            <a:avLst/>
          </a:prstGeom>
          <a:solidFill>
            <a:schemeClr val="bg1">
              <a:alpha val="94901"/>
            </a:schemeClr>
          </a:solidFill>
          <a:ln w="25400">
            <a:solidFill>
              <a:schemeClr val="tx1">
                <a:alpha val="0"/>
              </a:schemeClr>
            </a:solidFill>
            <a:miter lim="800000"/>
            <a:headEnd/>
            <a:tailEnd/>
          </a:ln>
        </p:spPr>
        <p:txBody>
          <a:bodyPr lIns="0" tIns="0" rIns="0" bIns="0"/>
          <a:lstStyle/>
          <a:p>
            <a:pPr algn="ctr"/>
            <a:endParaRPr lang="en-US" sz="1800" kern="1200"/>
          </a:p>
        </p:txBody>
      </p:sp>
      <p:sp>
        <p:nvSpPr>
          <p:cNvPr id="10" name="Rectangle 9"/>
          <p:cNvSpPr>
            <a:spLocks/>
          </p:cNvSpPr>
          <p:nvPr/>
        </p:nvSpPr>
        <p:spPr bwMode="auto">
          <a:xfrm>
            <a:off x="7335379"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sz="1800" kern="1200"/>
          </a:p>
        </p:txBody>
      </p:sp>
      <p:pic>
        <p:nvPicPr>
          <p:cNvPr id="9" name="Picture 8" descr="star.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472" y="308625"/>
            <a:ext cx="439413" cy="43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Connector 13"/>
          <p:cNvCxnSpPr/>
          <p:nvPr/>
        </p:nvCxnSpPr>
        <p:spPr>
          <a:xfrm>
            <a:off x="685800" y="4146341"/>
            <a:ext cx="7848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6"/>
            <a:ext cx="7848600" cy="959695"/>
          </a:xfrm>
        </p:spPr>
        <p:txBody>
          <a:bodyPr anchor="t" anchorCtr="0">
            <a:noAutofit/>
          </a:bodyPr>
          <a:lstStyle>
            <a:lvl1pPr>
              <a:defRPr sz="5400" cap="none" baseline="0">
                <a:solidFill>
                  <a:srgbClr val="E16D2E"/>
                </a:solidFill>
              </a:defRPr>
            </a:lvl1pPr>
          </a:lstStyle>
          <a:p>
            <a:r>
              <a:rPr lang="en-US" dirty="0" smtClean="0"/>
              <a:t>Thank You!</a:t>
            </a:r>
            <a:endParaRPr lang="en-US" dirty="0"/>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rgbClr val="2929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By Jane Smith</a:t>
            </a:r>
          </a:p>
        </p:txBody>
      </p:sp>
      <p:pic>
        <p:nvPicPr>
          <p:cNvPr id="22" name="Picture 21" descr="Logo-White-Landscap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6119" y="6185995"/>
            <a:ext cx="2024396" cy="385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65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2" name="Picture 1" descr="interior.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38016" y="0"/>
            <a:ext cx="5205984" cy="6858000"/>
          </a:xfrm>
          <a:prstGeom prst="rect">
            <a:avLst/>
          </a:prstGeom>
        </p:spPr>
      </p:pic>
      <p:sp>
        <p:nvSpPr>
          <p:cNvPr id="12" name="Rectangle 11"/>
          <p:cNvSpPr>
            <a:spLocks/>
          </p:cNvSpPr>
          <p:nvPr/>
        </p:nvSpPr>
        <p:spPr bwMode="auto">
          <a:xfrm>
            <a:off x="244248" y="6520658"/>
            <a:ext cx="584345"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
        <p:nvSpPr>
          <p:cNvPr id="23" name="Slide Number Placeholder 6"/>
          <p:cNvSpPr>
            <a:spLocks noGrp="1"/>
          </p:cNvSpPr>
          <p:nvPr>
            <p:ph type="sldNum" sz="quarter" idx="12"/>
          </p:nvPr>
        </p:nvSpPr>
        <p:spPr>
          <a:xfrm>
            <a:off x="7836006" y="6393530"/>
            <a:ext cx="1066800" cy="329184"/>
          </a:xfrm>
        </p:spPr>
        <p:txBody>
          <a:bodyPr/>
          <a:lstStyle>
            <a:lvl1pPr>
              <a:defRPr>
                <a:solidFill>
                  <a:srgbClr val="FFFFFF"/>
                </a:solidFill>
              </a:defRPr>
            </a:lvl1pPr>
          </a:lstStyle>
          <a:p>
            <a:fld id="{7693FA36-874E-42C3-8C12-2D563F0A8CBE}" type="slidenum">
              <a:rPr lang="en-US" smtClean="0"/>
              <a:t>‹#›</a:t>
            </a:fld>
            <a:endParaRPr lang="en-US"/>
          </a:p>
        </p:txBody>
      </p:sp>
    </p:spTree>
    <p:extLst>
      <p:ext uri="{BB962C8B-B14F-4D97-AF65-F5344CB8AC3E}">
        <p14:creationId xmlns:p14="http://schemas.microsoft.com/office/powerpoint/2010/main" val="236006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403225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203979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E16D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E16D2E"/>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7693FA36-874E-42C3-8C12-2D563F0A8CBE}" type="slidenum">
              <a:rPr lang="en-US" smtClean="0"/>
              <a:t>‹#›</a:t>
            </a:fld>
            <a:endParaRPr lang="en-US"/>
          </a:p>
        </p:txBody>
      </p:sp>
      <p:cxnSp>
        <p:nvCxnSpPr>
          <p:cNvPr id="11" name="Straight Connector 10"/>
          <p:cNvCxnSpPr/>
          <p:nvPr/>
        </p:nvCxnSpPr>
        <p:spPr>
          <a:xfrm rot="5400000">
            <a:off x="2217817" y="4045824"/>
            <a:ext cx="4709160" cy="794"/>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8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11384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346C37FB-CED1-475C-9A12-3CF5BAC28AE8}" type="datetimeFigureOut">
              <a:rPr lang="en-US" smtClean="0"/>
              <a:t>1/26/2016</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356172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66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840785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4247" y="220788"/>
            <a:ext cx="6692370" cy="455691"/>
          </a:xfrm>
          <a:prstGeom prst="rect">
            <a:avLst/>
          </a:prstGeom>
        </p:spPr>
        <p:txBody>
          <a:bodyPr vert="horz" lIns="91440" tIns="45720" rIns="91440" bIns="45720" rtlCol="0" anchor="t" anchorCtr="0">
            <a:normAutofit/>
          </a:bodyPr>
          <a:lstStyle/>
          <a:p>
            <a:r>
              <a:rPr lang="en-US" dirty="0" smtClean="0"/>
              <a:t>Description</a:t>
            </a:r>
            <a:endParaRPr lang="en-US" dirty="0"/>
          </a:p>
        </p:txBody>
      </p:sp>
      <p:sp>
        <p:nvSpPr>
          <p:cNvPr id="3" name="Text Placeholder 2"/>
          <p:cNvSpPr>
            <a:spLocks noGrp="1"/>
          </p:cNvSpPr>
          <p:nvPr>
            <p:ph type="body" idx="1"/>
          </p:nvPr>
        </p:nvSpPr>
        <p:spPr>
          <a:xfrm>
            <a:off x="244248" y="891405"/>
            <a:ext cx="8658559" cy="5079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836006" y="6393530"/>
            <a:ext cx="1066800" cy="329184"/>
          </a:xfrm>
          <a:prstGeom prst="rect">
            <a:avLst/>
          </a:prstGeom>
        </p:spPr>
        <p:txBody>
          <a:bodyPr vert="horz" lIns="91440" tIns="45720" rIns="91440" bIns="45720" rtlCol="0" anchor="ctr"/>
          <a:lstStyle>
            <a:lvl1pPr algn="r">
              <a:defRPr sz="1400" b="1">
                <a:solidFill>
                  <a:srgbClr val="292934"/>
                </a:solidFill>
              </a:defRPr>
            </a:lvl1pPr>
          </a:lstStyle>
          <a:p>
            <a:fld id="{7693FA36-874E-42C3-8C12-2D563F0A8CBE}" type="slidenum">
              <a:rPr lang="en-US" smtClean="0"/>
              <a:t>‹#›</a:t>
            </a:fld>
            <a:endParaRPr lang="en-US"/>
          </a:p>
        </p:txBody>
      </p:sp>
      <p:cxnSp>
        <p:nvCxnSpPr>
          <p:cNvPr id="11" name="Straight Connector 10"/>
          <p:cNvCxnSpPr/>
          <p:nvPr/>
        </p:nvCxnSpPr>
        <p:spPr>
          <a:xfrm>
            <a:off x="244248" y="747822"/>
            <a:ext cx="8658559" cy="0"/>
          </a:xfrm>
          <a:prstGeom prst="line">
            <a:avLst/>
          </a:prstGeom>
          <a:ln>
            <a:solidFill>
              <a:srgbClr val="E16D2E"/>
            </a:solidFill>
          </a:ln>
        </p:spPr>
        <p:style>
          <a:lnRef idx="2">
            <a:schemeClr val="accent1"/>
          </a:lnRef>
          <a:fillRef idx="0">
            <a:schemeClr val="accent1"/>
          </a:fillRef>
          <a:effectRef idx="1">
            <a:schemeClr val="accent1"/>
          </a:effectRef>
          <a:fontRef idx="minor">
            <a:schemeClr val="tx1"/>
          </a:fontRef>
        </p:style>
      </p:cxnSp>
      <p:pic>
        <p:nvPicPr>
          <p:cNvPr id="13" name="Picture 12" descr="lyrasis-landscape.eps"/>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17163" y="240650"/>
            <a:ext cx="1685644" cy="322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tangle 16"/>
          <p:cNvSpPr>
            <a:spLocks/>
          </p:cNvSpPr>
          <p:nvPr/>
        </p:nvSpPr>
        <p:spPr bwMode="auto">
          <a:xfrm>
            <a:off x="244248" y="6520658"/>
            <a:ext cx="584345"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Tree>
    <p:extLst>
      <p:ext uri="{BB962C8B-B14F-4D97-AF65-F5344CB8AC3E}">
        <p14:creationId xmlns:p14="http://schemas.microsoft.com/office/powerpoint/2010/main" val="4048565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2000" kern="1200" spc="-100" baseline="0">
          <a:solidFill>
            <a:schemeClr val="tx1"/>
          </a:solidFill>
          <a:latin typeface="Arial"/>
          <a:ea typeface="+mj-ea"/>
          <a:cs typeface="Arial"/>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LYRASIS Leadership Forum 2016</a:t>
            </a:r>
            <a:br>
              <a:rPr lang="en-US" dirty="0" smtClean="0"/>
            </a:br>
            <a:r>
              <a:rPr lang="en-US" dirty="0" smtClean="0"/>
              <a:t>Welcome</a:t>
            </a:r>
            <a:br>
              <a:rPr lang="en-US" dirty="0" smtClean="0"/>
            </a:br>
            <a:r>
              <a:rPr lang="en-US" sz="2000" dirty="0" err="1" smtClean="0"/>
              <a:t>wifi</a:t>
            </a:r>
            <a:r>
              <a:rPr lang="en-US" sz="2000" dirty="0" smtClean="0"/>
              <a:t> code:</a:t>
            </a:r>
            <a:endParaRPr lang="en-US" sz="2000" dirty="0"/>
          </a:p>
        </p:txBody>
      </p:sp>
      <p:sp>
        <p:nvSpPr>
          <p:cNvPr id="3" name="Subtitle 2"/>
          <p:cNvSpPr>
            <a:spLocks noGrp="1"/>
          </p:cNvSpPr>
          <p:nvPr>
            <p:ph type="subTitle" idx="1"/>
          </p:nvPr>
        </p:nvSpPr>
        <p:spPr>
          <a:xfrm>
            <a:off x="685800" y="4367898"/>
            <a:ext cx="7848600" cy="743851"/>
          </a:xfrm>
        </p:spPr>
        <p:txBody>
          <a:bodyPr>
            <a:normAutofit/>
          </a:bodyPr>
          <a:lstStyle/>
          <a:p>
            <a:pPr>
              <a:lnSpc>
                <a:spcPct val="130000"/>
              </a:lnSpc>
            </a:pPr>
            <a:r>
              <a:rPr lang="en-US" sz="1400" b="1" dirty="0" smtClean="0"/>
              <a:t>Your hosts:</a:t>
            </a:r>
            <a:r>
              <a:rPr lang="en-US" sz="1400" dirty="0" smtClean="0"/>
              <a:t> </a:t>
            </a:r>
            <a:r>
              <a:rPr lang="en-US" sz="1400" dirty="0" smtClean="0"/>
              <a:t>Robert Miller</a:t>
            </a:r>
            <a:r>
              <a:rPr lang="en-US" sz="1400" dirty="0"/>
              <a:t>, Debra </a:t>
            </a:r>
            <a:r>
              <a:rPr lang="en-US" sz="1400" dirty="0" err="1"/>
              <a:t>Hanken</a:t>
            </a:r>
            <a:r>
              <a:rPr lang="en-US" sz="1400" dirty="0"/>
              <a:t> Kurtz Joe </a:t>
            </a:r>
            <a:r>
              <a:rPr lang="en-US" sz="1400" dirty="0" smtClean="0"/>
              <a:t>Lucia, </a:t>
            </a:r>
            <a:r>
              <a:rPr lang="en-US" sz="1400" dirty="0" smtClean="0"/>
              <a:t>Michele Kimpton, John Herbert, Celeste Feather, </a:t>
            </a:r>
            <a:r>
              <a:rPr lang="en-US" sz="1400" dirty="0"/>
              <a:t>Laurie </a:t>
            </a:r>
            <a:r>
              <a:rPr lang="en-US" sz="1400" dirty="0" smtClean="0"/>
              <a:t>Arp</a:t>
            </a:r>
            <a:r>
              <a:rPr lang="en-US" sz="1400" dirty="0" smtClean="0"/>
              <a:t>,</a:t>
            </a:r>
            <a:r>
              <a:rPr lang="en-US" sz="1400" dirty="0"/>
              <a:t> </a:t>
            </a:r>
            <a:r>
              <a:rPr lang="en-US" sz="1400" dirty="0" smtClean="0"/>
              <a:t>Beth  Scheinfeld, Donna Harnish </a:t>
            </a:r>
            <a:r>
              <a:rPr lang="en-US" sz="1400" dirty="0" smtClean="0"/>
              <a:t>and Jenn Bielewski</a:t>
            </a:r>
            <a:endParaRPr lang="en-US" sz="1400" dirty="0"/>
          </a:p>
        </p:txBody>
      </p:sp>
    </p:spTree>
    <p:extLst>
      <p:ext uri="{BB962C8B-B14F-4D97-AF65-F5344CB8AC3E}">
        <p14:creationId xmlns:p14="http://schemas.microsoft.com/office/powerpoint/2010/main" val="147244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lifecycle management</a:t>
            </a:r>
            <a:endParaRPr lang="en-US" dirty="0"/>
          </a:p>
        </p:txBody>
      </p:sp>
      <p:pic>
        <p:nvPicPr>
          <p:cNvPr id="6" name="Content Placeholder 5" descr="digitalmgtservices.tiff"/>
          <p:cNvPicPr>
            <a:picLocks noGrp="1" noChangeAspect="1"/>
          </p:cNvPicPr>
          <p:nvPr>
            <p:ph idx="1"/>
          </p:nvPr>
        </p:nvPicPr>
        <p:blipFill>
          <a:blip r:embed="rId3"/>
          <a:stretch>
            <a:fillRect/>
          </a:stretch>
        </p:blipFill>
        <p:spPr>
          <a:xfrm>
            <a:off x="244475" y="1968684"/>
            <a:ext cx="8658225" cy="2925395"/>
          </a:xfrm>
        </p:spPr>
      </p:pic>
    </p:spTree>
    <p:extLst>
      <p:ext uri="{BB962C8B-B14F-4D97-AF65-F5344CB8AC3E}">
        <p14:creationId xmlns:p14="http://schemas.microsoft.com/office/powerpoint/2010/main" val="3594128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Are you using OSS?</a:t>
            </a:r>
          </a:p>
          <a:p>
            <a:r>
              <a:rPr lang="en-US" dirty="0" smtClean="0"/>
              <a:t>What has been successful, and what has been challenging?</a:t>
            </a:r>
          </a:p>
          <a:p>
            <a:r>
              <a:rPr lang="en-US" dirty="0" smtClean="0"/>
              <a:t>What are the barriers?</a:t>
            </a:r>
          </a:p>
          <a:p>
            <a:r>
              <a:rPr lang="en-US" dirty="0" smtClean="0"/>
              <a:t>What services and support could </a:t>
            </a:r>
            <a:r>
              <a:rPr lang="en-US" dirty="0" err="1" smtClean="0"/>
              <a:t>Lyrasis</a:t>
            </a:r>
            <a:r>
              <a:rPr lang="en-US" dirty="0" smtClean="0"/>
              <a:t> put in place to remove barriers and/or improve success?</a:t>
            </a:r>
          </a:p>
          <a:p>
            <a:r>
              <a:rPr lang="en-US" dirty="0" smtClean="0"/>
              <a:t>What projects/platforms are you evaluating now?</a:t>
            </a:r>
          </a:p>
          <a:p>
            <a:r>
              <a:rPr lang="en-US" dirty="0" smtClean="0"/>
              <a:t>Does this diagram resonate in any way?</a:t>
            </a:r>
          </a:p>
          <a:p>
            <a:endParaRPr lang="en-US" dirty="0"/>
          </a:p>
        </p:txBody>
      </p:sp>
    </p:spTree>
    <p:extLst>
      <p:ext uri="{BB962C8B-B14F-4D97-AF65-F5344CB8AC3E}">
        <p14:creationId xmlns:p14="http://schemas.microsoft.com/office/powerpoint/2010/main" val="2767727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Sustainability (community, financial, administrative, technical)</a:t>
            </a:r>
          </a:p>
          <a:p>
            <a:r>
              <a:rPr lang="en-US" dirty="0" smtClean="0"/>
              <a:t>Support</a:t>
            </a:r>
          </a:p>
          <a:p>
            <a:r>
              <a:rPr lang="en-US" dirty="0" smtClean="0"/>
              <a:t>Effort to collaborate</a:t>
            </a:r>
          </a:p>
          <a:p>
            <a:r>
              <a:rPr lang="en-US" dirty="0" smtClean="0"/>
              <a:t>Resources required for adoption</a:t>
            </a:r>
          </a:p>
          <a:p>
            <a:pPr>
              <a:buNone/>
            </a:pPr>
            <a:endParaRPr lang="en-US" dirty="0" smtClean="0"/>
          </a:p>
          <a:p>
            <a:endParaRPr lang="en-US" dirty="0"/>
          </a:p>
        </p:txBody>
      </p:sp>
    </p:spTree>
    <p:extLst>
      <p:ext uri="{BB962C8B-B14F-4D97-AF65-F5344CB8AC3E}">
        <p14:creationId xmlns:p14="http://schemas.microsoft.com/office/powerpoint/2010/main" val="517928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4" name="Content Placeholder 3" descr="FOSSpage.tiff"/>
          <p:cNvPicPr>
            <a:picLocks noGrp="1" noChangeAspect="1"/>
          </p:cNvPicPr>
          <p:nvPr>
            <p:ph idx="1"/>
          </p:nvPr>
        </p:nvPicPr>
        <p:blipFill>
          <a:blip r:embed="rId2"/>
          <a:stretch>
            <a:fillRect/>
          </a:stretch>
        </p:blipFill>
        <p:spPr>
          <a:xfrm>
            <a:off x="244475" y="1170085"/>
            <a:ext cx="8658225" cy="4522592"/>
          </a:xfrm>
        </p:spPr>
      </p:pic>
    </p:spTree>
    <p:extLst>
      <p:ext uri="{BB962C8B-B14F-4D97-AF65-F5344CB8AC3E}">
        <p14:creationId xmlns:p14="http://schemas.microsoft.com/office/powerpoint/2010/main" val="947657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overlap</a:t>
            </a:r>
            <a:endParaRPr lang="en-US" dirty="0"/>
          </a:p>
        </p:txBody>
      </p:sp>
      <p:pic>
        <p:nvPicPr>
          <p:cNvPr id="4" name="image05.jpg" descr="Slide1.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187979" y="892175"/>
            <a:ext cx="6771217" cy="5078413"/>
          </a:xfrm>
          <a:prstGeom prst="rect">
            <a:avLst/>
          </a:prstGeom>
          <a:ln/>
        </p:spPr>
      </p:pic>
    </p:spTree>
    <p:extLst>
      <p:ext uri="{BB962C8B-B14F-4D97-AF65-F5344CB8AC3E}">
        <p14:creationId xmlns:p14="http://schemas.microsoft.com/office/powerpoint/2010/main" val="3873463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2458620"/>
            <a:ext cx="7848600" cy="1927225"/>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5400" kern="1200" cap="none" spc="-100" baseline="0">
                <a:solidFill>
                  <a:srgbClr val="FFFFFF"/>
                </a:solidFill>
                <a:latin typeface="Arial"/>
                <a:ea typeface="+mj-ea"/>
                <a:cs typeface="Arial"/>
              </a:defRPr>
            </a:lvl1pPr>
          </a:lstStyle>
          <a:p>
            <a:pPr algn="ctr"/>
            <a:r>
              <a:rPr lang="en-US" dirty="0" smtClean="0"/>
              <a:t>Thank you!</a:t>
            </a:r>
            <a:endParaRPr lang="en-US" dirty="0"/>
          </a:p>
        </p:txBody>
      </p:sp>
    </p:spTree>
    <p:extLst>
      <p:ext uri="{BB962C8B-B14F-4D97-AF65-F5344CB8AC3E}">
        <p14:creationId xmlns:p14="http://schemas.microsoft.com/office/powerpoint/2010/main" val="3911055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2458620"/>
            <a:ext cx="7848600" cy="1927225"/>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5400" kern="1200" cap="none" spc="-100" baseline="0">
                <a:solidFill>
                  <a:srgbClr val="FFFFFF"/>
                </a:solidFill>
                <a:latin typeface="Arial"/>
                <a:ea typeface="+mj-ea"/>
                <a:cs typeface="Arial"/>
              </a:defRPr>
            </a:lvl1pPr>
          </a:lstStyle>
          <a:p>
            <a:pPr algn="ctr"/>
            <a:r>
              <a:rPr lang="en-US" dirty="0" smtClean="0"/>
              <a:t>15 Minute Break</a:t>
            </a:r>
            <a:endParaRPr lang="en-US" dirty="0"/>
          </a:p>
        </p:txBody>
      </p:sp>
    </p:spTree>
    <p:extLst>
      <p:ext uri="{BB962C8B-B14F-4D97-AF65-F5344CB8AC3E}">
        <p14:creationId xmlns:p14="http://schemas.microsoft.com/office/powerpoint/2010/main" val="3474002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58620"/>
            <a:ext cx="7848600" cy="1927225"/>
          </a:xfrm>
        </p:spPr>
        <p:txBody>
          <a:bodyPr/>
          <a:lstStyle/>
          <a:p>
            <a:pPr algn="ctr"/>
            <a:r>
              <a:rPr lang="en-US" dirty="0" smtClean="0"/>
              <a:t>20 Minute Break</a:t>
            </a:r>
            <a:endParaRPr lang="en-US" dirty="0"/>
          </a:p>
        </p:txBody>
      </p:sp>
    </p:spTree>
    <p:extLst>
      <p:ext uri="{BB962C8B-B14F-4D97-AF65-F5344CB8AC3E}">
        <p14:creationId xmlns:p14="http://schemas.microsoft.com/office/powerpoint/2010/main" val="316425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err="1" smtClean="0"/>
              <a:t>eResources</a:t>
            </a:r>
            <a:r>
              <a:rPr lang="en-US" dirty="0" smtClean="0"/>
              <a:t> &amp; Licensing</a:t>
            </a:r>
            <a:endParaRPr lang="en-US" dirty="0"/>
          </a:p>
        </p:txBody>
      </p:sp>
      <p:sp>
        <p:nvSpPr>
          <p:cNvPr id="3" name="Subtitle 2"/>
          <p:cNvSpPr>
            <a:spLocks noGrp="1"/>
          </p:cNvSpPr>
          <p:nvPr>
            <p:ph type="subTitle" idx="1"/>
          </p:nvPr>
        </p:nvSpPr>
        <p:spPr/>
        <p:txBody>
          <a:bodyPr/>
          <a:lstStyle/>
          <a:p>
            <a:r>
              <a:rPr lang="en-US" dirty="0" smtClean="0"/>
              <a:t>Celeste Feather</a:t>
            </a:r>
            <a:endParaRPr lang="en-US" dirty="0"/>
          </a:p>
        </p:txBody>
      </p:sp>
      <p:sp>
        <p:nvSpPr>
          <p:cNvPr id="4" name="TextBox 3"/>
          <p:cNvSpPr txBox="1"/>
          <p:nvPr/>
        </p:nvSpPr>
        <p:spPr>
          <a:xfrm>
            <a:off x="685800" y="4776448"/>
            <a:ext cx="3404196" cy="523220"/>
          </a:xfrm>
          <a:prstGeom prst="rect">
            <a:avLst/>
          </a:prstGeom>
          <a:noFill/>
        </p:spPr>
        <p:txBody>
          <a:bodyPr wrap="square" rtlCol="0">
            <a:spAutoFit/>
          </a:bodyPr>
          <a:lstStyle/>
          <a:p>
            <a:r>
              <a:rPr lang="en-US" sz="1400" dirty="0">
                <a:solidFill>
                  <a:schemeClr val="bg1"/>
                </a:solidFill>
              </a:rPr>
              <a:t>Senior Director of Licensing and Strategic Partnerships</a:t>
            </a:r>
          </a:p>
        </p:txBody>
      </p:sp>
    </p:spTree>
    <p:extLst>
      <p:ext uri="{BB962C8B-B14F-4D97-AF65-F5344CB8AC3E}">
        <p14:creationId xmlns:p14="http://schemas.microsoft.com/office/powerpoint/2010/main" val="474592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dirty="0"/>
              <a:t>LYRASIS Licensing and Strategic Partnerships</a:t>
            </a:r>
            <a:r>
              <a:rPr lang="en-US" b="1" dirty="0"/>
              <a:t/>
            </a:r>
            <a:br>
              <a:rPr lang="en-US" b="1" dirty="0"/>
            </a:br>
            <a:endParaRPr lang="en-US" b="1" dirty="0"/>
          </a:p>
        </p:txBody>
      </p:sp>
      <p:sp>
        <p:nvSpPr>
          <p:cNvPr id="3" name="Content Placeholder 2"/>
          <p:cNvSpPr>
            <a:spLocks noGrp="1"/>
          </p:cNvSpPr>
          <p:nvPr>
            <p:ph idx="1"/>
          </p:nvPr>
        </p:nvSpPr>
        <p:spPr/>
        <p:txBody>
          <a:bodyPr/>
          <a:lstStyle/>
          <a:p>
            <a:pPr lvl="0"/>
            <a:r>
              <a:rPr lang="en-US" dirty="0" smtClean="0"/>
              <a:t>Staffed </a:t>
            </a:r>
            <a:r>
              <a:rPr lang="en-US" dirty="0"/>
              <a:t>by a team of 4 librarians</a:t>
            </a:r>
          </a:p>
          <a:p>
            <a:pPr lvl="0"/>
            <a:r>
              <a:rPr lang="en-US" dirty="0"/>
              <a:t>Rooted in work of legacy networks</a:t>
            </a:r>
          </a:p>
          <a:p>
            <a:pPr lvl="0"/>
            <a:r>
              <a:rPr lang="en-US" dirty="0"/>
              <a:t>Includes collaborative programs at national level</a:t>
            </a:r>
          </a:p>
          <a:p>
            <a:endParaRPr lang="en-US" dirty="0"/>
          </a:p>
        </p:txBody>
      </p:sp>
    </p:spTree>
    <p:extLst>
      <p:ext uri="{BB962C8B-B14F-4D97-AF65-F5344CB8AC3E}">
        <p14:creationId xmlns:p14="http://schemas.microsoft.com/office/powerpoint/2010/main" val="1863232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144"/>
                </a:solidFill>
              </a:rPr>
              <a:t>Material People Contribute to the Online World</a:t>
            </a:r>
            <a:endParaRPr lang="en-US" dirty="0">
              <a:solidFill>
                <a:srgbClr val="002144"/>
              </a:solidFill>
            </a:endParaRPr>
          </a:p>
        </p:txBody>
      </p:sp>
      <p:sp>
        <p:nvSpPr>
          <p:cNvPr id="5" name="Rounded Rectangle 4"/>
          <p:cNvSpPr/>
          <p:nvPr/>
        </p:nvSpPr>
        <p:spPr>
          <a:xfrm>
            <a:off x="2141317" y="1299574"/>
            <a:ext cx="4953964" cy="4768770"/>
          </a:xfrm>
          <a:prstGeom prst="roundRect">
            <a:avLst/>
          </a:prstGeom>
          <a:noFill/>
          <a:ln>
            <a:solidFill>
              <a:srgbClr val="E16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2338086" y="3683958"/>
            <a:ext cx="4598531" cy="0"/>
          </a:xfrm>
          <a:prstGeom prst="line">
            <a:avLst/>
          </a:prstGeom>
          <a:ln w="3175">
            <a:gradFill flip="none" rotWithShape="1">
              <a:gsLst>
                <a:gs pos="9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prstDash val="dashDot"/>
          </a:ln>
          <a:effectLst>
            <a:glow rad="101600">
              <a:srgbClr val="E88831">
                <a:alpha val="40000"/>
              </a:srgbClr>
            </a:glow>
            <a:outerShdw blurRad="965200" sx="102000" sy="102000" algn="ctr" rotWithShape="0">
              <a:srgbClr val="E9B133">
                <a:alpha val="40000"/>
              </a:srgbClr>
            </a:outerShdw>
            <a:reflection blurRad="38100" stA="45000" endPos="65000" dist="88900" dir="5400000" sy="-100000" algn="bl" rotWithShape="0"/>
            <a:softEdge rad="0"/>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6200000">
            <a:off x="103444" y="3453126"/>
            <a:ext cx="3032567" cy="461665"/>
          </a:xfrm>
          <a:prstGeom prst="rect">
            <a:avLst/>
          </a:prstGeom>
          <a:noFill/>
        </p:spPr>
        <p:txBody>
          <a:bodyPr wrap="square" rtlCol="0">
            <a:spAutoFit/>
          </a:bodyPr>
          <a:lstStyle/>
          <a:p>
            <a:pPr algn="ctr"/>
            <a:r>
              <a:rPr lang="en-US" sz="2400" dirty="0" smtClean="0"/>
              <a:t>Traditional</a:t>
            </a:r>
            <a:endParaRPr lang="en-US" sz="2400" dirty="0"/>
          </a:p>
        </p:txBody>
      </p:sp>
      <p:sp>
        <p:nvSpPr>
          <p:cNvPr id="17" name="TextBox 16"/>
          <p:cNvSpPr txBox="1"/>
          <p:nvPr/>
        </p:nvSpPr>
        <p:spPr>
          <a:xfrm>
            <a:off x="3310359" y="821803"/>
            <a:ext cx="2604304" cy="461665"/>
          </a:xfrm>
          <a:prstGeom prst="rect">
            <a:avLst/>
          </a:prstGeom>
          <a:noFill/>
        </p:spPr>
        <p:txBody>
          <a:bodyPr wrap="square" rtlCol="0">
            <a:spAutoFit/>
          </a:bodyPr>
          <a:lstStyle/>
          <a:p>
            <a:pPr algn="ctr"/>
            <a:r>
              <a:rPr lang="en-US" sz="2400" dirty="0" smtClean="0"/>
              <a:t>Structured</a:t>
            </a:r>
            <a:endParaRPr lang="en-US" sz="2400" dirty="0"/>
          </a:p>
        </p:txBody>
      </p:sp>
      <p:sp>
        <p:nvSpPr>
          <p:cNvPr id="18" name="TextBox 17"/>
          <p:cNvSpPr txBox="1"/>
          <p:nvPr/>
        </p:nvSpPr>
        <p:spPr>
          <a:xfrm>
            <a:off x="3316147" y="6184085"/>
            <a:ext cx="2604304" cy="461665"/>
          </a:xfrm>
          <a:prstGeom prst="rect">
            <a:avLst/>
          </a:prstGeom>
          <a:noFill/>
        </p:spPr>
        <p:txBody>
          <a:bodyPr wrap="square" rtlCol="0">
            <a:spAutoFit/>
          </a:bodyPr>
          <a:lstStyle/>
          <a:p>
            <a:pPr algn="ctr"/>
            <a:r>
              <a:rPr lang="en-US" sz="2400" dirty="0" smtClean="0"/>
              <a:t>Unstructured</a:t>
            </a:r>
            <a:endParaRPr lang="en-US" sz="2400" dirty="0"/>
          </a:p>
        </p:txBody>
      </p:sp>
      <p:sp>
        <p:nvSpPr>
          <p:cNvPr id="19" name="TextBox 18"/>
          <p:cNvSpPr txBox="1"/>
          <p:nvPr/>
        </p:nvSpPr>
        <p:spPr>
          <a:xfrm rot="5400000">
            <a:off x="6105794" y="3577803"/>
            <a:ext cx="3032567" cy="461665"/>
          </a:xfrm>
          <a:prstGeom prst="rect">
            <a:avLst/>
          </a:prstGeom>
          <a:noFill/>
        </p:spPr>
        <p:txBody>
          <a:bodyPr wrap="square" rtlCol="0">
            <a:spAutoFit/>
          </a:bodyPr>
          <a:lstStyle/>
          <a:p>
            <a:pPr algn="ctr"/>
            <a:r>
              <a:rPr lang="en-US" sz="2400" dirty="0" smtClean="0"/>
              <a:t>Non-traditional</a:t>
            </a:r>
            <a:endParaRPr lang="en-US" sz="2400" dirty="0"/>
          </a:p>
        </p:txBody>
      </p:sp>
      <p:sp>
        <p:nvSpPr>
          <p:cNvPr id="20" name="TextBox 19"/>
          <p:cNvSpPr txBox="1"/>
          <p:nvPr/>
        </p:nvSpPr>
        <p:spPr>
          <a:xfrm>
            <a:off x="2492386" y="1753102"/>
            <a:ext cx="2002421" cy="1477328"/>
          </a:xfrm>
          <a:prstGeom prst="rect">
            <a:avLst/>
          </a:prstGeom>
          <a:noFill/>
        </p:spPr>
        <p:txBody>
          <a:bodyPr wrap="square" rtlCol="0">
            <a:spAutoFit/>
          </a:bodyPr>
          <a:lstStyle/>
          <a:p>
            <a:r>
              <a:rPr lang="en-US" dirty="0" smtClean="0"/>
              <a:t>Licensed content</a:t>
            </a:r>
          </a:p>
          <a:p>
            <a:endParaRPr lang="en-US" dirty="0" smtClean="0"/>
          </a:p>
          <a:p>
            <a:endParaRPr lang="en-US" dirty="0" smtClean="0"/>
          </a:p>
          <a:p>
            <a:r>
              <a:rPr lang="en-US" dirty="0" smtClean="0"/>
              <a:t>Scholarly Open Access content</a:t>
            </a:r>
            <a:endParaRPr lang="en-US" dirty="0"/>
          </a:p>
        </p:txBody>
      </p:sp>
      <p:sp>
        <p:nvSpPr>
          <p:cNvPr id="21" name="TextBox 20"/>
          <p:cNvSpPr txBox="1"/>
          <p:nvPr/>
        </p:nvSpPr>
        <p:spPr>
          <a:xfrm>
            <a:off x="2492386" y="4215918"/>
            <a:ext cx="1774845" cy="923330"/>
          </a:xfrm>
          <a:prstGeom prst="rect">
            <a:avLst/>
          </a:prstGeom>
          <a:noFill/>
        </p:spPr>
        <p:txBody>
          <a:bodyPr wrap="none" rtlCol="0">
            <a:spAutoFit/>
          </a:bodyPr>
          <a:lstStyle/>
          <a:p>
            <a:r>
              <a:rPr lang="en-US" dirty="0" smtClean="0"/>
              <a:t>Local/archival </a:t>
            </a:r>
          </a:p>
          <a:p>
            <a:r>
              <a:rPr lang="en-US" dirty="0" smtClean="0"/>
              <a:t>collections and </a:t>
            </a:r>
          </a:p>
          <a:p>
            <a:r>
              <a:rPr lang="en-US" dirty="0" smtClean="0"/>
              <a:t>repositories</a:t>
            </a:r>
            <a:endParaRPr lang="en-US" dirty="0"/>
          </a:p>
        </p:txBody>
      </p:sp>
      <p:sp>
        <p:nvSpPr>
          <p:cNvPr id="22" name="TextBox 21"/>
          <p:cNvSpPr txBox="1"/>
          <p:nvPr/>
        </p:nvSpPr>
        <p:spPr>
          <a:xfrm>
            <a:off x="5017268" y="1651557"/>
            <a:ext cx="1527858" cy="1477328"/>
          </a:xfrm>
          <a:prstGeom prst="rect">
            <a:avLst/>
          </a:prstGeom>
          <a:noFill/>
        </p:spPr>
        <p:txBody>
          <a:bodyPr wrap="square" rtlCol="0">
            <a:spAutoFit/>
          </a:bodyPr>
          <a:lstStyle/>
          <a:p>
            <a:r>
              <a:rPr lang="en-US" dirty="0" err="1" smtClean="0"/>
              <a:t>TEDx</a:t>
            </a:r>
            <a:endParaRPr lang="en-US" dirty="0" smtClean="0"/>
          </a:p>
          <a:p>
            <a:endParaRPr lang="en-US" dirty="0"/>
          </a:p>
          <a:p>
            <a:r>
              <a:rPr lang="en-US" dirty="0" smtClean="0"/>
              <a:t>Wikimedia</a:t>
            </a:r>
          </a:p>
          <a:p>
            <a:endParaRPr lang="en-US" dirty="0"/>
          </a:p>
          <a:p>
            <a:r>
              <a:rPr lang="en-US" dirty="0" smtClean="0"/>
              <a:t>Kudos</a:t>
            </a:r>
            <a:endParaRPr lang="en-US" dirty="0"/>
          </a:p>
        </p:txBody>
      </p:sp>
      <p:sp>
        <p:nvSpPr>
          <p:cNvPr id="23" name="TextBox 22"/>
          <p:cNvSpPr txBox="1"/>
          <p:nvPr/>
        </p:nvSpPr>
        <p:spPr>
          <a:xfrm>
            <a:off x="4942390" y="4051139"/>
            <a:ext cx="2152891" cy="1477328"/>
          </a:xfrm>
          <a:prstGeom prst="rect">
            <a:avLst/>
          </a:prstGeom>
          <a:noFill/>
        </p:spPr>
        <p:txBody>
          <a:bodyPr wrap="square" rtlCol="0">
            <a:spAutoFit/>
          </a:bodyPr>
          <a:lstStyle/>
          <a:p>
            <a:r>
              <a:rPr lang="en-US" dirty="0" smtClean="0"/>
              <a:t>YouTube</a:t>
            </a:r>
          </a:p>
          <a:p>
            <a:endParaRPr lang="en-US" dirty="0"/>
          </a:p>
          <a:p>
            <a:r>
              <a:rPr lang="en-US" dirty="0" smtClean="0"/>
              <a:t>Digital humanities</a:t>
            </a:r>
          </a:p>
          <a:p>
            <a:endParaRPr lang="en-US" dirty="0"/>
          </a:p>
          <a:p>
            <a:r>
              <a:rPr lang="en-US" dirty="0" smtClean="0"/>
              <a:t>Open data</a:t>
            </a:r>
            <a:endParaRPr lang="en-US" dirty="0"/>
          </a:p>
        </p:txBody>
      </p:sp>
      <p:cxnSp>
        <p:nvCxnSpPr>
          <p:cNvPr id="14" name="Straight Connector 13"/>
          <p:cNvCxnSpPr/>
          <p:nvPr/>
        </p:nvCxnSpPr>
        <p:spPr>
          <a:xfrm flipV="1">
            <a:off x="4625777" y="1504710"/>
            <a:ext cx="0" cy="4294206"/>
          </a:xfrm>
          <a:prstGeom prst="line">
            <a:avLst/>
          </a:prstGeom>
          <a:ln w="3175">
            <a:gradFill flip="none" rotWithShape="1">
              <a:gsLst>
                <a:gs pos="9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prstDash val="dashDot"/>
          </a:ln>
          <a:effectLst>
            <a:glow rad="101600">
              <a:srgbClr val="E88831">
                <a:alpha val="40000"/>
              </a:srgbClr>
            </a:glow>
            <a:outerShdw blurRad="965200" sx="102000" sy="102000" algn="ctr" rotWithShape="0">
              <a:srgbClr val="E9B133">
                <a:alpha val="40000"/>
              </a:srgbClr>
            </a:outerShdw>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799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normAutofit fontScale="85000" lnSpcReduction="20000"/>
          </a:bodyPr>
          <a:lstStyle/>
          <a:p>
            <a:pPr lvl="0"/>
            <a:r>
              <a:rPr lang="en-US" dirty="0"/>
              <a:t>Do you see the emphasis changing from content acquisition to content creation within your organization? Given stagnant budgets, what activities are no longer being performed so that efforts may be directed elsewhere</a:t>
            </a:r>
            <a:r>
              <a:rPr lang="en-US" dirty="0" smtClean="0"/>
              <a:t>?</a:t>
            </a:r>
          </a:p>
          <a:p>
            <a:pPr marL="0" lvl="0" indent="0">
              <a:buNone/>
            </a:pPr>
            <a:endParaRPr lang="en-US" dirty="0"/>
          </a:p>
          <a:p>
            <a:pPr lvl="0"/>
            <a:r>
              <a:rPr lang="en-US" dirty="0"/>
              <a:t>What level of priority does your organization give to the creation and support of openly accessible content? And for what types of content and for whom</a:t>
            </a:r>
            <a:r>
              <a:rPr lang="en-US" dirty="0" smtClean="0"/>
              <a:t>?</a:t>
            </a:r>
          </a:p>
          <a:p>
            <a:pPr lvl="0"/>
            <a:endParaRPr lang="en-US" dirty="0" smtClean="0"/>
          </a:p>
          <a:p>
            <a:pPr lvl="0"/>
            <a:r>
              <a:rPr lang="en-US" dirty="0" smtClean="0"/>
              <a:t>What </a:t>
            </a:r>
            <a:r>
              <a:rPr lang="en-US" dirty="0"/>
              <a:t>role should or does your library play in bringing together multiple departments to review new services that impact the entire organization? What role should LYRASIS play in expanding awareness of these services, and how can we assist members in this area</a:t>
            </a:r>
            <a:r>
              <a:rPr lang="en-US" dirty="0" smtClean="0"/>
              <a:t>?</a:t>
            </a:r>
          </a:p>
          <a:p>
            <a:pPr marL="0" lvl="0" indent="0">
              <a:buNone/>
            </a:pPr>
            <a:endParaRPr lang="en-US" dirty="0"/>
          </a:p>
          <a:p>
            <a:pPr lvl="0"/>
            <a:r>
              <a:rPr lang="en-US" dirty="0"/>
              <a:t>What new models for hosting and accessing commercial content are being explored within your organization? What is the leading motivator, a desire for control or dissatisfaction with what commercial providers have developed so far? </a:t>
            </a:r>
          </a:p>
          <a:p>
            <a:endParaRPr lang="en-US" dirty="0"/>
          </a:p>
        </p:txBody>
      </p:sp>
    </p:spTree>
    <p:extLst>
      <p:ext uri="{BB962C8B-B14F-4D97-AF65-F5344CB8AC3E}">
        <p14:creationId xmlns:p14="http://schemas.microsoft.com/office/powerpoint/2010/main" val="1022084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Technology</a:t>
            </a:r>
            <a:br>
              <a:rPr lang="en-US" dirty="0" smtClean="0"/>
            </a:br>
            <a:r>
              <a:rPr lang="en-US" sz="2400" dirty="0" smtClean="0"/>
              <a:t/>
            </a:r>
            <a:br>
              <a:rPr lang="en-US" sz="2400" dirty="0" smtClean="0"/>
            </a:br>
            <a:r>
              <a:rPr lang="en-US" sz="4000" dirty="0" smtClean="0"/>
              <a:t>Three Points in a Circle</a:t>
            </a:r>
            <a:br>
              <a:rPr lang="en-US" sz="4000" dirty="0" smtClean="0"/>
            </a:br>
            <a:endParaRPr lang="en-US" dirty="0"/>
          </a:p>
        </p:txBody>
      </p:sp>
      <p:sp>
        <p:nvSpPr>
          <p:cNvPr id="3" name="Subtitle 2"/>
          <p:cNvSpPr>
            <a:spLocks noGrp="1"/>
          </p:cNvSpPr>
          <p:nvPr>
            <p:ph type="subTitle" idx="1"/>
          </p:nvPr>
        </p:nvSpPr>
        <p:spPr/>
        <p:txBody>
          <a:bodyPr/>
          <a:lstStyle/>
          <a:p>
            <a:r>
              <a:rPr lang="en-US" dirty="0" smtClean="0"/>
              <a:t>John Herbert</a:t>
            </a:r>
            <a:endParaRPr lang="en-US" dirty="0"/>
          </a:p>
        </p:txBody>
      </p:sp>
      <p:sp>
        <p:nvSpPr>
          <p:cNvPr id="4" name="TextBox 3"/>
          <p:cNvSpPr txBox="1"/>
          <p:nvPr/>
        </p:nvSpPr>
        <p:spPr>
          <a:xfrm>
            <a:off x="685800" y="4776448"/>
            <a:ext cx="3404196" cy="307777"/>
          </a:xfrm>
          <a:prstGeom prst="rect">
            <a:avLst/>
          </a:prstGeom>
          <a:noFill/>
        </p:spPr>
        <p:txBody>
          <a:bodyPr wrap="square" rtlCol="0">
            <a:spAutoFit/>
          </a:bodyPr>
          <a:lstStyle/>
          <a:p>
            <a:r>
              <a:rPr lang="en-US" sz="1400" dirty="0" smtClean="0">
                <a:solidFill>
                  <a:schemeClr val="bg1"/>
                </a:solidFill>
              </a:rPr>
              <a:t>Director of Technology Services</a:t>
            </a:r>
            <a:endParaRPr lang="en-US" sz="1400" dirty="0">
              <a:solidFill>
                <a:schemeClr val="bg1"/>
              </a:solidFill>
            </a:endParaRPr>
          </a:p>
        </p:txBody>
      </p:sp>
    </p:spTree>
    <p:extLst>
      <p:ext uri="{BB962C8B-B14F-4D97-AF65-F5344CB8AC3E}">
        <p14:creationId xmlns:p14="http://schemas.microsoft.com/office/powerpoint/2010/main" val="2635617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Circle of Life</a:t>
            </a:r>
            <a:endParaRPr lang="en-US" dirty="0"/>
          </a:p>
        </p:txBody>
      </p:sp>
      <p:sp>
        <p:nvSpPr>
          <p:cNvPr id="7" name="Frame 6"/>
          <p:cNvSpPr/>
          <p:nvPr/>
        </p:nvSpPr>
        <p:spPr>
          <a:xfrm>
            <a:off x="3590432" y="1913941"/>
            <a:ext cx="1471612" cy="985838"/>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Collection</a:t>
            </a:r>
            <a:endParaRPr lang="en-US" dirty="0">
              <a:solidFill>
                <a:schemeClr val="tx1"/>
              </a:solidFill>
            </a:endParaRPr>
          </a:p>
        </p:txBody>
      </p:sp>
      <p:sp>
        <p:nvSpPr>
          <p:cNvPr id="8" name="Frame 7"/>
          <p:cNvSpPr/>
          <p:nvPr/>
        </p:nvSpPr>
        <p:spPr>
          <a:xfrm>
            <a:off x="1846681" y="4304797"/>
            <a:ext cx="1711795" cy="1089549"/>
          </a:xfrm>
          <a:prstGeom prst="frame">
            <a:avLst/>
          </a:prstGeom>
          <a:solidFill>
            <a:srgbClr val="407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Item</a:t>
            </a:r>
            <a:endParaRPr lang="en-US" dirty="0">
              <a:solidFill>
                <a:schemeClr val="tx1"/>
              </a:solidFill>
            </a:endParaRPr>
          </a:p>
        </p:txBody>
      </p:sp>
      <p:sp>
        <p:nvSpPr>
          <p:cNvPr id="9" name="Frame 8"/>
          <p:cNvSpPr/>
          <p:nvPr/>
        </p:nvSpPr>
        <p:spPr>
          <a:xfrm>
            <a:off x="5421354" y="4292869"/>
            <a:ext cx="1733550" cy="1005900"/>
          </a:xfrm>
          <a:prstGeom prst="frame">
            <a:avLst/>
          </a:prstGeom>
          <a:solidFill>
            <a:srgbClr val="6FF7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Preservation</a:t>
            </a:r>
            <a:endParaRPr lang="en-US" dirty="0">
              <a:solidFill>
                <a:schemeClr val="tx1"/>
              </a:solidFill>
            </a:endParaRPr>
          </a:p>
        </p:txBody>
      </p:sp>
      <p:sp>
        <p:nvSpPr>
          <p:cNvPr id="10" name="TextBox 9"/>
          <p:cNvSpPr txBox="1"/>
          <p:nvPr/>
        </p:nvSpPr>
        <p:spPr>
          <a:xfrm>
            <a:off x="1560759" y="1695256"/>
            <a:ext cx="1851789" cy="1200329"/>
          </a:xfrm>
          <a:prstGeom prst="rect">
            <a:avLst/>
          </a:prstGeom>
          <a:noFill/>
        </p:spPr>
        <p:txBody>
          <a:bodyPr wrap="none" rtlCol="0">
            <a:spAutoFit/>
          </a:bodyPr>
          <a:lstStyle/>
          <a:p>
            <a:r>
              <a:rPr lang="en-US" dirty="0" smtClean="0"/>
              <a:t>Physical archive</a:t>
            </a:r>
          </a:p>
          <a:p>
            <a:r>
              <a:rPr lang="en-US" dirty="0" smtClean="0"/>
              <a:t>Actual history</a:t>
            </a:r>
          </a:p>
          <a:p>
            <a:r>
              <a:rPr lang="en-US" dirty="0" smtClean="0"/>
              <a:t>Describe</a:t>
            </a:r>
          </a:p>
          <a:p>
            <a:r>
              <a:rPr lang="en-US" dirty="0" smtClean="0"/>
              <a:t>Finding aids</a:t>
            </a:r>
          </a:p>
        </p:txBody>
      </p:sp>
      <p:sp>
        <p:nvSpPr>
          <p:cNvPr id="11" name="TextBox 10"/>
          <p:cNvSpPr txBox="1"/>
          <p:nvPr/>
        </p:nvSpPr>
        <p:spPr>
          <a:xfrm>
            <a:off x="2217349" y="5382418"/>
            <a:ext cx="1133644" cy="923330"/>
          </a:xfrm>
          <a:prstGeom prst="rect">
            <a:avLst/>
          </a:prstGeom>
          <a:noFill/>
        </p:spPr>
        <p:txBody>
          <a:bodyPr wrap="none" rtlCol="0">
            <a:spAutoFit/>
          </a:bodyPr>
          <a:lstStyle/>
          <a:p>
            <a:r>
              <a:rPr lang="en-US" dirty="0" smtClean="0"/>
              <a:t>Islandora</a:t>
            </a:r>
          </a:p>
          <a:p>
            <a:r>
              <a:rPr lang="en-US" dirty="0" smtClean="0"/>
              <a:t>Hydra</a:t>
            </a:r>
          </a:p>
          <a:p>
            <a:r>
              <a:rPr lang="en-US" dirty="0" smtClean="0"/>
              <a:t>CDM</a:t>
            </a:r>
            <a:endParaRPr lang="en-US" dirty="0"/>
          </a:p>
        </p:txBody>
      </p:sp>
      <p:sp>
        <p:nvSpPr>
          <p:cNvPr id="12" name="TextBox 11"/>
          <p:cNvSpPr txBox="1"/>
          <p:nvPr/>
        </p:nvSpPr>
        <p:spPr>
          <a:xfrm>
            <a:off x="5727185" y="5332299"/>
            <a:ext cx="1633781" cy="369332"/>
          </a:xfrm>
          <a:prstGeom prst="rect">
            <a:avLst/>
          </a:prstGeom>
          <a:noFill/>
        </p:spPr>
        <p:txBody>
          <a:bodyPr wrap="none" rtlCol="0">
            <a:spAutoFit/>
          </a:bodyPr>
          <a:lstStyle/>
          <a:p>
            <a:r>
              <a:rPr lang="en-US" dirty="0" err="1" smtClean="0"/>
              <a:t>Archivematica</a:t>
            </a:r>
            <a:endParaRPr lang="en-US" dirty="0"/>
          </a:p>
        </p:txBody>
      </p:sp>
      <p:sp>
        <p:nvSpPr>
          <p:cNvPr id="13" name="TextBox 12"/>
          <p:cNvSpPr txBox="1"/>
          <p:nvPr/>
        </p:nvSpPr>
        <p:spPr>
          <a:xfrm>
            <a:off x="5179151" y="2467075"/>
            <a:ext cx="1723549" cy="369332"/>
          </a:xfrm>
          <a:prstGeom prst="rect">
            <a:avLst/>
          </a:prstGeom>
          <a:noFill/>
        </p:spPr>
        <p:txBody>
          <a:bodyPr wrap="none" rtlCol="0">
            <a:spAutoFit/>
          </a:bodyPr>
          <a:lstStyle/>
          <a:p>
            <a:r>
              <a:rPr lang="en-US" dirty="0" err="1" smtClean="0"/>
              <a:t>ArchivesSpace</a:t>
            </a:r>
            <a:endParaRPr lang="en-US" dirty="0"/>
          </a:p>
        </p:txBody>
      </p:sp>
      <p:sp>
        <p:nvSpPr>
          <p:cNvPr id="14" name="TextBox 13"/>
          <p:cNvSpPr txBox="1"/>
          <p:nvPr/>
        </p:nvSpPr>
        <p:spPr>
          <a:xfrm>
            <a:off x="149347" y="3914362"/>
            <a:ext cx="1672253" cy="1200329"/>
          </a:xfrm>
          <a:prstGeom prst="rect">
            <a:avLst/>
          </a:prstGeom>
          <a:noFill/>
        </p:spPr>
        <p:txBody>
          <a:bodyPr wrap="none" rtlCol="0">
            <a:spAutoFit/>
          </a:bodyPr>
          <a:lstStyle/>
          <a:p>
            <a:r>
              <a:rPr lang="en-US" dirty="0" smtClean="0"/>
              <a:t>Digital Asset</a:t>
            </a:r>
          </a:p>
          <a:p>
            <a:r>
              <a:rPr lang="en-US" dirty="0"/>
              <a:t>A</a:t>
            </a:r>
            <a:r>
              <a:rPr lang="en-US" dirty="0" smtClean="0"/>
              <a:t>ccess</a:t>
            </a:r>
          </a:p>
          <a:p>
            <a:r>
              <a:rPr lang="en-US" dirty="0" smtClean="0"/>
              <a:t>Discoverability</a:t>
            </a:r>
          </a:p>
          <a:p>
            <a:r>
              <a:rPr lang="en-US" dirty="0" smtClean="0"/>
              <a:t>Aggregations</a:t>
            </a:r>
          </a:p>
        </p:txBody>
      </p:sp>
      <p:sp>
        <p:nvSpPr>
          <p:cNvPr id="15" name="TextBox 14"/>
          <p:cNvSpPr txBox="1"/>
          <p:nvPr/>
        </p:nvSpPr>
        <p:spPr>
          <a:xfrm>
            <a:off x="7154904" y="4191312"/>
            <a:ext cx="1544012" cy="923330"/>
          </a:xfrm>
          <a:prstGeom prst="rect">
            <a:avLst/>
          </a:prstGeom>
          <a:noFill/>
        </p:spPr>
        <p:txBody>
          <a:bodyPr wrap="none" rtlCol="0">
            <a:spAutoFit/>
          </a:bodyPr>
          <a:lstStyle/>
          <a:p>
            <a:r>
              <a:rPr lang="en-US" dirty="0" smtClean="0"/>
              <a:t>Permanence</a:t>
            </a:r>
          </a:p>
          <a:p>
            <a:r>
              <a:rPr lang="en-US" dirty="0" smtClean="0"/>
              <a:t>Security</a:t>
            </a:r>
          </a:p>
          <a:p>
            <a:r>
              <a:rPr lang="en-US" dirty="0" smtClean="0"/>
              <a:t>Infrastructure</a:t>
            </a:r>
            <a:endParaRPr lang="en-US" dirty="0"/>
          </a:p>
        </p:txBody>
      </p:sp>
      <p:sp>
        <p:nvSpPr>
          <p:cNvPr id="2" name="TextBox 1"/>
          <p:cNvSpPr txBox="1"/>
          <p:nvPr/>
        </p:nvSpPr>
        <p:spPr>
          <a:xfrm>
            <a:off x="3962259" y="4598897"/>
            <a:ext cx="1172116" cy="369332"/>
          </a:xfrm>
          <a:prstGeom prst="rect">
            <a:avLst/>
          </a:prstGeom>
          <a:solidFill>
            <a:srgbClr val="00FFFF"/>
          </a:solidFill>
        </p:spPr>
        <p:txBody>
          <a:bodyPr wrap="none" rtlCol="0">
            <a:spAutoFit/>
          </a:bodyPr>
          <a:lstStyle/>
          <a:p>
            <a:r>
              <a:rPr lang="en-US" dirty="0" err="1" smtClean="0"/>
              <a:t>Archidora</a:t>
            </a:r>
            <a:endParaRPr lang="en-US" dirty="0"/>
          </a:p>
        </p:txBody>
      </p:sp>
      <p:sp>
        <p:nvSpPr>
          <p:cNvPr id="16" name="TextBox 15"/>
          <p:cNvSpPr txBox="1"/>
          <p:nvPr/>
        </p:nvSpPr>
        <p:spPr>
          <a:xfrm>
            <a:off x="5179151" y="3300532"/>
            <a:ext cx="1274708" cy="369332"/>
          </a:xfrm>
          <a:prstGeom prst="rect">
            <a:avLst/>
          </a:prstGeom>
          <a:solidFill>
            <a:srgbClr val="FFFF00"/>
          </a:solidFill>
        </p:spPr>
        <p:txBody>
          <a:bodyPr wrap="none" rtlCol="0">
            <a:spAutoFit/>
          </a:bodyPr>
          <a:lstStyle/>
          <a:p>
            <a:r>
              <a:rPr lang="en-US" dirty="0" err="1" smtClean="0"/>
              <a:t>UMichigan</a:t>
            </a:r>
            <a:endParaRPr lang="en-US" dirty="0"/>
          </a:p>
        </p:txBody>
      </p:sp>
      <p:sp>
        <p:nvSpPr>
          <p:cNvPr id="18" name="TextBox 17"/>
          <p:cNvSpPr txBox="1"/>
          <p:nvPr/>
        </p:nvSpPr>
        <p:spPr>
          <a:xfrm>
            <a:off x="2805146" y="3351232"/>
            <a:ext cx="864339" cy="369332"/>
          </a:xfrm>
          <a:prstGeom prst="rect">
            <a:avLst/>
          </a:prstGeom>
          <a:solidFill>
            <a:srgbClr val="FF3399"/>
          </a:solidFill>
        </p:spPr>
        <p:txBody>
          <a:bodyPr wrap="none" rtlCol="0">
            <a:spAutoFit/>
          </a:bodyPr>
          <a:lstStyle/>
          <a:p>
            <a:r>
              <a:rPr lang="en-US" dirty="0" smtClean="0"/>
              <a:t>PCDM</a:t>
            </a:r>
            <a:endParaRPr lang="en-US" dirty="0"/>
          </a:p>
        </p:txBody>
      </p:sp>
      <p:pic>
        <p:nvPicPr>
          <p:cNvPr id="19" name="Picture 2" descr="http://o.pmg.co/images/blogPosts/colorAnalysis/images/colorCircle_0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83557" y="2945235"/>
            <a:ext cx="1629512" cy="162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72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heel(1)">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fltVal val="0"/>
                                          </p:val>
                                        </p:tav>
                                        <p:tav tm="100000">
                                          <p:val>
                                            <p:strVal val="#ppt_w"/>
                                          </p:val>
                                        </p:tav>
                                      </p:tavLst>
                                    </p:anim>
                                    <p:anim calcmode="lin" valueType="num">
                                      <p:cBhvr>
                                        <p:cTn id="45" dur="1000" fill="hold"/>
                                        <p:tgtEl>
                                          <p:spTgt spid="15"/>
                                        </p:tgtEl>
                                        <p:attrNameLst>
                                          <p:attrName>ppt_h</p:attrName>
                                        </p:attrNameLst>
                                      </p:cBhvr>
                                      <p:tavLst>
                                        <p:tav tm="0">
                                          <p:val>
                                            <p:fltVal val="0"/>
                                          </p:val>
                                        </p:tav>
                                        <p:tav tm="100000">
                                          <p:val>
                                            <p:strVal val="#ppt_h"/>
                                          </p:val>
                                        </p:tav>
                                      </p:tavLst>
                                    </p:anim>
                                    <p:anim calcmode="lin" valueType="num">
                                      <p:cBhvr>
                                        <p:cTn id="46" dur="1000" fill="hold"/>
                                        <p:tgtEl>
                                          <p:spTgt spid="15"/>
                                        </p:tgtEl>
                                        <p:attrNameLst>
                                          <p:attrName>style.rotation</p:attrName>
                                        </p:attrNameLst>
                                      </p:cBhvr>
                                      <p:tavLst>
                                        <p:tav tm="0">
                                          <p:val>
                                            <p:fltVal val="90"/>
                                          </p:val>
                                        </p:tav>
                                        <p:tav tm="100000">
                                          <p:val>
                                            <p:fltVal val="0"/>
                                          </p:val>
                                        </p:tav>
                                      </p:tavLst>
                                    </p:anim>
                                    <p:animEffect transition="in" filter="fade">
                                      <p:cBhvr>
                                        <p:cTn id="47" dur="1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4" grpId="0"/>
      <p:bldP spid="15" grpId="0"/>
      <p:bldP spid="2" grpId="0" animBg="1"/>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Open source community based software</a:t>
            </a:r>
            <a:endParaRPr lang="en-US" dirty="0"/>
          </a:p>
        </p:txBody>
      </p:sp>
      <p:sp>
        <p:nvSpPr>
          <p:cNvPr id="3" name="Subtitle 2"/>
          <p:cNvSpPr>
            <a:spLocks noGrp="1"/>
          </p:cNvSpPr>
          <p:nvPr>
            <p:ph type="subTitle" idx="1"/>
          </p:nvPr>
        </p:nvSpPr>
        <p:spPr/>
        <p:txBody>
          <a:bodyPr/>
          <a:lstStyle/>
          <a:p>
            <a:r>
              <a:rPr lang="en-US" dirty="0" smtClean="0"/>
              <a:t>Michele Kimpton</a:t>
            </a:r>
            <a:endParaRPr lang="en-US" dirty="0"/>
          </a:p>
        </p:txBody>
      </p:sp>
      <p:sp>
        <p:nvSpPr>
          <p:cNvPr id="4" name="TextBox 3"/>
          <p:cNvSpPr txBox="1"/>
          <p:nvPr/>
        </p:nvSpPr>
        <p:spPr>
          <a:xfrm>
            <a:off x="685800" y="4776448"/>
            <a:ext cx="3404196" cy="307777"/>
          </a:xfrm>
          <a:prstGeom prst="rect">
            <a:avLst/>
          </a:prstGeom>
          <a:noFill/>
        </p:spPr>
        <p:txBody>
          <a:bodyPr wrap="square" rtlCol="0">
            <a:spAutoFit/>
          </a:bodyPr>
          <a:lstStyle/>
          <a:p>
            <a:r>
              <a:rPr lang="en-US" sz="1400" dirty="0">
                <a:solidFill>
                  <a:srgbClr val="FFFFFF"/>
                </a:solidFill>
              </a:rPr>
              <a:t>LYRASIS expert</a:t>
            </a:r>
          </a:p>
        </p:txBody>
      </p:sp>
    </p:spTree>
    <p:extLst>
      <p:ext uri="{BB962C8B-B14F-4D97-AF65-F5344CB8AC3E}">
        <p14:creationId xmlns:p14="http://schemas.microsoft.com/office/powerpoint/2010/main" val="2011347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source software trends</a:t>
            </a:r>
            <a:endParaRPr lang="en-US" dirty="0"/>
          </a:p>
        </p:txBody>
      </p:sp>
      <p:sp>
        <p:nvSpPr>
          <p:cNvPr id="3" name="Content Placeholder 2"/>
          <p:cNvSpPr>
            <a:spLocks noGrp="1"/>
          </p:cNvSpPr>
          <p:nvPr>
            <p:ph idx="1"/>
          </p:nvPr>
        </p:nvSpPr>
        <p:spPr>
          <a:xfrm>
            <a:off x="244247" y="891403"/>
            <a:ext cx="8658559" cy="5327076"/>
          </a:xfrm>
        </p:spPr>
        <p:txBody>
          <a:bodyPr>
            <a:normAutofit fontScale="77500" lnSpcReduction="20000"/>
          </a:bodyPr>
          <a:lstStyle/>
          <a:p>
            <a:r>
              <a:rPr lang="en-US" dirty="0" smtClean="0"/>
              <a:t>Continued adoption and growth in Academic and government</a:t>
            </a:r>
          </a:p>
          <a:p>
            <a:pPr>
              <a:buNone/>
            </a:pPr>
            <a:endParaRPr lang="en-US" dirty="0" smtClean="0"/>
          </a:p>
          <a:p>
            <a:r>
              <a:rPr lang="en-US" dirty="0" smtClean="0"/>
              <a:t>Improved technical infrastructure for distributed development (</a:t>
            </a:r>
            <a:r>
              <a:rPr lang="en-US" dirty="0" err="1" smtClean="0"/>
              <a:t>github,SLAC,Jira</a:t>
            </a:r>
            <a:r>
              <a:rPr lang="en-US" dirty="0" smtClean="0"/>
              <a:t>)</a:t>
            </a:r>
          </a:p>
          <a:p>
            <a:endParaRPr lang="en-US" dirty="0" smtClean="0"/>
          </a:p>
          <a:p>
            <a:r>
              <a:rPr lang="en-US" dirty="0" smtClean="0"/>
              <a:t>Open API’s to extend interoperability and functionality</a:t>
            </a:r>
          </a:p>
          <a:p>
            <a:pPr>
              <a:buNone/>
            </a:pPr>
            <a:r>
              <a:rPr lang="en-US" dirty="0" smtClean="0"/>
              <a:t> </a:t>
            </a:r>
          </a:p>
          <a:p>
            <a:r>
              <a:rPr lang="en-US" dirty="0" smtClean="0"/>
              <a:t>agile development process</a:t>
            </a:r>
          </a:p>
          <a:p>
            <a:pPr>
              <a:buNone/>
            </a:pPr>
            <a:endParaRPr lang="en-US" dirty="0" smtClean="0"/>
          </a:p>
          <a:p>
            <a:r>
              <a:rPr lang="en-US" dirty="0" smtClean="0"/>
              <a:t>Continued evolution of sustainability models</a:t>
            </a:r>
          </a:p>
          <a:p>
            <a:pPr lvl="1"/>
            <a:r>
              <a:rPr lang="en-US" dirty="0" smtClean="0"/>
              <a:t>Shared governance and administration</a:t>
            </a:r>
          </a:p>
          <a:p>
            <a:pPr lvl="1"/>
            <a:r>
              <a:rPr lang="en-US" dirty="0" smtClean="0"/>
              <a:t>Financial </a:t>
            </a:r>
            <a:r>
              <a:rPr lang="en-US" dirty="0" smtClean="0"/>
              <a:t>sponsorship/membership</a:t>
            </a:r>
            <a:endParaRPr lang="en-US" dirty="0" smtClean="0"/>
          </a:p>
          <a:p>
            <a:pPr lvl="1"/>
            <a:r>
              <a:rPr lang="en-US" dirty="0" smtClean="0"/>
              <a:t>Establishment of Organizational home as administer (not for profit)</a:t>
            </a:r>
          </a:p>
          <a:p>
            <a:pPr lvl="1"/>
            <a:r>
              <a:rPr lang="en-US" dirty="0" smtClean="0"/>
              <a:t>For profit home for support and services</a:t>
            </a:r>
          </a:p>
          <a:p>
            <a:pPr lvl="1"/>
            <a:endParaRPr lang="en-US" dirty="0" smtClean="0"/>
          </a:p>
          <a:p>
            <a:r>
              <a:rPr lang="en-US" dirty="0" smtClean="0"/>
              <a:t>Emerging vendor ecosystem</a:t>
            </a:r>
          </a:p>
          <a:p>
            <a:pPr lvl="1"/>
            <a:r>
              <a:rPr lang="en-US" dirty="0" smtClean="0"/>
              <a:t>Membership</a:t>
            </a:r>
          </a:p>
          <a:p>
            <a:pPr lvl="1"/>
            <a:r>
              <a:rPr lang="en-US" dirty="0" smtClean="0"/>
              <a:t>Service Providers</a:t>
            </a:r>
          </a:p>
          <a:p>
            <a:pPr lvl="1"/>
            <a:r>
              <a:rPr lang="en-US" dirty="0" smtClean="0"/>
              <a:t>For profit and not for profit companies</a:t>
            </a:r>
          </a:p>
          <a:p>
            <a:pPr lvl="1"/>
            <a:endParaRPr lang="en-US" dirty="0" smtClean="0"/>
          </a:p>
          <a:p>
            <a:endParaRPr lang="en-US" dirty="0"/>
          </a:p>
        </p:txBody>
      </p:sp>
    </p:spTree>
    <p:extLst>
      <p:ext uri="{BB962C8B-B14F-4D97-AF65-F5344CB8AC3E}">
        <p14:creationId xmlns:p14="http://schemas.microsoft.com/office/powerpoint/2010/main" val="17260350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LYRASIS-PPT-Template (00000003)</Template>
  <TotalTime>3633</TotalTime>
  <Words>1444</Words>
  <Application>Microsoft Office PowerPoint</Application>
  <PresentationFormat>On-screen Show (4:3)</PresentationFormat>
  <Paragraphs>125</Paragraphs>
  <Slides>17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ＭＳ Ｐゴシック</vt:lpstr>
      <vt:lpstr>Arial</vt:lpstr>
      <vt:lpstr>Calibri</vt:lpstr>
      <vt:lpstr>Roboto Regular</vt:lpstr>
      <vt:lpstr>Clarity</vt:lpstr>
      <vt:lpstr>LYRASIS Leadership Forum 2016 Welcome wifi code:</vt:lpstr>
      <vt:lpstr>eResources &amp; Licensing</vt:lpstr>
      <vt:lpstr>LYRASIS Licensing and Strategic Partnerships </vt:lpstr>
      <vt:lpstr>Material People Contribute to the Online World</vt:lpstr>
      <vt:lpstr>Questions</vt:lpstr>
      <vt:lpstr>Technology  Three Points in a Circle </vt:lpstr>
      <vt:lpstr>Circle of Life</vt:lpstr>
      <vt:lpstr>Open source community based software</vt:lpstr>
      <vt:lpstr>Open source software trends</vt:lpstr>
      <vt:lpstr>Digital lifecycle management</vt:lpstr>
      <vt:lpstr>Questions</vt:lpstr>
      <vt:lpstr>Challenges</vt:lpstr>
      <vt:lpstr>Examples</vt:lpstr>
      <vt:lpstr>Operational overlap</vt:lpstr>
      <vt:lpstr>PowerPoint Presentation</vt:lpstr>
      <vt:lpstr>PowerPoint Presentation</vt:lpstr>
      <vt:lpstr>20 Minute Break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 Aggregating Content</dc:title>
  <dc:creator>John Herbert</dc:creator>
  <cp:lastModifiedBy>Jennifer Bielewski</cp:lastModifiedBy>
  <cp:revision>34</cp:revision>
  <cp:lastPrinted>2016-01-14T13:00:10Z</cp:lastPrinted>
  <dcterms:created xsi:type="dcterms:W3CDTF">2016-01-12T20:40:21Z</dcterms:created>
  <dcterms:modified xsi:type="dcterms:W3CDTF">2016-01-28T13:07:57Z</dcterms:modified>
</cp:coreProperties>
</file>