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69" r:id="rId2"/>
    <p:sldId id="280" r:id="rId3"/>
    <p:sldId id="279" r:id="rId4"/>
    <p:sldId id="293" r:id="rId5"/>
    <p:sldId id="281" r:id="rId6"/>
    <p:sldId id="287" r:id="rId7"/>
    <p:sldId id="267" r:id="rId8"/>
    <p:sldId id="268" r:id="rId9"/>
    <p:sldId id="257" r:id="rId10"/>
    <p:sldId id="264" r:id="rId11"/>
    <p:sldId id="265" r:id="rId12"/>
    <p:sldId id="266" r:id="rId13"/>
    <p:sldId id="262" r:id="rId14"/>
    <p:sldId id="263" r:id="rId15"/>
    <p:sldId id="272" r:id="rId16"/>
    <p:sldId id="295" r:id="rId17"/>
    <p:sldId id="296" r:id="rId18"/>
    <p:sldId id="297" r:id="rId19"/>
    <p:sldId id="298" r:id="rId20"/>
    <p:sldId id="299" r:id="rId21"/>
    <p:sldId id="300" r:id="rId22"/>
    <p:sldId id="289" r:id="rId23"/>
    <p:sldId id="290" r:id="rId24"/>
    <p:sldId id="291"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1/26/2016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1/26/2016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24</a:t>
            </a:fld>
            <a:endParaRPr lang="en-US"/>
          </a:p>
        </p:txBody>
      </p:sp>
    </p:spTree>
    <p:extLst>
      <p:ext uri="{BB962C8B-B14F-4D97-AF65-F5344CB8AC3E}">
        <p14:creationId xmlns:p14="http://schemas.microsoft.com/office/powerpoint/2010/main" val="220802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11182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6</a:t>
            </a:fld>
            <a:endParaRPr lang="en-US"/>
          </a:p>
        </p:txBody>
      </p:sp>
    </p:spTree>
    <p:extLst>
      <p:ext uri="{BB962C8B-B14F-4D97-AF65-F5344CB8AC3E}">
        <p14:creationId xmlns:p14="http://schemas.microsoft.com/office/powerpoint/2010/main" val="16710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15</a:t>
            </a:fld>
            <a:endParaRPr lang="en-US"/>
          </a:p>
        </p:txBody>
      </p:sp>
    </p:spTree>
    <p:extLst>
      <p:ext uri="{BB962C8B-B14F-4D97-AF65-F5344CB8AC3E}">
        <p14:creationId xmlns:p14="http://schemas.microsoft.com/office/powerpoint/2010/main" val="247198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16</a:t>
            </a:fld>
            <a:endParaRPr lang="en-US"/>
          </a:p>
        </p:txBody>
      </p:sp>
    </p:spTree>
    <p:extLst>
      <p:ext uri="{BB962C8B-B14F-4D97-AF65-F5344CB8AC3E}">
        <p14:creationId xmlns:p14="http://schemas.microsoft.com/office/powerpoint/2010/main" val="154602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this larger portfolio, the new organization can begin to think about how to bring these open source projects and services together so users/orgs can be fully supported at any step in the management of their digital content.</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17</a:t>
            </a:fld>
            <a:endParaRPr lang="en-US"/>
          </a:p>
        </p:txBody>
      </p:sp>
    </p:spTree>
    <p:extLst>
      <p:ext uri="{BB962C8B-B14F-4D97-AF65-F5344CB8AC3E}">
        <p14:creationId xmlns:p14="http://schemas.microsoft.com/office/powerpoint/2010/main" val="263299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a:t>
            </a:r>
            <a:r>
              <a:rPr lang="en-US" baseline="0" dirty="0" smtClean="0"/>
              <a:t> years </a:t>
            </a:r>
            <a:r>
              <a:rPr lang="en-US" baseline="0" dirty="0" err="1" smtClean="0"/>
              <a:t>Lyrasis</a:t>
            </a:r>
            <a:r>
              <a:rPr lang="en-US" baseline="0" dirty="0" smtClean="0"/>
              <a:t> has made a strategic decision to support OSS, and currently is  the organizational home for </a:t>
            </a:r>
            <a:r>
              <a:rPr lang="en-US" baseline="0" dirty="0" err="1" smtClean="0"/>
              <a:t>Collectionspace</a:t>
            </a:r>
            <a:r>
              <a:rPr lang="en-US" baseline="0" dirty="0" smtClean="0"/>
              <a:t> and </a:t>
            </a:r>
            <a:r>
              <a:rPr lang="en-US" baseline="0" dirty="0" err="1" smtClean="0"/>
              <a:t>archivesspace</a:t>
            </a:r>
            <a:r>
              <a:rPr lang="en-US" baseline="0" dirty="0" smtClean="0"/>
              <a:t>.  As part of that strategy, </a:t>
            </a:r>
            <a:r>
              <a:rPr lang="en-US" baseline="0" dirty="0" err="1" smtClean="0"/>
              <a:t>LYRAsis</a:t>
            </a:r>
            <a:r>
              <a:rPr lang="en-US" baseline="0" dirty="0" smtClean="0"/>
              <a:t> would like to build a set of services that better enable institutions to use OSS and participate in OSS projects.</a:t>
            </a:r>
          </a:p>
          <a:p>
            <a:r>
              <a:rPr lang="en-US" baseline="0" dirty="0" smtClean="0"/>
              <a:t>With the current “intent to merge” with DS,  if successful, the new organization will be the org home for initially 6 open source projects and a number of complimentary services.</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21</a:t>
            </a:fld>
            <a:endParaRPr lang="en-US"/>
          </a:p>
        </p:txBody>
      </p:sp>
    </p:spTree>
    <p:extLst>
      <p:ext uri="{BB962C8B-B14F-4D97-AF65-F5344CB8AC3E}">
        <p14:creationId xmlns:p14="http://schemas.microsoft.com/office/powerpoint/2010/main" val="175943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22</a:t>
            </a:fld>
            <a:endParaRPr lang="en-US"/>
          </a:p>
        </p:txBody>
      </p:sp>
    </p:spTree>
    <p:extLst>
      <p:ext uri="{BB962C8B-B14F-4D97-AF65-F5344CB8AC3E}">
        <p14:creationId xmlns:p14="http://schemas.microsoft.com/office/powerpoint/2010/main" val="152997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23</a:t>
            </a:fld>
            <a:endParaRPr lang="en-US"/>
          </a:p>
        </p:txBody>
      </p:sp>
    </p:spTree>
    <p:extLst>
      <p:ext uri="{BB962C8B-B14F-4D97-AF65-F5344CB8AC3E}">
        <p14:creationId xmlns:p14="http://schemas.microsoft.com/office/powerpoint/2010/main" val="1408436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1/26/2016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 2016</a:t>
            </a:r>
            <a:br>
              <a:rPr lang="en-US" dirty="0" smtClean="0"/>
            </a:br>
            <a:r>
              <a:rPr lang="en-US" dirty="0" smtClean="0"/>
              <a:t>Welcome</a:t>
            </a:r>
            <a:br>
              <a:rPr lang="en-US" dirty="0" smtClean="0"/>
            </a:br>
            <a:r>
              <a:rPr lang="en-US" sz="2000" dirty="0" err="1" smtClean="0"/>
              <a:t>wifi</a:t>
            </a:r>
            <a:r>
              <a:rPr lang="en-US" sz="2000" dirty="0" smtClean="0"/>
              <a:t> </a:t>
            </a:r>
            <a:r>
              <a:rPr lang="en-US" sz="2000" dirty="0" err="1" smtClean="0"/>
              <a:t>MoMIEducation</a:t>
            </a:r>
            <a:r>
              <a:rPr lang="en-US" sz="2000" dirty="0" smtClean="0"/>
              <a:t>, </a:t>
            </a:r>
            <a:r>
              <a:rPr lang="en-US" sz="2000" dirty="0" err="1" smtClean="0"/>
              <a:t>MuseumEducation</a:t>
            </a:r>
            <a:endParaRPr lang="en-US" sz="2000" dirty="0"/>
          </a:p>
        </p:txBody>
      </p:sp>
      <p:sp>
        <p:nvSpPr>
          <p:cNvPr id="3" name="Subtitle 2"/>
          <p:cNvSpPr>
            <a:spLocks noGrp="1"/>
          </p:cNvSpPr>
          <p:nvPr>
            <p:ph type="subTitle" idx="1"/>
          </p:nvPr>
        </p:nvSpPr>
        <p:spPr>
          <a:xfrm>
            <a:off x="685800" y="4367898"/>
            <a:ext cx="7848600" cy="743851"/>
          </a:xfrm>
        </p:spPr>
        <p:txBody>
          <a:bodyPr>
            <a:normAutofit/>
          </a:bodyPr>
          <a:lstStyle/>
          <a:p>
            <a:pPr>
              <a:lnSpc>
                <a:spcPct val="130000"/>
              </a:lnSpc>
            </a:pPr>
            <a:r>
              <a:rPr lang="en-US" sz="1400" b="1" dirty="0" smtClean="0"/>
              <a:t>Your hosts:</a:t>
            </a:r>
            <a:r>
              <a:rPr lang="en-US" sz="1400" dirty="0" smtClean="0"/>
              <a:t> </a:t>
            </a:r>
            <a:r>
              <a:rPr lang="en-US" sz="1400" dirty="0" smtClean="0"/>
              <a:t>Robert Miller, Jay Schafer, </a:t>
            </a:r>
            <a:r>
              <a:rPr lang="en-US" sz="1400" dirty="0" smtClean="0"/>
              <a:t>Michele Kimpton, John Herbert, Celeste Feather, </a:t>
            </a:r>
            <a:r>
              <a:rPr lang="en-US" sz="1400" dirty="0"/>
              <a:t>Laurie </a:t>
            </a:r>
            <a:r>
              <a:rPr lang="en-US" sz="1400" dirty="0" smtClean="0"/>
              <a:t>Arp</a:t>
            </a:r>
            <a:r>
              <a:rPr lang="en-US" sz="1400" dirty="0" smtClean="0"/>
              <a:t>,</a:t>
            </a:r>
            <a:r>
              <a:rPr lang="en-US" sz="1400" dirty="0"/>
              <a:t> Debra </a:t>
            </a:r>
            <a:r>
              <a:rPr lang="en-US" sz="1400" dirty="0" err="1"/>
              <a:t>Hanken</a:t>
            </a:r>
            <a:r>
              <a:rPr lang="en-US" sz="1400" dirty="0"/>
              <a:t> Kurtz</a:t>
            </a:r>
            <a:r>
              <a:rPr lang="en-US" sz="1400" dirty="0" smtClean="0"/>
              <a:t> and Jenn Bielewski</a:t>
            </a:r>
            <a:endParaRPr lang="en-US" sz="1400" dirty="0"/>
          </a:p>
        </p:txBody>
      </p:sp>
    </p:spTree>
    <p:extLst>
      <p:ext uri="{BB962C8B-B14F-4D97-AF65-F5344CB8AC3E}">
        <p14:creationId xmlns:p14="http://schemas.microsoft.com/office/powerpoint/2010/main" val="14724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Discovery: Aggregating Digital Content</a:t>
            </a:r>
            <a:endParaRPr lang="en-US" dirty="0"/>
          </a:p>
        </p:txBody>
      </p:sp>
      <p:sp>
        <p:nvSpPr>
          <p:cNvPr id="3" name="Content Placeholder 2"/>
          <p:cNvSpPr>
            <a:spLocks noGrp="1"/>
          </p:cNvSpPr>
          <p:nvPr>
            <p:ph idx="1"/>
          </p:nvPr>
        </p:nvSpPr>
        <p:spPr>
          <a:xfrm>
            <a:off x="244248" y="891405"/>
            <a:ext cx="8658559" cy="5552938"/>
          </a:xfrm>
        </p:spPr>
        <p:txBody>
          <a:bodyPr/>
          <a:lstStyle/>
          <a:p>
            <a:r>
              <a:rPr lang="en-US" dirty="0"/>
              <a:t>Questions:</a:t>
            </a:r>
          </a:p>
          <a:p>
            <a:pPr lvl="1"/>
            <a:r>
              <a:rPr lang="en-US" sz="2400" dirty="0"/>
              <a:t>How do you insure your content is discoverable in all the places you would like to have it?</a:t>
            </a:r>
          </a:p>
          <a:p>
            <a:pPr lvl="1"/>
            <a:r>
              <a:rPr lang="en-US" sz="2400" dirty="0"/>
              <a:t>How would you assess the state of aggregation services that are available to you today?</a:t>
            </a:r>
          </a:p>
          <a:p>
            <a:pPr lvl="1"/>
            <a:r>
              <a:rPr lang="en-US" sz="2400" dirty="0"/>
              <a:t>What services are needed to make more progress?</a:t>
            </a:r>
          </a:p>
          <a:p>
            <a:pPr lvl="1"/>
            <a:endParaRPr lang="en-US" dirty="0"/>
          </a:p>
          <a:p>
            <a:pPr marL="274320" lvl="1" indent="0">
              <a:buNone/>
            </a:pPr>
            <a:endParaRPr lang="en-US" dirty="0"/>
          </a:p>
          <a:p>
            <a:pPr marL="0" indent="0">
              <a:buNone/>
            </a:pPr>
            <a:endParaRPr lang="en-US" dirty="0"/>
          </a:p>
        </p:txBody>
      </p:sp>
      <p:pic>
        <p:nvPicPr>
          <p:cNvPr id="5" name="Picture 4" descr="p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886" y="3543694"/>
            <a:ext cx="6972299" cy="2724512"/>
          </a:xfrm>
          <a:prstGeom prst="rect">
            <a:avLst/>
          </a:prstGeom>
        </p:spPr>
      </p:pic>
    </p:spTree>
    <p:extLst>
      <p:ext uri="{BB962C8B-B14F-4D97-AF65-F5344CB8AC3E}">
        <p14:creationId xmlns:p14="http://schemas.microsoft.com/office/powerpoint/2010/main" val="2800609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Dissemination: Open- / Self-Publishing</a:t>
            </a:r>
            <a:r>
              <a:rPr lang="en-US" dirty="0">
                <a:solidFill>
                  <a:schemeClr val="tx2">
                    <a:lumMod val="75000"/>
                  </a:schemeClr>
                </a:solidFill>
              </a:rPr>
              <a:t/>
            </a:r>
            <a:br>
              <a:rPr lang="en-US" dirty="0">
                <a:solidFill>
                  <a:schemeClr val="tx2">
                    <a:lumMod val="75000"/>
                  </a:schemeClr>
                </a:solidFill>
              </a:rPr>
            </a:br>
            <a:r>
              <a:rPr lang="en-US" b="1" dirty="0"/>
              <a:t/>
            </a:r>
            <a:br>
              <a:rPr lang="en-US" b="1" dirty="0"/>
            </a:br>
            <a:endParaRPr lang="en-US" b="1" dirty="0"/>
          </a:p>
        </p:txBody>
      </p:sp>
      <p:sp>
        <p:nvSpPr>
          <p:cNvPr id="3" name="Content Placeholder 2"/>
          <p:cNvSpPr>
            <a:spLocks noGrp="1"/>
          </p:cNvSpPr>
          <p:nvPr>
            <p:ph idx="1"/>
          </p:nvPr>
        </p:nvSpPr>
        <p:spPr/>
        <p:txBody>
          <a:bodyPr/>
          <a:lstStyle/>
          <a:p>
            <a:r>
              <a:rPr lang="en-US" dirty="0"/>
              <a:t>Trends</a:t>
            </a:r>
          </a:p>
          <a:p>
            <a:pPr lvl="1"/>
            <a:r>
              <a:rPr lang="en-US" sz="2800" dirty="0"/>
              <a:t>The lines are blurring …… </a:t>
            </a:r>
          </a:p>
          <a:p>
            <a:pPr lvl="1"/>
            <a:r>
              <a:rPr lang="en-US" sz="2800" dirty="0"/>
              <a:t>Growing demand for “publishing” user-created content</a:t>
            </a:r>
          </a:p>
          <a:p>
            <a:pPr lvl="1"/>
            <a:r>
              <a:rPr lang="en-US" sz="2800" dirty="0"/>
              <a:t>Academic/Commercial presses publish (relatively) narrowly </a:t>
            </a:r>
          </a:p>
          <a:p>
            <a:pPr lvl="1"/>
            <a:r>
              <a:rPr lang="en-US" sz="2800" dirty="0"/>
              <a:t>Authors looking for non-traditional content and access</a:t>
            </a:r>
          </a:p>
          <a:p>
            <a:pPr lvl="2"/>
            <a:r>
              <a:rPr lang="en-US" sz="2400" dirty="0"/>
              <a:t>Images, audio/video, data, indexing options, web 2.0 interactivity</a:t>
            </a:r>
          </a:p>
        </p:txBody>
      </p:sp>
    </p:spTree>
    <p:extLst>
      <p:ext uri="{BB962C8B-B14F-4D97-AF65-F5344CB8AC3E}">
        <p14:creationId xmlns:p14="http://schemas.microsoft.com/office/powerpoint/2010/main" val="3323015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Dissemination: Open- / Self-Publishing</a:t>
            </a:r>
          </a:p>
        </p:txBody>
      </p:sp>
      <p:sp>
        <p:nvSpPr>
          <p:cNvPr id="3" name="Content Placeholder 2"/>
          <p:cNvSpPr>
            <a:spLocks noGrp="1"/>
          </p:cNvSpPr>
          <p:nvPr>
            <p:ph idx="1"/>
          </p:nvPr>
        </p:nvSpPr>
        <p:spPr/>
        <p:txBody>
          <a:bodyPr/>
          <a:lstStyle/>
          <a:p>
            <a:pPr marL="0" indent="0">
              <a:buNone/>
            </a:pPr>
            <a:r>
              <a:rPr lang="en-US" dirty="0"/>
              <a:t>Questions:</a:t>
            </a:r>
          </a:p>
          <a:p>
            <a:pPr lvl="1"/>
            <a:r>
              <a:rPr lang="en-US" sz="2400" dirty="0"/>
              <a:t>How do we define “publishing” today?</a:t>
            </a:r>
          </a:p>
          <a:p>
            <a:pPr lvl="1"/>
            <a:r>
              <a:rPr lang="en-US" sz="2400" dirty="0"/>
              <a:t>Is your institution providing any level of publishing assistance to your patrons?</a:t>
            </a:r>
          </a:p>
          <a:p>
            <a:pPr lvl="1"/>
            <a:r>
              <a:rPr lang="en-US" sz="2400" dirty="0"/>
              <a:t>How do we develop “non-traditional” publishing forms so they can seen as viable</a:t>
            </a:r>
            <a:r>
              <a:rPr lang="en-US" sz="2400" dirty="0" smtClean="0"/>
              <a:t>? </a:t>
            </a:r>
            <a:endParaRPr lang="en-US" sz="2400" dirty="0"/>
          </a:p>
        </p:txBody>
      </p:sp>
      <p:pic>
        <p:nvPicPr>
          <p:cNvPr id="5" name="Picture 4"/>
          <p:cNvPicPr>
            <a:picLocks noChangeAspect="1"/>
          </p:cNvPicPr>
          <p:nvPr/>
        </p:nvPicPr>
        <p:blipFill>
          <a:blip r:embed="rId2"/>
          <a:stretch>
            <a:fillRect/>
          </a:stretch>
        </p:blipFill>
        <p:spPr>
          <a:xfrm>
            <a:off x="2833162" y="4049486"/>
            <a:ext cx="5284632" cy="1907532"/>
          </a:xfrm>
          <a:prstGeom prst="rect">
            <a:avLst/>
          </a:prstGeom>
        </p:spPr>
      </p:pic>
    </p:spTree>
    <p:extLst>
      <p:ext uri="{BB962C8B-B14F-4D97-AF65-F5344CB8AC3E}">
        <p14:creationId xmlns:p14="http://schemas.microsoft.com/office/powerpoint/2010/main" val="2817983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t>Access and Preservation: </a:t>
            </a:r>
            <a:r>
              <a:rPr lang="en-US" sz="2200" b="1" dirty="0"/>
              <a:t>Big Data</a:t>
            </a:r>
            <a:r>
              <a:rPr lang="en-US" b="1" dirty="0"/>
              <a:t/>
            </a:r>
            <a:br>
              <a:rPr lang="en-US" b="1" dirty="0"/>
            </a:br>
            <a:endParaRPr lang="en-US" b="1" dirty="0"/>
          </a:p>
        </p:txBody>
      </p:sp>
      <p:sp>
        <p:nvSpPr>
          <p:cNvPr id="3" name="Content Placeholder 2"/>
          <p:cNvSpPr>
            <a:spLocks noGrp="1"/>
          </p:cNvSpPr>
          <p:nvPr>
            <p:ph idx="1"/>
          </p:nvPr>
        </p:nvSpPr>
        <p:spPr/>
        <p:txBody>
          <a:bodyPr/>
          <a:lstStyle/>
          <a:p>
            <a:pPr marL="0" indent="0">
              <a:buNone/>
            </a:pPr>
            <a:r>
              <a:rPr lang="en-US" dirty="0"/>
              <a:t>Trends</a:t>
            </a:r>
          </a:p>
          <a:p>
            <a:pPr lvl="1"/>
            <a:r>
              <a:rPr lang="en-US" sz="2800" dirty="0"/>
              <a:t>Academia: granting agencies requiring it</a:t>
            </a:r>
          </a:p>
          <a:p>
            <a:pPr lvl="2"/>
            <a:r>
              <a:rPr lang="en-US" sz="2400" dirty="0"/>
              <a:t>At least for a few years</a:t>
            </a:r>
          </a:p>
          <a:p>
            <a:pPr lvl="1"/>
            <a:r>
              <a:rPr lang="en-US" sz="2800" dirty="0"/>
              <a:t>Researchers tend to deposit within their discipline</a:t>
            </a:r>
          </a:p>
          <a:p>
            <a:pPr lvl="2"/>
            <a:r>
              <a:rPr lang="en-US" sz="2400" dirty="0"/>
              <a:t>Not necessarily within their institution</a:t>
            </a:r>
          </a:p>
          <a:p>
            <a:pPr lvl="1"/>
            <a:r>
              <a:rPr lang="en-US" sz="2800" dirty="0"/>
              <a:t>Wide variety of content, software, file formats</a:t>
            </a:r>
          </a:p>
          <a:p>
            <a:pPr lvl="2"/>
            <a:r>
              <a:rPr lang="en-US" sz="2400" dirty="0"/>
              <a:t>Long-term access and viability can be complex</a:t>
            </a:r>
          </a:p>
          <a:p>
            <a:pPr lvl="1"/>
            <a:r>
              <a:rPr lang="en-US" sz="2800" dirty="0"/>
              <a:t>Normalizing disparate data sets can develop a knowledge base</a:t>
            </a:r>
          </a:p>
          <a:p>
            <a:pPr marL="0" indent="0">
              <a:buNone/>
            </a:pPr>
            <a:endParaRPr lang="en-US" sz="3200" dirty="0"/>
          </a:p>
        </p:txBody>
      </p:sp>
    </p:spTree>
    <p:extLst>
      <p:ext uri="{BB962C8B-B14F-4D97-AF65-F5344CB8AC3E}">
        <p14:creationId xmlns:p14="http://schemas.microsoft.com/office/powerpoint/2010/main" val="2311315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 and Preservation: Big Data</a:t>
            </a:r>
          </a:p>
        </p:txBody>
      </p:sp>
      <p:sp>
        <p:nvSpPr>
          <p:cNvPr id="3" name="Content Placeholder 2"/>
          <p:cNvSpPr>
            <a:spLocks noGrp="1"/>
          </p:cNvSpPr>
          <p:nvPr>
            <p:ph idx="1"/>
          </p:nvPr>
        </p:nvSpPr>
        <p:spPr/>
        <p:txBody>
          <a:bodyPr/>
          <a:lstStyle/>
          <a:p>
            <a:pPr marL="0" indent="0">
              <a:buNone/>
            </a:pPr>
            <a:r>
              <a:rPr lang="en-US" dirty="0"/>
              <a:t>Questions:</a:t>
            </a:r>
          </a:p>
          <a:p>
            <a:pPr lvl="1"/>
            <a:r>
              <a:rPr lang="en-US" sz="2400" dirty="0"/>
              <a:t>How much is your institution engaged? Are you making this a priority?</a:t>
            </a:r>
          </a:p>
          <a:p>
            <a:pPr lvl="1"/>
            <a:r>
              <a:rPr lang="en-US" sz="2400" dirty="0"/>
              <a:t>How do you balance the discipline-specific repository with the need for long-term preservation?</a:t>
            </a:r>
          </a:p>
          <a:p>
            <a:pPr lvl="1"/>
            <a:r>
              <a:rPr lang="en-US" sz="2400" dirty="0"/>
              <a:t>What standards, services are needed to advance this initiative?</a:t>
            </a:r>
          </a:p>
          <a:p>
            <a:pPr lvl="1"/>
            <a:endParaRPr lang="en-US" dirty="0"/>
          </a:p>
          <a:p>
            <a:pPr marL="274320" lvl="1" indent="0">
              <a:buNone/>
            </a:pPr>
            <a:endParaRPr lang="en-US" dirty="0"/>
          </a:p>
          <a:p>
            <a:pPr marL="0" indent="0">
              <a:buNone/>
            </a:pPr>
            <a:endParaRPr lang="en-US" dirty="0"/>
          </a:p>
        </p:txBody>
      </p:sp>
      <p:pic>
        <p:nvPicPr>
          <p:cNvPr id="4" name="Picture 3" descr="ill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2900" y="3832333"/>
            <a:ext cx="3395582" cy="2795294"/>
          </a:xfrm>
          <a:prstGeom prst="rect">
            <a:avLst/>
          </a:prstGeom>
        </p:spPr>
      </p:pic>
    </p:spTree>
    <p:extLst>
      <p:ext uri="{BB962C8B-B14F-4D97-AF65-F5344CB8AC3E}">
        <p14:creationId xmlns:p14="http://schemas.microsoft.com/office/powerpoint/2010/main" val="203792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community based software</a:t>
            </a:r>
            <a:endParaRPr lang="en-US" dirty="0"/>
          </a:p>
        </p:txBody>
      </p:sp>
      <p:sp>
        <p:nvSpPr>
          <p:cNvPr id="3" name="Subtitle 2"/>
          <p:cNvSpPr>
            <a:spLocks noGrp="1"/>
          </p:cNvSpPr>
          <p:nvPr>
            <p:ph type="subTitle" idx="1"/>
          </p:nvPr>
        </p:nvSpPr>
        <p:spPr/>
        <p:txBody>
          <a:bodyPr/>
          <a:lstStyle/>
          <a:p>
            <a:r>
              <a:rPr lang="en-US" dirty="0" smtClean="0"/>
              <a:t>Michele Kimpton</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a:solidFill>
                  <a:srgbClr val="FFFFFF"/>
                </a:solidFill>
              </a:rPr>
              <a:t>LYRASIS expert</a:t>
            </a:r>
          </a:p>
        </p:txBody>
      </p:sp>
    </p:spTree>
    <p:extLst>
      <p:ext uri="{BB962C8B-B14F-4D97-AF65-F5344CB8AC3E}">
        <p14:creationId xmlns:p14="http://schemas.microsoft.com/office/powerpoint/2010/main" val="201134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 trends</a:t>
            </a:r>
            <a:endParaRPr lang="en-US" dirty="0"/>
          </a:p>
        </p:txBody>
      </p:sp>
      <p:sp>
        <p:nvSpPr>
          <p:cNvPr id="3" name="Content Placeholder 2"/>
          <p:cNvSpPr>
            <a:spLocks noGrp="1"/>
          </p:cNvSpPr>
          <p:nvPr>
            <p:ph idx="1"/>
          </p:nvPr>
        </p:nvSpPr>
        <p:spPr>
          <a:xfrm>
            <a:off x="244247" y="891403"/>
            <a:ext cx="8658559" cy="5327076"/>
          </a:xfrm>
        </p:spPr>
        <p:txBody>
          <a:bodyPr>
            <a:normAutofit fontScale="77500" lnSpcReduction="20000"/>
          </a:bodyPr>
          <a:lstStyle/>
          <a:p>
            <a:r>
              <a:rPr lang="en-US" dirty="0" smtClean="0"/>
              <a:t>Continued adoption and growth in Academic and government</a:t>
            </a:r>
          </a:p>
          <a:p>
            <a:pPr>
              <a:buNone/>
            </a:pPr>
            <a:endParaRPr lang="en-US" dirty="0" smtClean="0"/>
          </a:p>
          <a:p>
            <a:r>
              <a:rPr lang="en-US" dirty="0" smtClean="0"/>
              <a:t>Improved technical infrastructure for distributed development (</a:t>
            </a:r>
            <a:r>
              <a:rPr lang="en-US" dirty="0" err="1" smtClean="0"/>
              <a:t>github,SLAC,Jira</a:t>
            </a:r>
            <a:r>
              <a:rPr lang="en-US" dirty="0" smtClean="0"/>
              <a:t>)</a:t>
            </a:r>
          </a:p>
          <a:p>
            <a:endParaRPr lang="en-US" dirty="0" smtClean="0"/>
          </a:p>
          <a:p>
            <a:r>
              <a:rPr lang="en-US" dirty="0" smtClean="0"/>
              <a:t>Open API’s to extend interoperability and functionality</a:t>
            </a:r>
          </a:p>
          <a:p>
            <a:pPr>
              <a:buNone/>
            </a:pPr>
            <a:r>
              <a:rPr lang="en-US" dirty="0" smtClean="0"/>
              <a:t> </a:t>
            </a:r>
          </a:p>
          <a:p>
            <a:r>
              <a:rPr lang="en-US" dirty="0" smtClean="0"/>
              <a:t>agile development process</a:t>
            </a:r>
          </a:p>
          <a:p>
            <a:pPr>
              <a:buNone/>
            </a:pPr>
            <a:endParaRPr lang="en-US" dirty="0" smtClean="0"/>
          </a:p>
          <a:p>
            <a:r>
              <a:rPr lang="en-US" dirty="0" smtClean="0"/>
              <a:t>Continued evolution of sustainability models</a:t>
            </a:r>
          </a:p>
          <a:p>
            <a:pPr lvl="1"/>
            <a:r>
              <a:rPr lang="en-US" dirty="0" smtClean="0"/>
              <a:t>Shared governance and administration</a:t>
            </a:r>
          </a:p>
          <a:p>
            <a:pPr lvl="1"/>
            <a:r>
              <a:rPr lang="en-US" dirty="0" smtClean="0"/>
              <a:t>Financial </a:t>
            </a:r>
            <a:r>
              <a:rPr lang="en-US" dirty="0" smtClean="0"/>
              <a:t>sponsorship/membership</a:t>
            </a:r>
            <a:endParaRPr lang="en-US" dirty="0" smtClean="0"/>
          </a:p>
          <a:p>
            <a:pPr lvl="1"/>
            <a:r>
              <a:rPr lang="en-US" dirty="0" smtClean="0"/>
              <a:t>Establishment of Organizational home as administer (not for profit)</a:t>
            </a:r>
          </a:p>
          <a:p>
            <a:pPr lvl="1"/>
            <a:r>
              <a:rPr lang="en-US" dirty="0" smtClean="0"/>
              <a:t>For profit home for support and services</a:t>
            </a:r>
          </a:p>
          <a:p>
            <a:pPr lvl="1"/>
            <a:endParaRPr lang="en-US" dirty="0" smtClean="0"/>
          </a:p>
          <a:p>
            <a:r>
              <a:rPr lang="en-US" dirty="0" smtClean="0"/>
              <a:t>Emerging vendor ecosystem</a:t>
            </a:r>
          </a:p>
          <a:p>
            <a:pPr lvl="1"/>
            <a:r>
              <a:rPr lang="en-US" dirty="0" smtClean="0"/>
              <a:t>Membership</a:t>
            </a:r>
          </a:p>
          <a:p>
            <a:pPr lvl="1"/>
            <a:r>
              <a:rPr lang="en-US" dirty="0" smtClean="0"/>
              <a:t>Service Providers</a:t>
            </a:r>
          </a:p>
          <a:p>
            <a:pPr lvl="1"/>
            <a:r>
              <a:rPr lang="en-US" dirty="0" smtClean="0"/>
              <a:t>For profit and not for profit companies</a:t>
            </a:r>
          </a:p>
          <a:p>
            <a:pPr lvl="1"/>
            <a:endParaRPr lang="en-US" dirty="0" smtClean="0"/>
          </a:p>
          <a:p>
            <a:endParaRPr lang="en-US" dirty="0"/>
          </a:p>
        </p:txBody>
      </p:sp>
    </p:spTree>
    <p:extLst>
      <p:ext uri="{BB962C8B-B14F-4D97-AF65-F5344CB8AC3E}">
        <p14:creationId xmlns:p14="http://schemas.microsoft.com/office/powerpoint/2010/main" val="1726035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lifecycle management</a:t>
            </a:r>
            <a:endParaRPr lang="en-US" dirty="0"/>
          </a:p>
        </p:txBody>
      </p:sp>
      <p:pic>
        <p:nvPicPr>
          <p:cNvPr id="6" name="Content Placeholder 5" descr="digitalmgtservices.tiff"/>
          <p:cNvPicPr>
            <a:picLocks noGrp="1" noChangeAspect="1"/>
          </p:cNvPicPr>
          <p:nvPr>
            <p:ph idx="1"/>
          </p:nvPr>
        </p:nvPicPr>
        <p:blipFill>
          <a:blip r:embed="rId3"/>
          <a:stretch>
            <a:fillRect/>
          </a:stretch>
        </p:blipFill>
        <p:spPr>
          <a:xfrm>
            <a:off x="244475" y="1968684"/>
            <a:ext cx="8658225" cy="2925395"/>
          </a:xfrm>
        </p:spPr>
      </p:pic>
    </p:spTree>
    <p:extLst>
      <p:ext uri="{BB962C8B-B14F-4D97-AF65-F5344CB8AC3E}">
        <p14:creationId xmlns:p14="http://schemas.microsoft.com/office/powerpoint/2010/main" val="359412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Are you using OSS?</a:t>
            </a:r>
          </a:p>
          <a:p>
            <a:r>
              <a:rPr lang="en-US" dirty="0" smtClean="0"/>
              <a:t>What has been successful, and what has been challenging?</a:t>
            </a:r>
          </a:p>
          <a:p>
            <a:r>
              <a:rPr lang="en-US" dirty="0" smtClean="0"/>
              <a:t>What are the barriers?</a:t>
            </a:r>
          </a:p>
          <a:p>
            <a:r>
              <a:rPr lang="en-US" dirty="0" smtClean="0"/>
              <a:t>What services and support could </a:t>
            </a:r>
            <a:r>
              <a:rPr lang="en-US" dirty="0" err="1" smtClean="0"/>
              <a:t>Lyrasis</a:t>
            </a:r>
            <a:r>
              <a:rPr lang="en-US" dirty="0" smtClean="0"/>
              <a:t> put in place to remove barriers and/or improve success?</a:t>
            </a:r>
          </a:p>
          <a:p>
            <a:r>
              <a:rPr lang="en-US" dirty="0" smtClean="0"/>
              <a:t>What projects/platforms are you evaluating now?</a:t>
            </a:r>
          </a:p>
          <a:p>
            <a:r>
              <a:rPr lang="en-US" dirty="0" smtClean="0"/>
              <a:t>Does this diagram resonate in any way?</a:t>
            </a:r>
          </a:p>
          <a:p>
            <a:endParaRPr lang="en-US" dirty="0"/>
          </a:p>
        </p:txBody>
      </p:sp>
    </p:spTree>
    <p:extLst>
      <p:ext uri="{BB962C8B-B14F-4D97-AF65-F5344CB8AC3E}">
        <p14:creationId xmlns:p14="http://schemas.microsoft.com/office/powerpoint/2010/main" val="276772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Sustainability (community, financial, administrative, technical)</a:t>
            </a:r>
          </a:p>
          <a:p>
            <a:r>
              <a:rPr lang="en-US" dirty="0" smtClean="0"/>
              <a:t>Support</a:t>
            </a:r>
          </a:p>
          <a:p>
            <a:r>
              <a:rPr lang="en-US" dirty="0" smtClean="0"/>
              <a:t>Effort to collaborate</a:t>
            </a:r>
          </a:p>
          <a:p>
            <a:r>
              <a:rPr lang="en-US" dirty="0" smtClean="0"/>
              <a:t>Resources required for adoption</a:t>
            </a:r>
          </a:p>
          <a:p>
            <a:pPr>
              <a:buNone/>
            </a:pPr>
            <a:endParaRPr lang="en-US" dirty="0" smtClean="0"/>
          </a:p>
          <a:p>
            <a:endParaRPr lang="en-US" dirty="0"/>
          </a:p>
        </p:txBody>
      </p:sp>
    </p:spTree>
    <p:extLst>
      <p:ext uri="{BB962C8B-B14F-4D97-AF65-F5344CB8AC3E}">
        <p14:creationId xmlns:p14="http://schemas.microsoft.com/office/powerpoint/2010/main" val="51792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eResources</a:t>
            </a:r>
            <a:r>
              <a:rPr lang="en-US" dirty="0" smtClean="0"/>
              <a:t> &amp; Licensing</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800" y="4776448"/>
            <a:ext cx="3404196" cy="523220"/>
          </a:xfrm>
          <a:prstGeom prst="rect">
            <a:avLst/>
          </a:prstGeom>
          <a:noFill/>
        </p:spPr>
        <p:txBody>
          <a:bodyPr wrap="square" rtlCol="0">
            <a:spAutoFit/>
          </a:bodyPr>
          <a:lstStyle/>
          <a:p>
            <a:r>
              <a:rPr lang="en-US" sz="1400" dirty="0">
                <a:solidFill>
                  <a:schemeClr val="bg1"/>
                </a:solidFill>
              </a:rPr>
              <a:t>Senior Director of Licensing and Strategic Partnerships</a:t>
            </a: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descr="FOSSpage.tiff"/>
          <p:cNvPicPr>
            <a:picLocks noGrp="1" noChangeAspect="1"/>
          </p:cNvPicPr>
          <p:nvPr>
            <p:ph idx="1"/>
          </p:nvPr>
        </p:nvPicPr>
        <p:blipFill>
          <a:blip r:embed="rId2"/>
          <a:stretch>
            <a:fillRect/>
          </a:stretch>
        </p:blipFill>
        <p:spPr>
          <a:xfrm>
            <a:off x="244475" y="1170085"/>
            <a:ext cx="8658225" cy="4522592"/>
          </a:xfrm>
        </p:spPr>
      </p:pic>
    </p:spTree>
    <p:extLst>
      <p:ext uri="{BB962C8B-B14F-4D97-AF65-F5344CB8AC3E}">
        <p14:creationId xmlns:p14="http://schemas.microsoft.com/office/powerpoint/2010/main" val="947657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overlap</a:t>
            </a:r>
            <a:endParaRPr lang="en-US" dirty="0"/>
          </a:p>
        </p:txBody>
      </p:sp>
      <p:pic>
        <p:nvPicPr>
          <p:cNvPr id="4" name="image05.jpg" descr="Slide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87979" y="892175"/>
            <a:ext cx="6771217" cy="5078413"/>
          </a:xfrm>
          <a:prstGeom prst="rect">
            <a:avLst/>
          </a:prstGeom>
          <a:ln/>
        </p:spPr>
      </p:pic>
    </p:spTree>
    <p:extLst>
      <p:ext uri="{BB962C8B-B14F-4D97-AF65-F5344CB8AC3E}">
        <p14:creationId xmlns:p14="http://schemas.microsoft.com/office/powerpoint/2010/main" val="387346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Thank you!</a:t>
            </a:r>
            <a:endParaRPr lang="en-US" dirty="0"/>
          </a:p>
        </p:txBody>
      </p:sp>
    </p:spTree>
    <p:extLst>
      <p:ext uri="{BB962C8B-B14F-4D97-AF65-F5344CB8AC3E}">
        <p14:creationId xmlns:p14="http://schemas.microsoft.com/office/powerpoint/2010/main" val="391105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15 Minute Break</a:t>
            </a:r>
            <a:endParaRPr lang="en-US" dirty="0"/>
          </a:p>
        </p:txBody>
      </p:sp>
    </p:spTree>
    <p:extLst>
      <p:ext uri="{BB962C8B-B14F-4D97-AF65-F5344CB8AC3E}">
        <p14:creationId xmlns:p14="http://schemas.microsoft.com/office/powerpoint/2010/main" val="347400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8620"/>
            <a:ext cx="7848600" cy="1927225"/>
          </a:xfrm>
        </p:spPr>
        <p:txBody>
          <a:bodyPr/>
          <a:lstStyle/>
          <a:p>
            <a:pPr algn="ctr"/>
            <a:r>
              <a:rPr lang="en-US" dirty="0" smtClean="0"/>
              <a:t>20 Minute Break</a:t>
            </a:r>
            <a:endParaRPr lang="en-US" dirty="0"/>
          </a:p>
        </p:txBody>
      </p:sp>
    </p:spTree>
    <p:extLst>
      <p:ext uri="{BB962C8B-B14F-4D97-AF65-F5344CB8AC3E}">
        <p14:creationId xmlns:p14="http://schemas.microsoft.com/office/powerpoint/2010/main" val="316425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LYRASIS Licensing and Strategic Partnerships</a:t>
            </a:r>
            <a:r>
              <a:rPr lang="en-US" b="1" dirty="0"/>
              <a:t/>
            </a:r>
            <a:br>
              <a:rPr lang="en-US" b="1" dirty="0"/>
            </a:br>
            <a:endParaRPr lang="en-US" b="1" dirty="0"/>
          </a:p>
        </p:txBody>
      </p:sp>
      <p:sp>
        <p:nvSpPr>
          <p:cNvPr id="3" name="Content Placeholder 2"/>
          <p:cNvSpPr>
            <a:spLocks noGrp="1"/>
          </p:cNvSpPr>
          <p:nvPr>
            <p:ph idx="1"/>
          </p:nvPr>
        </p:nvSpPr>
        <p:spPr/>
        <p:txBody>
          <a:bodyPr/>
          <a:lstStyle/>
          <a:p>
            <a:pPr lvl="0"/>
            <a:r>
              <a:rPr lang="en-US" dirty="0" smtClean="0"/>
              <a:t>Staffed </a:t>
            </a:r>
            <a:r>
              <a:rPr lang="en-US" dirty="0"/>
              <a:t>by a team of 4 librarians</a:t>
            </a:r>
          </a:p>
          <a:p>
            <a:pPr lvl="0"/>
            <a:r>
              <a:rPr lang="en-US" dirty="0"/>
              <a:t>Rooted in work of legacy networks</a:t>
            </a:r>
          </a:p>
          <a:p>
            <a:pPr lvl="0"/>
            <a:r>
              <a:rPr lang="en-US" dirty="0"/>
              <a:t>Includes collaborative programs at national level</a:t>
            </a:r>
          </a:p>
          <a:p>
            <a:endParaRPr lang="en-US" dirty="0"/>
          </a:p>
        </p:txBody>
      </p:sp>
    </p:spTree>
    <p:extLst>
      <p:ext uri="{BB962C8B-B14F-4D97-AF65-F5344CB8AC3E}">
        <p14:creationId xmlns:p14="http://schemas.microsoft.com/office/powerpoint/2010/main" val="186323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9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Do you see the emphasis changing from content acquisition to content creation within your organization? Given stagnant budgets, what activities are no longer being performed so that efforts may be directed elsewhere</a:t>
            </a:r>
            <a:r>
              <a:rPr lang="en-US" dirty="0" smtClean="0"/>
              <a:t>?</a:t>
            </a:r>
          </a:p>
          <a:p>
            <a:pPr marL="0" lvl="0" indent="0">
              <a:buNone/>
            </a:pPr>
            <a:endParaRPr lang="en-US" dirty="0"/>
          </a:p>
          <a:p>
            <a:pPr lvl="0"/>
            <a:r>
              <a:rPr lang="en-US" dirty="0"/>
              <a:t>What level of priority does your organization give to the creation and support of openly accessible content? And for what types of content and for whom</a:t>
            </a:r>
            <a:r>
              <a:rPr lang="en-US" dirty="0" smtClean="0"/>
              <a:t>?</a:t>
            </a:r>
          </a:p>
          <a:p>
            <a:pPr lvl="0"/>
            <a:endParaRPr lang="en-US" dirty="0" smtClean="0"/>
          </a:p>
          <a:p>
            <a:pPr lvl="0"/>
            <a:r>
              <a:rPr lang="en-US" dirty="0" smtClean="0"/>
              <a:t>What </a:t>
            </a:r>
            <a:r>
              <a:rPr lang="en-US" dirty="0"/>
              <a:t>role should or does your library play in bringing together multiple departments to review new services that impact the entire organization? What role should LYRASIS play in expanding awareness of these services, and how can we assist members in this area</a:t>
            </a:r>
            <a:r>
              <a:rPr lang="en-US" dirty="0" smtClean="0"/>
              <a:t>?</a:t>
            </a:r>
          </a:p>
          <a:p>
            <a:pPr marL="0" lvl="0" indent="0">
              <a:buNone/>
            </a:pPr>
            <a:endParaRPr lang="en-US" dirty="0"/>
          </a:p>
          <a:p>
            <a:pPr lvl="0"/>
            <a:r>
              <a:rPr lang="en-US" dirty="0"/>
              <a:t>What new models for hosting and accessing commercial content are being explored within your organization? What is the leading motivator, a desire for control or dissatisfaction with what commercial providers have developed so far? </a:t>
            </a:r>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Technology</a:t>
            </a:r>
            <a:br>
              <a:rPr lang="en-US" dirty="0" smtClean="0"/>
            </a:br>
            <a:r>
              <a:rPr lang="en-US" sz="2400" dirty="0" smtClean="0"/>
              <a:t/>
            </a:r>
            <a:br>
              <a:rPr lang="en-US" sz="2400" dirty="0" smtClean="0"/>
            </a:br>
            <a:r>
              <a:rPr lang="en-US" sz="4000" dirty="0" smtClean="0"/>
              <a:t>Four Topics on a Broad Spectrum</a:t>
            </a: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Director of Technology Services</a:t>
            </a:r>
            <a:endParaRPr lang="en-US" sz="1400" dirty="0">
              <a:solidFill>
                <a:schemeClr val="bg1"/>
              </a:solidFill>
            </a:endParaRPr>
          </a:p>
        </p:txBody>
      </p:sp>
    </p:spTree>
    <p:extLst>
      <p:ext uri="{BB962C8B-B14F-4D97-AF65-F5344CB8AC3E}">
        <p14:creationId xmlns:p14="http://schemas.microsoft.com/office/powerpoint/2010/main" val="353957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Technology – Software</a:t>
            </a:r>
            <a:br>
              <a:rPr lang="en-US" b="1" dirty="0"/>
            </a:br>
            <a:endParaRPr lang="en-US" b="1" dirty="0"/>
          </a:p>
        </p:txBody>
      </p:sp>
      <p:sp>
        <p:nvSpPr>
          <p:cNvPr id="3" name="Content Placeholder 2"/>
          <p:cNvSpPr>
            <a:spLocks noGrp="1"/>
          </p:cNvSpPr>
          <p:nvPr>
            <p:ph idx="1"/>
          </p:nvPr>
        </p:nvSpPr>
        <p:spPr/>
        <p:txBody>
          <a:bodyPr/>
          <a:lstStyle/>
          <a:p>
            <a:r>
              <a:rPr lang="en-US" dirty="0"/>
              <a:t>Trends</a:t>
            </a:r>
          </a:p>
          <a:p>
            <a:pPr lvl="1"/>
            <a:r>
              <a:rPr lang="en-US" sz="2800" dirty="0"/>
              <a:t>Institutions everywhere dis-engaging from operating all the software they need</a:t>
            </a:r>
          </a:p>
          <a:p>
            <a:pPr lvl="2"/>
            <a:r>
              <a:rPr lang="en-US" sz="2400" dirty="0"/>
              <a:t>Prominent, world renown universities are outsourcing</a:t>
            </a:r>
          </a:p>
          <a:p>
            <a:pPr lvl="1"/>
            <a:r>
              <a:rPr lang="en-US" sz="2800" dirty="0"/>
              <a:t>Looking for more SaaS (Software as a Service) options of all kinds</a:t>
            </a:r>
          </a:p>
          <a:p>
            <a:pPr lvl="2"/>
            <a:r>
              <a:rPr lang="en-US" sz="2400" dirty="0"/>
              <a:t>Allow a 3</a:t>
            </a:r>
            <a:r>
              <a:rPr lang="en-US" sz="2400" baseline="30000" dirty="0"/>
              <a:t>rd</a:t>
            </a:r>
            <a:r>
              <a:rPr lang="en-US" sz="2400" dirty="0"/>
              <a:t> party to handle infrastructure, technical support</a:t>
            </a:r>
          </a:p>
        </p:txBody>
      </p:sp>
    </p:spTree>
    <p:extLst>
      <p:ext uri="{BB962C8B-B14F-4D97-AF65-F5344CB8AC3E}">
        <p14:creationId xmlns:p14="http://schemas.microsoft.com/office/powerpoint/2010/main" val="2848668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Technology – Software</a:t>
            </a:r>
          </a:p>
        </p:txBody>
      </p:sp>
      <p:sp>
        <p:nvSpPr>
          <p:cNvPr id="3" name="Content Placeholder 2"/>
          <p:cNvSpPr>
            <a:spLocks noGrp="1"/>
          </p:cNvSpPr>
          <p:nvPr>
            <p:ph idx="1"/>
          </p:nvPr>
        </p:nvSpPr>
        <p:spPr/>
        <p:txBody>
          <a:bodyPr/>
          <a:lstStyle/>
          <a:p>
            <a:r>
              <a:rPr lang="en-US" dirty="0"/>
              <a:t>Questions:</a:t>
            </a:r>
          </a:p>
          <a:p>
            <a:pPr lvl="1"/>
            <a:r>
              <a:rPr lang="en-US" sz="2400" dirty="0"/>
              <a:t>What new directions do you see in the long arc of software evolution?  </a:t>
            </a:r>
          </a:p>
          <a:p>
            <a:pPr lvl="1"/>
            <a:r>
              <a:rPr lang="en-US" sz="2400" dirty="0"/>
              <a:t>What software needs do you have that aren’t being met?</a:t>
            </a:r>
          </a:p>
          <a:p>
            <a:pPr lvl="1"/>
            <a:r>
              <a:rPr lang="en-US" sz="2400" dirty="0"/>
              <a:t>How does your institution determine the make vs. buy/own vs. lease?</a:t>
            </a:r>
          </a:p>
          <a:p>
            <a:pPr lvl="1"/>
            <a:r>
              <a:rPr lang="en-US" sz="2400" dirty="0"/>
              <a:t>How do we move away from application-specific solutions to full end-to-end software services?</a:t>
            </a:r>
          </a:p>
          <a:p>
            <a:endParaRPr lang="en-US" dirty="0"/>
          </a:p>
        </p:txBody>
      </p:sp>
      <p:pic>
        <p:nvPicPr>
          <p:cNvPr id="6" name="Picture 5" descr="open-sourc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772" y="4049486"/>
            <a:ext cx="3134322" cy="2706914"/>
          </a:xfrm>
          <a:prstGeom prst="rect">
            <a:avLst/>
          </a:prstGeom>
        </p:spPr>
      </p:pic>
    </p:spTree>
    <p:extLst>
      <p:ext uri="{BB962C8B-B14F-4D97-AF65-F5344CB8AC3E}">
        <p14:creationId xmlns:p14="http://schemas.microsoft.com/office/powerpoint/2010/main" val="68608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Discovery: Aggregating Digital Content</a:t>
            </a:r>
            <a:endParaRPr lang="en-US" b="1" dirty="0"/>
          </a:p>
        </p:txBody>
      </p:sp>
      <p:sp>
        <p:nvSpPr>
          <p:cNvPr id="3" name="Content Placeholder 2"/>
          <p:cNvSpPr>
            <a:spLocks noGrp="1"/>
          </p:cNvSpPr>
          <p:nvPr>
            <p:ph idx="1"/>
          </p:nvPr>
        </p:nvSpPr>
        <p:spPr/>
        <p:txBody>
          <a:bodyPr>
            <a:normAutofit/>
          </a:bodyPr>
          <a:lstStyle/>
          <a:p>
            <a:r>
              <a:rPr lang="en-US" dirty="0" smtClean="0"/>
              <a:t>Trends</a:t>
            </a:r>
          </a:p>
          <a:p>
            <a:pPr lvl="1"/>
            <a:r>
              <a:rPr lang="en-US" sz="2400" dirty="0"/>
              <a:t>Aggregator: single search portal that harvests content from many institutions</a:t>
            </a:r>
          </a:p>
          <a:p>
            <a:pPr lvl="2"/>
            <a:r>
              <a:rPr lang="en-US" sz="2000" dirty="0"/>
              <a:t>Provides much larger exposure while maintaining local identity</a:t>
            </a:r>
          </a:p>
          <a:p>
            <a:pPr lvl="1"/>
            <a:r>
              <a:rPr lang="en-US" sz="2400" dirty="0"/>
              <a:t>State, regional, national level</a:t>
            </a:r>
          </a:p>
          <a:p>
            <a:pPr lvl="2"/>
            <a:r>
              <a:rPr lang="en-US" sz="2000" dirty="0"/>
              <a:t>Digital Library of Georgia, Texas Digital Library, Mountain West Digital Library</a:t>
            </a:r>
          </a:p>
          <a:p>
            <a:pPr lvl="1"/>
            <a:r>
              <a:rPr lang="en-US" sz="2400" dirty="0"/>
              <a:t>DPLA – doing well, but might not have all the answers</a:t>
            </a:r>
          </a:p>
          <a:p>
            <a:pPr lvl="2"/>
            <a:r>
              <a:rPr lang="en-US" sz="2000" dirty="0"/>
              <a:t>Digital Public Library of America</a:t>
            </a:r>
          </a:p>
          <a:p>
            <a:pPr lvl="1"/>
            <a:r>
              <a:rPr lang="en-US" sz="2400" dirty="0"/>
              <a:t>Hydra-In-A-Box designed to standardize metadata for aggregation</a:t>
            </a:r>
          </a:p>
          <a:p>
            <a:pPr lvl="2"/>
            <a:r>
              <a:rPr lang="en-US" sz="2000" dirty="0"/>
              <a:t>Great concept, but a couple years away</a:t>
            </a:r>
          </a:p>
        </p:txBody>
      </p:sp>
    </p:spTree>
    <p:extLst>
      <p:ext uri="{BB962C8B-B14F-4D97-AF65-F5344CB8AC3E}">
        <p14:creationId xmlns:p14="http://schemas.microsoft.com/office/powerpoint/2010/main" val="2728405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3627</TotalTime>
  <Words>1833</Words>
  <Application>Microsoft Office PowerPoint</Application>
  <PresentationFormat>On-screen Show (4:3)</PresentationFormat>
  <Paragraphs>157</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Roboto Regular</vt:lpstr>
      <vt:lpstr>Clarity</vt:lpstr>
      <vt:lpstr>LYRASIS Leadership Forum 2016 Welcome wifi MoMIEducation, MuseumEducation</vt:lpstr>
      <vt:lpstr>eResources &amp; Licensing</vt:lpstr>
      <vt:lpstr>LYRASIS Licensing and Strategic Partnerships </vt:lpstr>
      <vt:lpstr>Material People Contribute to the Online World</vt:lpstr>
      <vt:lpstr>Questions</vt:lpstr>
      <vt:lpstr>Technology  Four Topics on a Broad Spectrum</vt:lpstr>
      <vt:lpstr>Technology – Software </vt:lpstr>
      <vt:lpstr>Technology – Software</vt:lpstr>
      <vt:lpstr>Discovery: Aggregating Digital Content</vt:lpstr>
      <vt:lpstr>Discovery: Aggregating Digital Content</vt:lpstr>
      <vt:lpstr>Dissemination: Open- / Self-Publishing  </vt:lpstr>
      <vt:lpstr>Dissemination: Open- / Self-Publishing</vt:lpstr>
      <vt:lpstr>Access and Preservation: Big Data </vt:lpstr>
      <vt:lpstr>Access and Preservation: Big Data</vt:lpstr>
      <vt:lpstr>Open source community based software</vt:lpstr>
      <vt:lpstr>Open source software trends</vt:lpstr>
      <vt:lpstr>Digital lifecycle management</vt:lpstr>
      <vt:lpstr>Questions</vt:lpstr>
      <vt:lpstr>Challenges</vt:lpstr>
      <vt:lpstr>Examples</vt:lpstr>
      <vt:lpstr>Operational overlap</vt:lpstr>
      <vt:lpstr>PowerPoint Presentation</vt:lpstr>
      <vt:lpstr>PowerPoint Presentation</vt:lpstr>
      <vt:lpstr>20 Minute Break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33</cp:revision>
  <cp:lastPrinted>2016-01-14T13:00:10Z</cp:lastPrinted>
  <dcterms:created xsi:type="dcterms:W3CDTF">2016-01-12T20:40:21Z</dcterms:created>
  <dcterms:modified xsi:type="dcterms:W3CDTF">2016-01-28T13:01:53Z</dcterms:modified>
</cp:coreProperties>
</file>