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69" r:id="rId2"/>
    <p:sldId id="280" r:id="rId3"/>
    <p:sldId id="279" r:id="rId4"/>
    <p:sldId id="293" r:id="rId5"/>
    <p:sldId id="281" r:id="rId6"/>
    <p:sldId id="311" r:id="rId7"/>
    <p:sldId id="312" r:id="rId8"/>
    <p:sldId id="313" r:id="rId9"/>
    <p:sldId id="314" r:id="rId10"/>
    <p:sldId id="315" r:id="rId11"/>
    <p:sldId id="316" r:id="rId12"/>
    <p:sldId id="317" r:id="rId13"/>
    <p:sldId id="318" r:id="rId14"/>
    <p:sldId id="319" r:id="rId15"/>
    <p:sldId id="289" r:id="rId16"/>
    <p:sldId id="290" r:id="rId17"/>
    <p:sldId id="291" r:id="rId1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9ABF4561-6CDB-404A-ABEF-6B500235D8A7}" type="datetimeFigureOut">
              <a:rPr lang="en-US" smtClean="0"/>
              <a:t>2/23/2016</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C78D794F-4927-4EC4-8C01-75C9780FFC71}" type="slidenum">
              <a:rPr lang="en-US" smtClean="0"/>
              <a:t>‹#›</a:t>
            </a:fld>
            <a:endParaRPr lang="en-US"/>
          </a:p>
        </p:txBody>
      </p:sp>
    </p:spTree>
    <p:extLst>
      <p:ext uri="{BB962C8B-B14F-4D97-AF65-F5344CB8AC3E}">
        <p14:creationId xmlns:p14="http://schemas.microsoft.com/office/powerpoint/2010/main" val="32926889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EA7FD3C5-9552-40E6-A701-DE2C4229BE81}" type="datetimeFigureOut">
              <a:rPr lang="en-US" smtClean="0"/>
              <a:t>2/23/2016</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4345DBD2-EF9F-45B3-BC0B-05ADEF513A89}" type="slidenum">
              <a:rPr lang="en-US" smtClean="0"/>
              <a:t>‹#›</a:t>
            </a:fld>
            <a:endParaRPr lang="en-US"/>
          </a:p>
        </p:txBody>
      </p:sp>
    </p:spTree>
    <p:extLst>
      <p:ext uri="{BB962C8B-B14F-4D97-AF65-F5344CB8AC3E}">
        <p14:creationId xmlns:p14="http://schemas.microsoft.com/office/powerpoint/2010/main" val="1548778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normAutofit/>
          </a:bodyPr>
          <a:lstStyle/>
          <a:p>
            <a:r>
              <a:rPr lang="en-US" dirty="0" smtClean="0"/>
              <a:t>Former</a:t>
            </a:r>
            <a:r>
              <a:rPr lang="en-US" baseline="0" dirty="0" smtClean="0"/>
              <a:t> CEO of </a:t>
            </a:r>
            <a:r>
              <a:rPr lang="en-US" baseline="0" dirty="0" err="1" smtClean="0"/>
              <a:t>DuraSpace</a:t>
            </a:r>
            <a:r>
              <a:rPr lang="en-US" baseline="0" dirty="0" smtClean="0"/>
              <a:t> and prior DSpace </a:t>
            </a:r>
            <a:r>
              <a:rPr lang="en-US" baseline="0" dirty="0" err="1" smtClean="0"/>
              <a:t>Foundationand</a:t>
            </a:r>
            <a:r>
              <a:rPr lang="en-US" baseline="0" dirty="0" smtClean="0"/>
              <a:t> Internet Archive. Have spent last 10 years working to develop/promote and sustain community developed open source </a:t>
            </a:r>
            <a:r>
              <a:rPr lang="en-US" baseline="0" dirty="0" err="1" smtClean="0"/>
              <a:t>softtare</a:t>
            </a:r>
            <a:r>
              <a:rPr lang="en-US" baseline="0" dirty="0" smtClean="0"/>
              <a:t>. Over the last 10-15 years I have noticed increasing number of projects and larger </a:t>
            </a:r>
            <a:r>
              <a:rPr lang="en-US" baseline="0" dirty="0" err="1" smtClean="0"/>
              <a:t>adoptoin</a:t>
            </a:r>
            <a:r>
              <a:rPr lang="en-US" baseline="0" dirty="0" smtClean="0"/>
              <a:t> </a:t>
            </a:r>
            <a:r>
              <a:rPr lang="en-US" baseline="0" dirty="0" err="1" smtClean="0"/>
              <a:t>particuarly</a:t>
            </a:r>
            <a:r>
              <a:rPr lang="en-US" baseline="0" dirty="0" smtClean="0"/>
              <a:t> in library and government- both in the US and internationally. Today I would like to kick off an engaging discussion regarding CCS to hear from you your experiences, your concerns and your </a:t>
            </a:r>
            <a:r>
              <a:rPr lang="en-US" baseline="0" dirty="0" err="1" smtClean="0"/>
              <a:t>opportuntitie</a:t>
            </a:r>
            <a:r>
              <a:rPr lang="en-US" baseline="0" dirty="0" smtClean="0"/>
              <a:t>. </a:t>
            </a:r>
            <a:r>
              <a:rPr lang="en-US" baseline="0" dirty="0" err="1" smtClean="0"/>
              <a:t>Lyrasis</a:t>
            </a:r>
            <a:r>
              <a:rPr lang="en-US" baseline="0" dirty="0" smtClean="0"/>
              <a:t> brought me on board to help develop their strategy for continuing to support and expand the </a:t>
            </a:r>
            <a:r>
              <a:rPr lang="en-US" baseline="0" dirty="0" err="1" smtClean="0"/>
              <a:t>communty</a:t>
            </a:r>
            <a:r>
              <a:rPr lang="en-US" baseline="0" dirty="0" smtClean="0"/>
              <a:t> source software programs they are the home for. Different size institutions have different challenges in adopting OSS, and </a:t>
            </a:r>
            <a:r>
              <a:rPr lang="en-US" baseline="0" dirty="0" err="1" smtClean="0"/>
              <a:t>Lyrasis</a:t>
            </a:r>
            <a:r>
              <a:rPr lang="en-US" baseline="0" dirty="0" smtClean="0"/>
              <a:t> has been working on how to remove those barriers to adoption- what needs to happen to help sustain the software and improve adoption.</a:t>
            </a:r>
            <a:endParaRPr lang="en-US" dirty="0"/>
          </a:p>
        </p:txBody>
      </p:sp>
      <p:sp>
        <p:nvSpPr>
          <p:cNvPr id="4" name="Slide Number Placeholder 3"/>
          <p:cNvSpPr>
            <a:spLocks noGrp="1"/>
          </p:cNvSpPr>
          <p:nvPr>
            <p:ph type="sldNum" sz="quarter" idx="10"/>
          </p:nvPr>
        </p:nvSpPr>
        <p:spPr/>
        <p:txBody>
          <a:bodyPr/>
          <a:lstStyle/>
          <a:p>
            <a:fld id="{DA803246-B64C-4647-BCC1-31EAC5C2935E}" type="slidenum">
              <a:rPr lang="en-US" smtClean="0"/>
              <a:pPr/>
              <a:t>2</a:t>
            </a:fld>
            <a:endParaRPr lang="en-US"/>
          </a:p>
        </p:txBody>
      </p:sp>
    </p:spTree>
    <p:extLst>
      <p:ext uri="{BB962C8B-B14F-4D97-AF65-F5344CB8AC3E}">
        <p14:creationId xmlns:p14="http://schemas.microsoft.com/office/powerpoint/2010/main" val="7906456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normAutofit/>
          </a:bodyPr>
          <a:lstStyle/>
          <a:p>
            <a:r>
              <a:rPr lang="en-US" dirty="0" smtClean="0"/>
              <a:t>Former</a:t>
            </a:r>
            <a:r>
              <a:rPr lang="en-US" baseline="0" dirty="0" smtClean="0"/>
              <a:t> CEO of </a:t>
            </a:r>
            <a:r>
              <a:rPr lang="en-US" baseline="0" dirty="0" err="1" smtClean="0"/>
              <a:t>DuraSpace</a:t>
            </a:r>
            <a:r>
              <a:rPr lang="en-US" baseline="0" dirty="0" smtClean="0"/>
              <a:t> and prior DSpace </a:t>
            </a:r>
            <a:r>
              <a:rPr lang="en-US" baseline="0" dirty="0" err="1" smtClean="0"/>
              <a:t>Foundationand</a:t>
            </a:r>
            <a:r>
              <a:rPr lang="en-US" baseline="0" dirty="0" smtClean="0"/>
              <a:t> Internet Archive. Have spent last 10 years working to develop/promote and sustain community developed open source </a:t>
            </a:r>
            <a:r>
              <a:rPr lang="en-US" baseline="0" dirty="0" err="1" smtClean="0"/>
              <a:t>softtare</a:t>
            </a:r>
            <a:r>
              <a:rPr lang="en-US" baseline="0" dirty="0" smtClean="0"/>
              <a:t>. Over the last 10-15 years I have noticed increasing number of projects and larger </a:t>
            </a:r>
            <a:r>
              <a:rPr lang="en-US" baseline="0" dirty="0" err="1" smtClean="0"/>
              <a:t>adoptoin</a:t>
            </a:r>
            <a:r>
              <a:rPr lang="en-US" baseline="0" dirty="0" smtClean="0"/>
              <a:t> </a:t>
            </a:r>
            <a:r>
              <a:rPr lang="en-US" baseline="0" dirty="0" err="1" smtClean="0"/>
              <a:t>particuarly</a:t>
            </a:r>
            <a:r>
              <a:rPr lang="en-US" baseline="0" dirty="0" smtClean="0"/>
              <a:t> in library and government- both in the US and internationally. Today I would like to kick off an engaging discussion regarding CCS to hear from you your experiences, your concerns and your </a:t>
            </a:r>
            <a:r>
              <a:rPr lang="en-US" baseline="0" dirty="0" err="1" smtClean="0"/>
              <a:t>opportuntitie</a:t>
            </a:r>
            <a:r>
              <a:rPr lang="en-US" baseline="0" dirty="0" smtClean="0"/>
              <a:t>. </a:t>
            </a:r>
            <a:r>
              <a:rPr lang="en-US" baseline="0" dirty="0" err="1" smtClean="0"/>
              <a:t>Lyrasis</a:t>
            </a:r>
            <a:r>
              <a:rPr lang="en-US" baseline="0" dirty="0" smtClean="0"/>
              <a:t> brought me on board to help develop their strategy for continuing to support and expand the </a:t>
            </a:r>
            <a:r>
              <a:rPr lang="en-US" baseline="0" dirty="0" err="1" smtClean="0"/>
              <a:t>communty</a:t>
            </a:r>
            <a:r>
              <a:rPr lang="en-US" baseline="0" dirty="0" smtClean="0"/>
              <a:t> source software programs they are the home for. Different size institutions have different challenges in adopting OSS, and </a:t>
            </a:r>
            <a:r>
              <a:rPr lang="en-US" baseline="0" dirty="0" err="1" smtClean="0"/>
              <a:t>Lyrasis</a:t>
            </a:r>
            <a:r>
              <a:rPr lang="en-US" baseline="0" dirty="0" smtClean="0"/>
              <a:t> has been working on how to remove those barriers to adoption- what needs to happen to help sustain the software and improve adoption.</a:t>
            </a:r>
            <a:endParaRPr lang="en-US" dirty="0"/>
          </a:p>
        </p:txBody>
      </p:sp>
      <p:sp>
        <p:nvSpPr>
          <p:cNvPr id="4" name="Slide Number Placeholder 3"/>
          <p:cNvSpPr>
            <a:spLocks noGrp="1"/>
          </p:cNvSpPr>
          <p:nvPr>
            <p:ph type="sldNum" sz="quarter" idx="10"/>
          </p:nvPr>
        </p:nvSpPr>
        <p:spPr/>
        <p:txBody>
          <a:bodyPr/>
          <a:lstStyle/>
          <a:p>
            <a:fld id="{DA803246-B64C-4647-BCC1-31EAC5C2935E}" type="slidenum">
              <a:rPr lang="en-US" smtClean="0"/>
              <a:pPr/>
              <a:t>16</a:t>
            </a:fld>
            <a:endParaRPr lang="en-US"/>
          </a:p>
        </p:txBody>
      </p:sp>
    </p:spTree>
    <p:extLst>
      <p:ext uri="{BB962C8B-B14F-4D97-AF65-F5344CB8AC3E}">
        <p14:creationId xmlns:p14="http://schemas.microsoft.com/office/powerpoint/2010/main" val="1408436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normAutofit/>
          </a:bodyPr>
          <a:lstStyle/>
          <a:p>
            <a:r>
              <a:rPr lang="en-US" dirty="0" smtClean="0"/>
              <a:t>Former</a:t>
            </a:r>
            <a:r>
              <a:rPr lang="en-US" baseline="0" dirty="0" smtClean="0"/>
              <a:t> CEO of </a:t>
            </a:r>
            <a:r>
              <a:rPr lang="en-US" baseline="0" dirty="0" err="1" smtClean="0"/>
              <a:t>DuraSpace</a:t>
            </a:r>
            <a:r>
              <a:rPr lang="en-US" baseline="0" dirty="0" smtClean="0"/>
              <a:t> and prior DSpace </a:t>
            </a:r>
            <a:r>
              <a:rPr lang="en-US" baseline="0" dirty="0" err="1" smtClean="0"/>
              <a:t>Foundationand</a:t>
            </a:r>
            <a:r>
              <a:rPr lang="en-US" baseline="0" dirty="0" smtClean="0"/>
              <a:t> Internet Archive. Have spent last 10 years working to develop/promote and sustain community developed open source </a:t>
            </a:r>
            <a:r>
              <a:rPr lang="en-US" baseline="0" dirty="0" err="1" smtClean="0"/>
              <a:t>softtare</a:t>
            </a:r>
            <a:r>
              <a:rPr lang="en-US" baseline="0" dirty="0" smtClean="0"/>
              <a:t>. Over the last 10-15 years I have noticed increasing number of projects and larger </a:t>
            </a:r>
            <a:r>
              <a:rPr lang="en-US" baseline="0" dirty="0" err="1" smtClean="0"/>
              <a:t>adoptoin</a:t>
            </a:r>
            <a:r>
              <a:rPr lang="en-US" baseline="0" dirty="0" smtClean="0"/>
              <a:t> </a:t>
            </a:r>
            <a:r>
              <a:rPr lang="en-US" baseline="0" dirty="0" err="1" smtClean="0"/>
              <a:t>particuarly</a:t>
            </a:r>
            <a:r>
              <a:rPr lang="en-US" baseline="0" dirty="0" smtClean="0"/>
              <a:t> in library and government- both in the US and internationally. Today I would like to kick off an engaging discussion regarding CCS to hear from you your experiences, your concerns and your </a:t>
            </a:r>
            <a:r>
              <a:rPr lang="en-US" baseline="0" dirty="0" err="1" smtClean="0"/>
              <a:t>opportuntitie</a:t>
            </a:r>
            <a:r>
              <a:rPr lang="en-US" baseline="0" dirty="0" smtClean="0"/>
              <a:t>. </a:t>
            </a:r>
            <a:r>
              <a:rPr lang="en-US" baseline="0" dirty="0" err="1" smtClean="0"/>
              <a:t>Lyrasis</a:t>
            </a:r>
            <a:r>
              <a:rPr lang="en-US" baseline="0" dirty="0" smtClean="0"/>
              <a:t> brought me on board to help develop their strategy for continuing to support and expand the </a:t>
            </a:r>
            <a:r>
              <a:rPr lang="en-US" baseline="0" dirty="0" err="1" smtClean="0"/>
              <a:t>communty</a:t>
            </a:r>
            <a:r>
              <a:rPr lang="en-US" baseline="0" dirty="0" smtClean="0"/>
              <a:t> source software programs they are the home for. Different size institutions have different challenges in adopting OSS, and </a:t>
            </a:r>
            <a:r>
              <a:rPr lang="en-US" baseline="0" dirty="0" err="1" smtClean="0"/>
              <a:t>Lyrasis</a:t>
            </a:r>
            <a:r>
              <a:rPr lang="en-US" baseline="0" dirty="0" smtClean="0"/>
              <a:t> has been working on how to remove those barriers to adoption- what needs to happen to help sustain the software and improve adoption.</a:t>
            </a:r>
            <a:endParaRPr lang="en-US" dirty="0"/>
          </a:p>
        </p:txBody>
      </p:sp>
      <p:sp>
        <p:nvSpPr>
          <p:cNvPr id="4" name="Slide Number Placeholder 3"/>
          <p:cNvSpPr>
            <a:spLocks noGrp="1"/>
          </p:cNvSpPr>
          <p:nvPr>
            <p:ph type="sldNum" sz="quarter" idx="10"/>
          </p:nvPr>
        </p:nvSpPr>
        <p:spPr/>
        <p:txBody>
          <a:bodyPr/>
          <a:lstStyle/>
          <a:p>
            <a:fld id="{DA803246-B64C-4647-BCC1-31EAC5C2935E}" type="slidenum">
              <a:rPr lang="en-US" smtClean="0"/>
              <a:pPr/>
              <a:t>17</a:t>
            </a:fld>
            <a:endParaRPr lang="en-US"/>
          </a:p>
        </p:txBody>
      </p:sp>
    </p:spTree>
    <p:extLst>
      <p:ext uri="{BB962C8B-B14F-4D97-AF65-F5344CB8AC3E}">
        <p14:creationId xmlns:p14="http://schemas.microsoft.com/office/powerpoint/2010/main" val="2208020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62B055-C49B-402C-99B8-06CAC164482A}" type="slidenum">
              <a:rPr lang="en-US" smtClean="0"/>
              <a:t>4</a:t>
            </a:fld>
            <a:endParaRPr lang="en-US"/>
          </a:p>
        </p:txBody>
      </p:sp>
    </p:spTree>
    <p:extLst>
      <p:ext uri="{BB962C8B-B14F-4D97-AF65-F5344CB8AC3E}">
        <p14:creationId xmlns:p14="http://schemas.microsoft.com/office/powerpoint/2010/main" val="111825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normAutofit/>
          </a:bodyPr>
          <a:lstStyle/>
          <a:p>
            <a:r>
              <a:rPr lang="en-US" dirty="0" smtClean="0"/>
              <a:t>Former</a:t>
            </a:r>
            <a:r>
              <a:rPr lang="en-US" baseline="0" dirty="0" smtClean="0"/>
              <a:t> CEO of </a:t>
            </a:r>
            <a:r>
              <a:rPr lang="en-US" baseline="0" dirty="0" err="1" smtClean="0"/>
              <a:t>DuraSpace</a:t>
            </a:r>
            <a:r>
              <a:rPr lang="en-US" baseline="0" dirty="0" smtClean="0"/>
              <a:t> and prior DSpace </a:t>
            </a:r>
            <a:r>
              <a:rPr lang="en-US" baseline="0" dirty="0" err="1" smtClean="0"/>
              <a:t>Foundationand</a:t>
            </a:r>
            <a:r>
              <a:rPr lang="en-US" baseline="0" dirty="0" smtClean="0"/>
              <a:t> Internet Archive. Have spent last 10 years working to develop/promote and sustain community developed open source </a:t>
            </a:r>
            <a:r>
              <a:rPr lang="en-US" baseline="0" dirty="0" err="1" smtClean="0"/>
              <a:t>softtare</a:t>
            </a:r>
            <a:r>
              <a:rPr lang="en-US" baseline="0" dirty="0" smtClean="0"/>
              <a:t>. Over the last 10-15 years I have noticed increasing number of projects and larger </a:t>
            </a:r>
            <a:r>
              <a:rPr lang="en-US" baseline="0" dirty="0" err="1" smtClean="0"/>
              <a:t>adoptoin</a:t>
            </a:r>
            <a:r>
              <a:rPr lang="en-US" baseline="0" dirty="0" smtClean="0"/>
              <a:t> </a:t>
            </a:r>
            <a:r>
              <a:rPr lang="en-US" baseline="0" dirty="0" err="1" smtClean="0"/>
              <a:t>particuarly</a:t>
            </a:r>
            <a:r>
              <a:rPr lang="en-US" baseline="0" dirty="0" smtClean="0"/>
              <a:t> in library and government- both in the US and internationally. Today I would like to kick off an engaging discussion regarding CCS to hear from you your experiences, your concerns and your </a:t>
            </a:r>
            <a:r>
              <a:rPr lang="en-US" baseline="0" dirty="0" err="1" smtClean="0"/>
              <a:t>opportuntitie</a:t>
            </a:r>
            <a:r>
              <a:rPr lang="en-US" baseline="0" dirty="0" smtClean="0"/>
              <a:t>. </a:t>
            </a:r>
            <a:r>
              <a:rPr lang="en-US" baseline="0" dirty="0" err="1" smtClean="0"/>
              <a:t>Lyrasis</a:t>
            </a:r>
            <a:r>
              <a:rPr lang="en-US" baseline="0" dirty="0" smtClean="0"/>
              <a:t> brought me on board to help develop their strategy for continuing to support and expand the </a:t>
            </a:r>
            <a:r>
              <a:rPr lang="en-US" baseline="0" dirty="0" err="1" smtClean="0"/>
              <a:t>communty</a:t>
            </a:r>
            <a:r>
              <a:rPr lang="en-US" baseline="0" dirty="0" smtClean="0"/>
              <a:t> source software programs they are the home for. Different size institutions have different challenges in adopting OSS, and </a:t>
            </a:r>
            <a:r>
              <a:rPr lang="en-US" baseline="0" dirty="0" err="1" smtClean="0"/>
              <a:t>Lyrasis</a:t>
            </a:r>
            <a:r>
              <a:rPr lang="en-US" baseline="0" dirty="0" smtClean="0"/>
              <a:t> has been working on how to remove those barriers to adoption- what needs to happen to help sustain the software and improve adoption.</a:t>
            </a:r>
            <a:endParaRPr lang="en-US" dirty="0"/>
          </a:p>
        </p:txBody>
      </p:sp>
      <p:sp>
        <p:nvSpPr>
          <p:cNvPr id="4" name="Slide Number Placeholder 3"/>
          <p:cNvSpPr>
            <a:spLocks noGrp="1"/>
          </p:cNvSpPr>
          <p:nvPr>
            <p:ph type="sldNum" sz="quarter" idx="10"/>
          </p:nvPr>
        </p:nvSpPr>
        <p:spPr/>
        <p:txBody>
          <a:bodyPr/>
          <a:lstStyle/>
          <a:p>
            <a:fld id="{DA803246-B64C-4647-BCC1-31EAC5C2935E}" type="slidenum">
              <a:rPr lang="en-US" smtClean="0"/>
              <a:pPr/>
              <a:t>6</a:t>
            </a:fld>
            <a:endParaRPr lang="en-US"/>
          </a:p>
        </p:txBody>
      </p:sp>
    </p:spTree>
    <p:extLst>
      <p:ext uri="{BB962C8B-B14F-4D97-AF65-F5344CB8AC3E}">
        <p14:creationId xmlns:p14="http://schemas.microsoft.com/office/powerpoint/2010/main" val="1430388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normAutofit/>
          </a:bodyPr>
          <a:lstStyle/>
          <a:p>
            <a:r>
              <a:rPr lang="en-US" dirty="0" smtClean="0"/>
              <a:t> </a:t>
            </a:r>
            <a:endParaRPr lang="en-US" baseline="0" dirty="0" smtClean="0"/>
          </a:p>
          <a:p>
            <a:r>
              <a:rPr lang="en-US" sz="1200" dirty="0" smtClean="0"/>
              <a:t>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A803246-B64C-4647-BCC1-31EAC5C2935E}" type="slidenum">
              <a:rPr lang="en-US" smtClean="0"/>
              <a:pPr/>
              <a:t>10</a:t>
            </a:fld>
            <a:endParaRPr lang="en-US"/>
          </a:p>
        </p:txBody>
      </p:sp>
    </p:spTree>
    <p:extLst>
      <p:ext uri="{BB962C8B-B14F-4D97-AF65-F5344CB8AC3E}">
        <p14:creationId xmlns:p14="http://schemas.microsoft.com/office/powerpoint/2010/main" val="1069299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Michele</a:t>
            </a:r>
            <a:endParaRPr lang="en-US" dirty="0"/>
          </a:p>
        </p:txBody>
      </p:sp>
      <p:sp>
        <p:nvSpPr>
          <p:cNvPr id="4" name="Slide Number Placeholder 3"/>
          <p:cNvSpPr>
            <a:spLocks noGrp="1"/>
          </p:cNvSpPr>
          <p:nvPr>
            <p:ph type="sldNum" sz="quarter" idx="10"/>
          </p:nvPr>
        </p:nvSpPr>
        <p:spPr/>
        <p:txBody>
          <a:bodyPr/>
          <a:lstStyle/>
          <a:p>
            <a:fld id="{DA803246-B64C-4647-BCC1-31EAC5C2935E}" type="slidenum">
              <a:rPr lang="en-US" smtClean="0"/>
              <a:pPr/>
              <a:t>11</a:t>
            </a:fld>
            <a:endParaRPr lang="en-US"/>
          </a:p>
        </p:txBody>
      </p:sp>
    </p:spTree>
    <p:extLst>
      <p:ext uri="{BB962C8B-B14F-4D97-AF65-F5344CB8AC3E}">
        <p14:creationId xmlns:p14="http://schemas.microsoft.com/office/powerpoint/2010/main" val="224258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Laurie – won’t go into every</a:t>
            </a:r>
            <a:r>
              <a:rPr lang="en-US" baseline="0" dirty="0" smtClean="0"/>
              <a:t> element but touch on some of the major pros and cons and then lead into </a:t>
            </a:r>
            <a:r>
              <a:rPr lang="en-US" baseline="0" dirty="0" err="1" smtClean="0"/>
              <a:t>Aspace</a:t>
            </a:r>
            <a:r>
              <a:rPr lang="en-US" baseline="0" dirty="0" smtClean="0"/>
              <a:t> example</a:t>
            </a:r>
            <a:endParaRPr lang="en-US" dirty="0"/>
          </a:p>
        </p:txBody>
      </p:sp>
      <p:sp>
        <p:nvSpPr>
          <p:cNvPr id="4" name="Slide Number Placeholder 3"/>
          <p:cNvSpPr>
            <a:spLocks noGrp="1"/>
          </p:cNvSpPr>
          <p:nvPr>
            <p:ph type="sldNum" sz="quarter" idx="10"/>
          </p:nvPr>
        </p:nvSpPr>
        <p:spPr/>
        <p:txBody>
          <a:bodyPr/>
          <a:lstStyle/>
          <a:p>
            <a:fld id="{4345DBD2-EF9F-45B3-BC0B-05ADEF513A89}" type="slidenum">
              <a:rPr lang="en-US" smtClean="0"/>
              <a:t>12</a:t>
            </a:fld>
            <a:endParaRPr lang="en-US"/>
          </a:p>
        </p:txBody>
      </p:sp>
    </p:spTree>
    <p:extLst>
      <p:ext uri="{BB962C8B-B14F-4D97-AF65-F5344CB8AC3E}">
        <p14:creationId xmlns:p14="http://schemas.microsoft.com/office/powerpoint/2010/main" val="28947676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Laurie</a:t>
            </a:r>
          </a:p>
          <a:p>
            <a:endParaRPr lang="en-US" b="1" dirty="0" smtClean="0"/>
          </a:p>
          <a:p>
            <a:r>
              <a:rPr lang="en-US" b="1" dirty="0" smtClean="0"/>
              <a:t>Given</a:t>
            </a:r>
            <a:r>
              <a:rPr lang="en-US" b="1" baseline="0" dirty="0" smtClean="0"/>
              <a:t> the larger context and matrix, thought it might be helpful to show a specific example – and how the organizational home model is designed to alleviate some of the “cons”</a:t>
            </a:r>
          </a:p>
          <a:p>
            <a:endParaRPr lang="en-US" b="1" baseline="0" dirty="0" smtClean="0"/>
          </a:p>
          <a:p>
            <a:r>
              <a:rPr lang="en-US" b="1" baseline="0" dirty="0" smtClean="0"/>
              <a:t>An examples is </a:t>
            </a:r>
            <a:r>
              <a:rPr lang="en-US" b="1" dirty="0" smtClean="0"/>
              <a:t>ArchivesSpace  </a:t>
            </a:r>
          </a:p>
          <a:p>
            <a:pPr lvl="1"/>
            <a:r>
              <a:rPr lang="en-US" dirty="0" smtClean="0"/>
              <a:t>Open source archives information management application</a:t>
            </a:r>
          </a:p>
          <a:p>
            <a:pPr lvl="1"/>
            <a:r>
              <a:rPr lang="en-US" dirty="0" smtClean="0"/>
              <a:t> </a:t>
            </a:r>
          </a:p>
          <a:p>
            <a:endParaRPr lang="en-US" dirty="0" smtClean="0">
              <a:effectLst/>
            </a:endParaRPr>
          </a:p>
          <a:p>
            <a:r>
              <a:rPr lang="en-US" b="1" dirty="0" err="1" smtClean="0">
                <a:effectLst/>
              </a:rPr>
              <a:t>ArchivesSpace</a:t>
            </a:r>
            <a:endParaRPr lang="en-US" b="1" dirty="0" smtClean="0">
              <a:effectLst/>
            </a:endParaRPr>
          </a:p>
          <a:p>
            <a:r>
              <a:rPr lang="en-US" dirty="0" smtClean="0">
                <a:effectLst/>
              </a:rPr>
              <a:t>There were two open source applications: Archivists Toolkit</a:t>
            </a:r>
            <a:r>
              <a:rPr lang="en-US" baseline="0" dirty="0" smtClean="0">
                <a:effectLst/>
              </a:rPr>
              <a:t> and Archon</a:t>
            </a:r>
          </a:p>
          <a:p>
            <a:r>
              <a:rPr lang="en-US" baseline="0" dirty="0" smtClean="0">
                <a:effectLst/>
              </a:rPr>
              <a:t>In </a:t>
            </a:r>
            <a:r>
              <a:rPr lang="en-US" dirty="0" smtClean="0">
                <a:effectLst/>
              </a:rPr>
              <a:t>2009 representatives of NYU, the University of Illinois Urbana-Champaign, the U</a:t>
            </a:r>
            <a:r>
              <a:rPr lang="en-US" baseline="0" dirty="0" smtClean="0">
                <a:effectLst/>
              </a:rPr>
              <a:t> of CA, </a:t>
            </a:r>
            <a:r>
              <a:rPr lang="en-US" dirty="0" smtClean="0">
                <a:effectLst/>
              </a:rPr>
              <a:t>San Diego, and the Mellon Foundation agreed to integrate the 2</a:t>
            </a:r>
            <a:r>
              <a:rPr lang="en-US" baseline="0" dirty="0" smtClean="0">
                <a:effectLst/>
              </a:rPr>
              <a:t> </a:t>
            </a:r>
            <a:r>
              <a:rPr lang="en-US" dirty="0" smtClean="0">
                <a:effectLst/>
              </a:rPr>
              <a:t>into 1 application - in order to increase overall functionality within a single application and to optimize sustainability of the application.  </a:t>
            </a:r>
          </a:p>
          <a:p>
            <a:endParaRPr lang="en-US" dirty="0" smtClean="0">
              <a:effectLst/>
            </a:endParaRPr>
          </a:p>
          <a:p>
            <a:pPr marL="171450" indent="-171450">
              <a:buFont typeface="Arial" panose="020B0604020202020204" pitchFamily="34" charset="0"/>
              <a:buChar char="•"/>
            </a:pPr>
            <a:r>
              <a:rPr lang="en-US" dirty="0" smtClean="0">
                <a:effectLst/>
              </a:rPr>
              <a:t>Mellon provided funding for the first 2 phases   </a:t>
            </a:r>
          </a:p>
          <a:p>
            <a:pPr marL="628650" lvl="1" indent="-171450">
              <a:buFont typeface="Arial" panose="020B0604020202020204" pitchFamily="34" charset="0"/>
              <a:buChar char="•"/>
            </a:pPr>
            <a:r>
              <a:rPr lang="en-US" dirty="0" smtClean="0">
                <a:effectLst/>
              </a:rPr>
              <a:t>planning phase ran January 2010 to June 2011,</a:t>
            </a:r>
            <a:r>
              <a:rPr lang="en-US" baseline="0" dirty="0" smtClean="0">
                <a:effectLst/>
              </a:rPr>
              <a:t> drafted </a:t>
            </a:r>
            <a:r>
              <a:rPr lang="en-US" dirty="0" smtClean="0">
                <a:effectLst/>
              </a:rPr>
              <a:t> functional specifications, formulated a business plan, and secured an organizational home.  </a:t>
            </a:r>
          </a:p>
          <a:p>
            <a:pPr marL="628650" lvl="1" indent="-171450">
              <a:buFont typeface="Arial" panose="020B0604020202020204" pitchFamily="34" charset="0"/>
              <a:buChar char="•"/>
            </a:pPr>
            <a:r>
              <a:rPr lang="en-US" dirty="0" smtClean="0">
                <a:effectLst/>
              </a:rPr>
              <a:t>A development phase was July 2011 to Sept 2013, - release of </a:t>
            </a:r>
            <a:r>
              <a:rPr lang="en-US" dirty="0" err="1" smtClean="0">
                <a:effectLst/>
              </a:rPr>
              <a:t>ArchivesSpace</a:t>
            </a:r>
            <a:r>
              <a:rPr lang="en-US" dirty="0" smtClean="0">
                <a:effectLst/>
              </a:rPr>
              <a:t> 1.0 Sept, 2013.  </a:t>
            </a:r>
          </a:p>
          <a:p>
            <a:pPr marL="171450" indent="-171450">
              <a:buFont typeface="Arial" panose="020B0604020202020204" pitchFamily="34" charset="0"/>
              <a:buChar char="•"/>
            </a:pPr>
            <a:r>
              <a:rPr lang="en-US" baseline="0" dirty="0" smtClean="0">
                <a:effectLst/>
              </a:rPr>
              <a:t>Governance – governance board, technical advisory council and users advisory council;</a:t>
            </a:r>
          </a:p>
          <a:p>
            <a:pPr marL="628650" lvl="1" indent="-171450">
              <a:buFont typeface="Arial" panose="020B0604020202020204" pitchFamily="34" charset="0"/>
              <a:buChar char="•"/>
            </a:pPr>
            <a:r>
              <a:rPr lang="en-US" baseline="0" dirty="0" smtClean="0">
                <a:effectLst/>
              </a:rPr>
              <a:t>Really fortunate to have engaged members on council and a</a:t>
            </a:r>
          </a:p>
          <a:p>
            <a:pPr marL="628650" lvl="1" indent="-171450">
              <a:buFont typeface="Arial" panose="020B0604020202020204" pitchFamily="34" charset="0"/>
              <a:buChar char="•"/>
            </a:pPr>
            <a:r>
              <a:rPr lang="en-US" baseline="0" dirty="0" smtClean="0">
                <a:effectLst/>
              </a:rPr>
              <a:t>strong governance board  and strong founding partners in NYU, U of Ill and UCSD; strong committed, </a:t>
            </a:r>
          </a:p>
          <a:p>
            <a:pPr marL="171450" lvl="0" indent="-171450">
              <a:buFont typeface="Arial" panose="020B0604020202020204" pitchFamily="34" charset="0"/>
              <a:buChar char="•"/>
            </a:pPr>
            <a:r>
              <a:rPr lang="en-US" baseline="0" dirty="0" smtClean="0">
                <a:effectLst/>
              </a:rPr>
              <a:t>Membership </a:t>
            </a:r>
          </a:p>
          <a:p>
            <a:pPr marL="628650" lvl="1" indent="-171450">
              <a:buFont typeface="Arial" panose="020B0604020202020204" pitchFamily="34" charset="0"/>
              <a:buChar char="•"/>
            </a:pPr>
            <a:r>
              <a:rPr lang="en-US" baseline="0" dirty="0" smtClean="0">
                <a:effectLst/>
              </a:rPr>
              <a:t>Incentivized to membership by access to documentation, training member listserv and support</a:t>
            </a:r>
          </a:p>
          <a:p>
            <a:pPr marL="628650" lvl="1" indent="-171450">
              <a:buFont typeface="Arial" panose="020B0604020202020204" pitchFamily="34" charset="0"/>
              <a:buChar char="•"/>
            </a:pPr>
            <a:r>
              <a:rPr lang="en-US" baseline="0" dirty="0" smtClean="0">
                <a:effectLst/>
              </a:rPr>
              <a:t>270+ organizations – built in audience with Archivists Toolkit and Archon</a:t>
            </a:r>
          </a:p>
          <a:p>
            <a:pPr marL="171450" indent="-171450">
              <a:buFont typeface="Arial" panose="020B0604020202020204" pitchFamily="34" charset="0"/>
              <a:buChar char="•"/>
            </a:pPr>
            <a:r>
              <a:rPr lang="en-US" baseline="0" dirty="0" smtClean="0">
                <a:effectLst/>
              </a:rPr>
              <a:t>LYRASIS serves as org home</a:t>
            </a:r>
          </a:p>
          <a:p>
            <a:pPr marL="628650" lvl="1" indent="-171450">
              <a:buFont typeface="Arial" panose="020B0604020202020204" pitchFamily="34" charset="0"/>
              <a:buChar char="•"/>
            </a:pPr>
            <a:r>
              <a:rPr lang="en-US" baseline="0" dirty="0" smtClean="0">
                <a:effectLst/>
              </a:rPr>
              <a:t>staff work at LYRASIS; LYRASIS provides support in marketing, administration and technology</a:t>
            </a:r>
          </a:p>
          <a:p>
            <a:pPr marL="171450" indent="-171450">
              <a:buFont typeface="Arial" panose="020B0604020202020204" pitchFamily="34" charset="0"/>
              <a:buChar char="•"/>
            </a:pPr>
            <a:r>
              <a:rPr lang="en-US" baseline="0" dirty="0" smtClean="0">
                <a:effectLst/>
              </a:rPr>
              <a:t>Separately LYRASIS also provides hosting services for AS users</a:t>
            </a:r>
          </a:p>
          <a:p>
            <a:pPr marL="0" indent="0">
              <a:buFont typeface="Arial" panose="020B0604020202020204" pitchFamily="34" charset="0"/>
              <a:buNone/>
            </a:pPr>
            <a:r>
              <a:rPr lang="en-US" baseline="0" dirty="0" smtClean="0">
                <a:solidFill>
                  <a:srgbClr val="FF0000"/>
                </a:solidFill>
                <a:effectLst/>
              </a:rPr>
              <a:t>Really pleased ahead of schedule – thanks to built in audience and strong partners</a:t>
            </a:r>
          </a:p>
          <a:p>
            <a:pPr marL="0" indent="0">
              <a:buFont typeface="Arial" panose="020B0604020202020204" pitchFamily="34" charset="0"/>
              <a:buNone/>
            </a:pPr>
            <a:endParaRPr lang="en-US" baseline="0" dirty="0" smtClean="0">
              <a:effectLst/>
            </a:endParaRPr>
          </a:p>
          <a:p>
            <a:pPr marL="171450" indent="-171450">
              <a:buFont typeface="Arial" panose="020B0604020202020204" pitchFamily="34" charset="0"/>
              <a:buChar char="•"/>
            </a:pPr>
            <a:endParaRPr lang="en-US" baseline="0" dirty="0" smtClean="0">
              <a:effectLst/>
            </a:endParaRPr>
          </a:p>
          <a:p>
            <a:pPr marL="171450" indent="-171450">
              <a:buFont typeface="Arial" panose="020B0604020202020204" pitchFamily="34" charset="0"/>
              <a:buChar char="•"/>
            </a:pPr>
            <a:r>
              <a:rPr lang="en-US" baseline="0" dirty="0" smtClean="0">
                <a:effectLst/>
              </a:rPr>
              <a:t>Focus/challenge</a:t>
            </a:r>
          </a:p>
          <a:p>
            <a:pPr marL="628650" lvl="1" indent="-171450">
              <a:buFont typeface="Arial" panose="020B0604020202020204" pitchFamily="34" charset="0"/>
              <a:buChar char="•"/>
            </a:pPr>
            <a:r>
              <a:rPr lang="en-US" dirty="0" smtClean="0"/>
              <a:t>AS Functionality from previous systems</a:t>
            </a:r>
          </a:p>
          <a:p>
            <a:pPr marL="628650" lvl="1" indent="-171450">
              <a:buFont typeface="Arial" panose="020B0604020202020204" pitchFamily="34" charset="0"/>
              <a:buChar char="•"/>
            </a:pPr>
            <a:r>
              <a:rPr lang="en-US" dirty="0" smtClean="0"/>
              <a:t>Managing community expectations while growing community</a:t>
            </a:r>
          </a:p>
          <a:p>
            <a:r>
              <a:rPr lang="en-US" dirty="0" smtClean="0"/>
              <a:t>Transitioning organizations from software consumers to software supporters/users</a:t>
            </a:r>
          </a:p>
          <a:p>
            <a:endParaRPr lang="en-US" dirty="0" smtClean="0"/>
          </a:p>
          <a:p>
            <a:r>
              <a:rPr lang="en-US" dirty="0" smtClean="0"/>
              <a:t>Accustomed to “transactional” relationship - $ for service;</a:t>
            </a:r>
          </a:p>
          <a:p>
            <a:r>
              <a:rPr lang="en-US" dirty="0" smtClean="0"/>
              <a:t>AS not a vendor; Not</a:t>
            </a:r>
            <a:r>
              <a:rPr lang="en-US" baseline="0" dirty="0" smtClean="0"/>
              <a:t> transactional – </a:t>
            </a:r>
          </a:p>
          <a:p>
            <a:r>
              <a:rPr lang="en-US" baseline="0" dirty="0" smtClean="0"/>
              <a:t>Building a community and working together for a better product</a:t>
            </a:r>
          </a:p>
          <a:p>
            <a:r>
              <a:rPr lang="en-US" dirty="0" smtClean="0"/>
              <a:t>Participation involved</a:t>
            </a:r>
            <a:r>
              <a:rPr lang="en-US" baseline="0" dirty="0" smtClean="0"/>
              <a:t> membership fee but also supporting and working together</a:t>
            </a:r>
            <a:r>
              <a:rPr lang="en-US" dirty="0" smtClean="0"/>
              <a:t>– vote/say</a:t>
            </a:r>
            <a:r>
              <a:rPr lang="en-US" baseline="0" dirty="0" smtClean="0"/>
              <a:t> in functionality and say in strategic direction</a:t>
            </a:r>
          </a:p>
          <a:p>
            <a:r>
              <a:rPr lang="en-US" baseline="0" dirty="0" smtClean="0"/>
              <a:t>Community of support – peers, focus on software and larger problem; </a:t>
            </a:r>
            <a:r>
              <a:rPr lang="en-US" baseline="0" dirty="0" err="1" smtClean="0"/>
              <a:t>adva</a:t>
            </a:r>
            <a:r>
              <a:rPr lang="en-US" baseline="0" dirty="0" smtClean="0"/>
              <a:t> problem together</a:t>
            </a:r>
          </a:p>
          <a:p>
            <a:endParaRPr lang="en-US" baseline="0" dirty="0" smtClean="0"/>
          </a:p>
          <a:p>
            <a:r>
              <a:rPr lang="en-US" baseline="0" dirty="0" smtClean="0"/>
              <a:t>But that is not something they are accustomed to – working to slowly encourage community to solve issues together – example in support, give a man to fish vs teaching him to fish - </a:t>
            </a:r>
          </a:p>
          <a:p>
            <a:r>
              <a:rPr lang="en-US" baseline="0" dirty="0" smtClean="0"/>
              <a:t> </a:t>
            </a:r>
            <a:endParaRPr lang="en-US" dirty="0" smtClean="0"/>
          </a:p>
          <a:p>
            <a:endParaRPr lang="en-US" baseline="0" dirty="0" smtClean="0"/>
          </a:p>
          <a:p>
            <a:pPr marL="171450" indent="-171450">
              <a:buFont typeface="Arial" panose="020B0604020202020204" pitchFamily="34" charset="0"/>
              <a:buChar char="•"/>
            </a:pPr>
            <a:endParaRPr lang="en-US" baseline="0" dirty="0" smtClean="0">
              <a:effectLst/>
            </a:endParaRPr>
          </a:p>
        </p:txBody>
      </p:sp>
      <p:sp>
        <p:nvSpPr>
          <p:cNvPr id="4" name="Slide Number Placeholder 3"/>
          <p:cNvSpPr>
            <a:spLocks noGrp="1"/>
          </p:cNvSpPr>
          <p:nvPr>
            <p:ph type="sldNum" sz="quarter" idx="10"/>
          </p:nvPr>
        </p:nvSpPr>
        <p:spPr/>
        <p:txBody>
          <a:bodyPr/>
          <a:lstStyle/>
          <a:p>
            <a:fld id="{4345DBD2-EF9F-45B3-BC0B-05ADEF513A89}" type="slidenum">
              <a:rPr lang="en-US" smtClean="0"/>
              <a:t>13</a:t>
            </a:fld>
            <a:endParaRPr lang="en-US"/>
          </a:p>
        </p:txBody>
      </p:sp>
    </p:spTree>
    <p:extLst>
      <p:ext uri="{BB962C8B-B14F-4D97-AF65-F5344CB8AC3E}">
        <p14:creationId xmlns:p14="http://schemas.microsoft.com/office/powerpoint/2010/main" val="5416217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Robert</a:t>
            </a:r>
            <a:r>
              <a:rPr lang="en-US" dirty="0" smtClean="0"/>
              <a:t> leads</a:t>
            </a:r>
          </a:p>
          <a:p>
            <a:endParaRPr lang="en-US" dirty="0" smtClean="0"/>
          </a:p>
          <a:p>
            <a:r>
              <a:rPr lang="en-US" dirty="0" smtClean="0"/>
              <a:t>Are you using OSS?</a:t>
            </a:r>
          </a:p>
          <a:p>
            <a:endParaRPr lang="en-US" dirty="0" smtClean="0"/>
          </a:p>
          <a:p>
            <a:r>
              <a:rPr lang="en-US" dirty="0" smtClean="0"/>
              <a:t>What has been successful, and what has been challenging?</a:t>
            </a:r>
          </a:p>
          <a:p>
            <a:endParaRPr lang="en-US" dirty="0" smtClean="0"/>
          </a:p>
          <a:p>
            <a:r>
              <a:rPr lang="en-US" dirty="0" smtClean="0"/>
              <a:t>What are the barriers?</a:t>
            </a:r>
          </a:p>
          <a:p>
            <a:endParaRPr lang="en-US" dirty="0" smtClean="0"/>
          </a:p>
          <a:p>
            <a:r>
              <a:rPr lang="en-US" dirty="0" smtClean="0"/>
              <a:t>What services and support could LYRASIS put in place to remove barriers and/or improve success?</a:t>
            </a:r>
          </a:p>
          <a:p>
            <a:endParaRPr lang="en-US" dirty="0" smtClean="0"/>
          </a:p>
          <a:p>
            <a:r>
              <a:rPr lang="en-US" dirty="0" smtClean="0"/>
              <a:t>What projects/platforms are you evaluating now?</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4345DBD2-EF9F-45B3-BC0B-05ADEF513A89}" type="slidenum">
              <a:rPr lang="en-US" smtClean="0"/>
              <a:t>14</a:t>
            </a:fld>
            <a:endParaRPr lang="en-US"/>
          </a:p>
        </p:txBody>
      </p:sp>
    </p:spTree>
    <p:extLst>
      <p:ext uri="{BB962C8B-B14F-4D97-AF65-F5344CB8AC3E}">
        <p14:creationId xmlns:p14="http://schemas.microsoft.com/office/powerpoint/2010/main" val="1855044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normAutofit/>
          </a:bodyPr>
          <a:lstStyle/>
          <a:p>
            <a:r>
              <a:rPr lang="en-US" dirty="0" smtClean="0"/>
              <a:t>Former</a:t>
            </a:r>
            <a:r>
              <a:rPr lang="en-US" baseline="0" dirty="0" smtClean="0"/>
              <a:t> CEO of </a:t>
            </a:r>
            <a:r>
              <a:rPr lang="en-US" baseline="0" dirty="0" err="1" smtClean="0"/>
              <a:t>DuraSpace</a:t>
            </a:r>
            <a:r>
              <a:rPr lang="en-US" baseline="0" dirty="0" smtClean="0"/>
              <a:t> and prior DSpace </a:t>
            </a:r>
            <a:r>
              <a:rPr lang="en-US" baseline="0" dirty="0" err="1" smtClean="0"/>
              <a:t>Foundationand</a:t>
            </a:r>
            <a:r>
              <a:rPr lang="en-US" baseline="0" dirty="0" smtClean="0"/>
              <a:t> Internet Archive. Have spent last 10 years working to develop/promote and sustain community developed open source </a:t>
            </a:r>
            <a:r>
              <a:rPr lang="en-US" baseline="0" dirty="0" err="1" smtClean="0"/>
              <a:t>softtare</a:t>
            </a:r>
            <a:r>
              <a:rPr lang="en-US" baseline="0" dirty="0" smtClean="0"/>
              <a:t>. Over the last 10-15 years I have noticed increasing number of projects and larger </a:t>
            </a:r>
            <a:r>
              <a:rPr lang="en-US" baseline="0" dirty="0" err="1" smtClean="0"/>
              <a:t>adoptoin</a:t>
            </a:r>
            <a:r>
              <a:rPr lang="en-US" baseline="0" dirty="0" smtClean="0"/>
              <a:t> </a:t>
            </a:r>
            <a:r>
              <a:rPr lang="en-US" baseline="0" dirty="0" err="1" smtClean="0"/>
              <a:t>particuarly</a:t>
            </a:r>
            <a:r>
              <a:rPr lang="en-US" baseline="0" dirty="0" smtClean="0"/>
              <a:t> in library and government- both in the US and internationally. Today I would like to kick off an engaging discussion regarding CCS to hear from you your experiences, your concerns and your </a:t>
            </a:r>
            <a:r>
              <a:rPr lang="en-US" baseline="0" dirty="0" err="1" smtClean="0"/>
              <a:t>opportuntitie</a:t>
            </a:r>
            <a:r>
              <a:rPr lang="en-US" baseline="0" dirty="0" smtClean="0"/>
              <a:t>. </a:t>
            </a:r>
            <a:r>
              <a:rPr lang="en-US" baseline="0" dirty="0" err="1" smtClean="0"/>
              <a:t>Lyrasis</a:t>
            </a:r>
            <a:r>
              <a:rPr lang="en-US" baseline="0" dirty="0" smtClean="0"/>
              <a:t> brought me on board to help develop their strategy for continuing to support and expand the </a:t>
            </a:r>
            <a:r>
              <a:rPr lang="en-US" baseline="0" dirty="0" err="1" smtClean="0"/>
              <a:t>communty</a:t>
            </a:r>
            <a:r>
              <a:rPr lang="en-US" baseline="0" dirty="0" smtClean="0"/>
              <a:t> source software programs they are the home for. Different size institutions have different challenges in adopting OSS, and </a:t>
            </a:r>
            <a:r>
              <a:rPr lang="en-US" baseline="0" dirty="0" err="1" smtClean="0"/>
              <a:t>Lyrasis</a:t>
            </a:r>
            <a:r>
              <a:rPr lang="en-US" baseline="0" dirty="0" smtClean="0"/>
              <a:t> has been working on how to remove those barriers to adoption- what needs to happen to help sustain the software and improve adoption.</a:t>
            </a:r>
            <a:endParaRPr lang="en-US" dirty="0"/>
          </a:p>
        </p:txBody>
      </p:sp>
      <p:sp>
        <p:nvSpPr>
          <p:cNvPr id="4" name="Slide Number Placeholder 3"/>
          <p:cNvSpPr>
            <a:spLocks noGrp="1"/>
          </p:cNvSpPr>
          <p:nvPr>
            <p:ph type="sldNum" sz="quarter" idx="10"/>
          </p:nvPr>
        </p:nvSpPr>
        <p:spPr/>
        <p:txBody>
          <a:bodyPr/>
          <a:lstStyle/>
          <a:p>
            <a:fld id="{DA803246-B64C-4647-BCC1-31EAC5C2935E}" type="slidenum">
              <a:rPr lang="en-US" smtClean="0"/>
              <a:pPr/>
              <a:t>15</a:t>
            </a:fld>
            <a:endParaRPr lang="en-US"/>
          </a:p>
        </p:txBody>
      </p:sp>
    </p:spTree>
    <p:extLst>
      <p:ext uri="{BB962C8B-B14F-4D97-AF65-F5344CB8AC3E}">
        <p14:creationId xmlns:p14="http://schemas.microsoft.com/office/powerpoint/2010/main" val="15299710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1_Title Slide">
    <p:spTree>
      <p:nvGrpSpPr>
        <p:cNvPr id="1" name=""/>
        <p:cNvGrpSpPr/>
        <p:nvPr/>
      </p:nvGrpSpPr>
      <p:grpSpPr>
        <a:xfrm>
          <a:off x="0" y="0"/>
          <a:ext cx="0" cy="0"/>
          <a:chOff x="0" y="0"/>
          <a:chExt cx="0" cy="0"/>
        </a:xfrm>
      </p:grpSpPr>
      <p:pic>
        <p:nvPicPr>
          <p:cNvPr id="2" name="Picture 1" descr="books.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a:spLocks/>
          </p:cNvSpPr>
          <p:nvPr/>
        </p:nvSpPr>
        <p:spPr bwMode="auto">
          <a:xfrm>
            <a:off x="-108550" y="-114024"/>
            <a:ext cx="9357030" cy="6035920"/>
          </a:xfrm>
          <a:prstGeom prst="rect">
            <a:avLst/>
          </a:prstGeom>
          <a:solidFill>
            <a:srgbClr val="E16D2E"/>
          </a:solidFill>
          <a:ln w="25400">
            <a:solidFill>
              <a:schemeClr val="tx1">
                <a:alpha val="0"/>
              </a:schemeClr>
            </a:solidFill>
            <a:miter lim="800000"/>
            <a:headEnd/>
            <a:tailEnd/>
          </a:ln>
        </p:spPr>
        <p:txBody>
          <a:bodyPr lIns="0" tIns="0" rIns="0" bIns="0"/>
          <a:lstStyle/>
          <a:p>
            <a:pPr algn="ctr"/>
            <a:endParaRPr lang="en-US" sz="1800" kern="1200"/>
          </a:p>
        </p:txBody>
      </p:sp>
      <p:sp>
        <p:nvSpPr>
          <p:cNvPr id="10" name="Rectangle 9"/>
          <p:cNvSpPr>
            <a:spLocks/>
          </p:cNvSpPr>
          <p:nvPr/>
        </p:nvSpPr>
        <p:spPr bwMode="auto">
          <a:xfrm>
            <a:off x="7335379" y="-114024"/>
            <a:ext cx="1278566" cy="1218168"/>
          </a:xfrm>
          <a:prstGeom prst="rect">
            <a:avLst/>
          </a:prstGeom>
          <a:solidFill>
            <a:srgbClr val="FFFFFF"/>
          </a:solidFill>
          <a:ln w="25400">
            <a:solidFill>
              <a:schemeClr val="tx1">
                <a:alpha val="0"/>
              </a:schemeClr>
            </a:solidFill>
            <a:miter lim="800000"/>
            <a:headEnd/>
            <a:tailEnd/>
          </a:ln>
        </p:spPr>
        <p:txBody>
          <a:bodyPr lIns="0" tIns="0" rIns="0" bIns="0"/>
          <a:lstStyle/>
          <a:p>
            <a:pPr algn="ctr"/>
            <a:endParaRPr lang="en-US" sz="1800" kern="1200"/>
          </a:p>
        </p:txBody>
      </p:sp>
      <p:pic>
        <p:nvPicPr>
          <p:cNvPr id="9" name="Picture 8" descr="star.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61472" y="308625"/>
            <a:ext cx="439413" cy="4394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14" name="Straight Connector 13"/>
          <p:cNvCxnSpPr/>
          <p:nvPr/>
        </p:nvCxnSpPr>
        <p:spPr>
          <a:xfrm>
            <a:off x="685800" y="4146341"/>
            <a:ext cx="784860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ctrTitle" hasCustomPrompt="1"/>
          </p:nvPr>
        </p:nvSpPr>
        <p:spPr>
          <a:xfrm>
            <a:off x="685800" y="1146286"/>
            <a:ext cx="7848600" cy="1927225"/>
          </a:xfrm>
        </p:spPr>
        <p:txBody>
          <a:bodyPr anchor="t" anchorCtr="0">
            <a:noAutofit/>
          </a:bodyPr>
          <a:lstStyle>
            <a:lvl1pPr>
              <a:defRPr sz="5400" cap="none" baseline="0">
                <a:solidFill>
                  <a:srgbClr val="FFFFFF"/>
                </a:solidFill>
              </a:defRPr>
            </a:lvl1pPr>
          </a:lstStyle>
          <a:p>
            <a:r>
              <a:rPr lang="en-US" dirty="0" smtClean="0"/>
              <a:t>Main</a:t>
            </a:r>
            <a:br>
              <a:rPr lang="en-US" dirty="0" smtClean="0"/>
            </a:br>
            <a:r>
              <a:rPr lang="en-US" dirty="0" smtClean="0"/>
              <a:t>Presentation</a:t>
            </a:r>
            <a:br>
              <a:rPr lang="en-US" dirty="0" smtClean="0"/>
            </a:br>
            <a:r>
              <a:rPr lang="en-US" dirty="0" smtClean="0"/>
              <a:t>Title</a:t>
            </a:r>
            <a:endParaRPr lang="en-US" dirty="0"/>
          </a:p>
        </p:txBody>
      </p:sp>
      <p:sp>
        <p:nvSpPr>
          <p:cNvPr id="18" name="Subtitle 2"/>
          <p:cNvSpPr>
            <a:spLocks noGrp="1"/>
          </p:cNvSpPr>
          <p:nvPr>
            <p:ph type="subTitle" idx="1" hasCustomPrompt="1"/>
          </p:nvPr>
        </p:nvSpPr>
        <p:spPr>
          <a:xfrm>
            <a:off x="685800" y="4367899"/>
            <a:ext cx="7848600" cy="408548"/>
          </a:xfrm>
        </p:spPr>
        <p:txBody>
          <a:bodyPr>
            <a:normAutofit/>
          </a:bodyPr>
          <a:lstStyle>
            <a:lvl1pPr marL="0" marR="0" indent="0" algn="l" defTabSz="914400" rtl="0" eaLnBrk="1" fontAlgn="auto" latinLnBrk="0" hangingPunct="1">
              <a:lnSpc>
                <a:spcPct val="100000"/>
              </a:lnSpc>
              <a:spcBef>
                <a:spcPts val="300"/>
              </a:spcBef>
              <a:spcAft>
                <a:spcPts val="0"/>
              </a:spcAft>
              <a:buClr>
                <a:schemeClr val="accent1"/>
              </a:buClr>
              <a:buSzPct val="85000"/>
              <a:buFont typeface="Arial" pitchFamily="34" charset="0"/>
              <a:buNone/>
              <a:tabLst/>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By Jane Smith</a:t>
            </a:r>
          </a:p>
        </p:txBody>
      </p:sp>
      <p:pic>
        <p:nvPicPr>
          <p:cNvPr id="22" name="Picture 21" descr="Logo-White-Landscape.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86119" y="6185995"/>
            <a:ext cx="2024396" cy="3857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3549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693FA36-874E-42C3-8C12-2D563F0A8CBE}" type="slidenum">
              <a:rPr lang="en-US" smtClean="0"/>
              <a:t>‹#›</a:t>
            </a:fld>
            <a:endParaRPr lang="en-US"/>
          </a:p>
        </p:txBody>
      </p:sp>
    </p:spTree>
    <p:extLst>
      <p:ext uri="{BB962C8B-B14F-4D97-AF65-F5344CB8AC3E}">
        <p14:creationId xmlns:p14="http://schemas.microsoft.com/office/powerpoint/2010/main" val="322697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35750"/>
            <a:ext cx="2057400" cy="554125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935752"/>
            <a:ext cx="6019800" cy="554124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7693FA36-874E-42C3-8C12-2D563F0A8CBE}" type="slidenum">
              <a:rPr lang="en-US" smtClean="0"/>
              <a:t>‹#›</a:t>
            </a:fld>
            <a:endParaRPr lang="en-US"/>
          </a:p>
        </p:txBody>
      </p:sp>
    </p:spTree>
    <p:extLst>
      <p:ext uri="{BB962C8B-B14F-4D97-AF65-F5344CB8AC3E}">
        <p14:creationId xmlns:p14="http://schemas.microsoft.com/office/powerpoint/2010/main" val="636884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3_Title Slide">
    <p:spTree>
      <p:nvGrpSpPr>
        <p:cNvPr id="1" name=""/>
        <p:cNvGrpSpPr/>
        <p:nvPr/>
      </p:nvGrpSpPr>
      <p:grpSpPr>
        <a:xfrm>
          <a:off x="0" y="0"/>
          <a:ext cx="0" cy="0"/>
          <a:chOff x="0" y="0"/>
          <a:chExt cx="0" cy="0"/>
        </a:xfrm>
      </p:grpSpPr>
      <p:pic>
        <p:nvPicPr>
          <p:cNvPr id="2" name="Picture 1" descr="books.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a:spLocks/>
          </p:cNvSpPr>
          <p:nvPr/>
        </p:nvSpPr>
        <p:spPr bwMode="auto">
          <a:xfrm>
            <a:off x="0" y="0"/>
            <a:ext cx="9144000" cy="5921896"/>
          </a:xfrm>
          <a:prstGeom prst="rect">
            <a:avLst/>
          </a:prstGeom>
          <a:solidFill>
            <a:schemeClr val="bg1">
              <a:alpha val="94901"/>
            </a:schemeClr>
          </a:solidFill>
          <a:ln w="25400">
            <a:solidFill>
              <a:schemeClr val="tx1">
                <a:alpha val="0"/>
              </a:schemeClr>
            </a:solidFill>
            <a:miter lim="800000"/>
            <a:headEnd/>
            <a:tailEnd/>
          </a:ln>
        </p:spPr>
        <p:txBody>
          <a:bodyPr lIns="0" tIns="0" rIns="0" bIns="0"/>
          <a:lstStyle/>
          <a:p>
            <a:pPr algn="ctr"/>
            <a:endParaRPr lang="en-US" sz="1800" kern="1200"/>
          </a:p>
        </p:txBody>
      </p:sp>
      <p:sp>
        <p:nvSpPr>
          <p:cNvPr id="10" name="Rectangle 9"/>
          <p:cNvSpPr>
            <a:spLocks/>
          </p:cNvSpPr>
          <p:nvPr/>
        </p:nvSpPr>
        <p:spPr bwMode="auto">
          <a:xfrm>
            <a:off x="7335379" y="-114024"/>
            <a:ext cx="1278566" cy="1218168"/>
          </a:xfrm>
          <a:prstGeom prst="rect">
            <a:avLst/>
          </a:prstGeom>
          <a:solidFill>
            <a:srgbClr val="FFFFFF"/>
          </a:solidFill>
          <a:ln w="25400">
            <a:solidFill>
              <a:schemeClr val="tx1">
                <a:alpha val="0"/>
              </a:schemeClr>
            </a:solidFill>
            <a:miter lim="800000"/>
            <a:headEnd/>
            <a:tailEnd/>
          </a:ln>
        </p:spPr>
        <p:txBody>
          <a:bodyPr lIns="0" tIns="0" rIns="0" bIns="0"/>
          <a:lstStyle/>
          <a:p>
            <a:pPr algn="ctr"/>
            <a:endParaRPr lang="en-US" sz="1800" kern="1200"/>
          </a:p>
        </p:txBody>
      </p:sp>
      <p:pic>
        <p:nvPicPr>
          <p:cNvPr id="9" name="Picture 8" descr="star.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61472" y="308625"/>
            <a:ext cx="439413" cy="4394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14" name="Straight Connector 13"/>
          <p:cNvCxnSpPr/>
          <p:nvPr/>
        </p:nvCxnSpPr>
        <p:spPr>
          <a:xfrm>
            <a:off x="685800" y="4146341"/>
            <a:ext cx="78486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ctrTitle" hasCustomPrompt="1"/>
          </p:nvPr>
        </p:nvSpPr>
        <p:spPr>
          <a:xfrm>
            <a:off x="685800" y="1146286"/>
            <a:ext cx="7848600" cy="959695"/>
          </a:xfrm>
        </p:spPr>
        <p:txBody>
          <a:bodyPr anchor="t" anchorCtr="0">
            <a:noAutofit/>
          </a:bodyPr>
          <a:lstStyle>
            <a:lvl1pPr>
              <a:defRPr sz="5400" cap="none" baseline="0">
                <a:solidFill>
                  <a:srgbClr val="E16D2E"/>
                </a:solidFill>
              </a:defRPr>
            </a:lvl1pPr>
          </a:lstStyle>
          <a:p>
            <a:r>
              <a:rPr lang="en-US" dirty="0" smtClean="0"/>
              <a:t>Thank You!</a:t>
            </a:r>
            <a:endParaRPr lang="en-US" dirty="0"/>
          </a:p>
        </p:txBody>
      </p:sp>
      <p:sp>
        <p:nvSpPr>
          <p:cNvPr id="18" name="Subtitle 2"/>
          <p:cNvSpPr>
            <a:spLocks noGrp="1"/>
          </p:cNvSpPr>
          <p:nvPr>
            <p:ph type="subTitle" idx="1" hasCustomPrompt="1"/>
          </p:nvPr>
        </p:nvSpPr>
        <p:spPr>
          <a:xfrm>
            <a:off x="685800" y="4367899"/>
            <a:ext cx="7848600" cy="408548"/>
          </a:xfrm>
        </p:spPr>
        <p:txBody>
          <a:bodyPr>
            <a:normAutofit/>
          </a:bodyPr>
          <a:lstStyle>
            <a:lvl1pPr marL="0" marR="0" indent="0" algn="l" defTabSz="914400" rtl="0" eaLnBrk="1" fontAlgn="auto" latinLnBrk="0" hangingPunct="1">
              <a:lnSpc>
                <a:spcPct val="100000"/>
              </a:lnSpc>
              <a:spcBef>
                <a:spcPts val="300"/>
              </a:spcBef>
              <a:spcAft>
                <a:spcPts val="0"/>
              </a:spcAft>
              <a:buClr>
                <a:schemeClr val="accent1"/>
              </a:buClr>
              <a:buSzPct val="85000"/>
              <a:buFont typeface="Arial" pitchFamily="34" charset="0"/>
              <a:buNone/>
              <a:tabLst/>
              <a:defRPr sz="1800">
                <a:solidFill>
                  <a:srgbClr val="2929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By Jane Smith</a:t>
            </a:r>
          </a:p>
        </p:txBody>
      </p:sp>
      <p:pic>
        <p:nvPicPr>
          <p:cNvPr id="22" name="Picture 21" descr="Logo-White-Landscape.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86119" y="6185995"/>
            <a:ext cx="2024396" cy="3857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76575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127988E-2E78-48F2-BB25-FD701E4501DB}" type="datetimeFigureOut">
              <a:rPr lang="en-US" smtClean="0"/>
              <a:t>2/23/2016</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C77485A8-C0FB-493C-B1B5-54EA9178631D}" type="slidenum">
              <a:rPr lang="en-US" smtClean="0"/>
              <a:t>‹#›</a:t>
            </a:fld>
            <a:endParaRPr lang="en-US"/>
          </a:p>
        </p:txBody>
      </p:sp>
    </p:spTree>
    <p:extLst>
      <p:ext uri="{BB962C8B-B14F-4D97-AF65-F5344CB8AC3E}">
        <p14:creationId xmlns:p14="http://schemas.microsoft.com/office/powerpoint/2010/main" val="1890842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2_Title Slide">
    <p:spTree>
      <p:nvGrpSpPr>
        <p:cNvPr id="1" name=""/>
        <p:cNvGrpSpPr/>
        <p:nvPr/>
      </p:nvGrpSpPr>
      <p:grpSpPr>
        <a:xfrm>
          <a:off x="0" y="0"/>
          <a:ext cx="0" cy="0"/>
          <a:chOff x="0" y="0"/>
          <a:chExt cx="0" cy="0"/>
        </a:xfrm>
      </p:grpSpPr>
      <p:pic>
        <p:nvPicPr>
          <p:cNvPr id="2" name="Picture 1" descr="interior.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938016" y="0"/>
            <a:ext cx="5205984" cy="6858000"/>
          </a:xfrm>
          <a:prstGeom prst="rect">
            <a:avLst/>
          </a:prstGeom>
        </p:spPr>
      </p:pic>
      <p:sp>
        <p:nvSpPr>
          <p:cNvPr id="12" name="Rectangle 11"/>
          <p:cNvSpPr>
            <a:spLocks/>
          </p:cNvSpPr>
          <p:nvPr/>
        </p:nvSpPr>
        <p:spPr bwMode="auto">
          <a:xfrm>
            <a:off x="244248" y="6520658"/>
            <a:ext cx="584345" cy="153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nchor="ctr">
            <a:spAutoFit/>
          </a:bodyPr>
          <a:lstStyle/>
          <a:p>
            <a:pPr algn="ctr"/>
            <a:r>
              <a:rPr lang="en-US" sz="1000" kern="1200" dirty="0" err="1">
                <a:solidFill>
                  <a:srgbClr val="A6A6A6"/>
                </a:solidFill>
                <a:latin typeface="Arial" charset="0"/>
                <a:ea typeface="ＭＳ Ｐゴシック" charset="0"/>
                <a:cs typeface="ＭＳ Ｐゴシック" charset="0"/>
                <a:sym typeface="Roboto Regular" charset="0"/>
              </a:rPr>
              <a:t>lyrasis.org</a:t>
            </a:r>
            <a:endParaRPr lang="en-US" sz="1000" kern="1200" dirty="0">
              <a:solidFill>
                <a:srgbClr val="A6A6A6"/>
              </a:solidFill>
              <a:latin typeface="Arial" charset="0"/>
              <a:ea typeface="ＭＳ Ｐゴシック" charset="0"/>
              <a:cs typeface="ＭＳ Ｐゴシック" charset="0"/>
              <a:sym typeface="Roboto Regular" charset="0"/>
            </a:endParaRPr>
          </a:p>
        </p:txBody>
      </p:sp>
      <p:sp>
        <p:nvSpPr>
          <p:cNvPr id="23" name="Slide Number Placeholder 6"/>
          <p:cNvSpPr>
            <a:spLocks noGrp="1"/>
          </p:cNvSpPr>
          <p:nvPr>
            <p:ph type="sldNum" sz="quarter" idx="12"/>
          </p:nvPr>
        </p:nvSpPr>
        <p:spPr>
          <a:xfrm>
            <a:off x="7836006" y="6393530"/>
            <a:ext cx="1066800" cy="329184"/>
          </a:xfrm>
        </p:spPr>
        <p:txBody>
          <a:bodyPr/>
          <a:lstStyle>
            <a:lvl1pPr>
              <a:defRPr>
                <a:solidFill>
                  <a:srgbClr val="FFFFFF"/>
                </a:solidFill>
              </a:defRPr>
            </a:lvl1pPr>
          </a:lstStyle>
          <a:p>
            <a:fld id="{7693FA36-874E-42C3-8C12-2D563F0A8CBE}" type="slidenum">
              <a:rPr lang="en-US" smtClean="0"/>
              <a:t>‹#›</a:t>
            </a:fld>
            <a:endParaRPr lang="en-US"/>
          </a:p>
        </p:txBody>
      </p:sp>
    </p:spTree>
    <p:extLst>
      <p:ext uri="{BB962C8B-B14F-4D97-AF65-F5344CB8AC3E}">
        <p14:creationId xmlns:p14="http://schemas.microsoft.com/office/powerpoint/2010/main" val="2360068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693FA36-874E-42C3-8C12-2D563F0A8CBE}" type="slidenum">
              <a:rPr lang="en-US" smtClean="0"/>
              <a:t>‹#›</a:t>
            </a:fld>
            <a:endParaRPr lang="en-US"/>
          </a:p>
        </p:txBody>
      </p:sp>
    </p:spTree>
    <p:extLst>
      <p:ext uri="{BB962C8B-B14F-4D97-AF65-F5344CB8AC3E}">
        <p14:creationId xmlns:p14="http://schemas.microsoft.com/office/powerpoint/2010/main" val="4032250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7693FA36-874E-42C3-8C12-2D563F0A8CBE}" type="slidenum">
              <a:rPr lang="en-US" smtClean="0"/>
              <a:t>‹#›</a:t>
            </a:fld>
            <a:endParaRPr lang="en-US"/>
          </a:p>
        </p:txBody>
      </p:sp>
    </p:spTree>
    <p:extLst>
      <p:ext uri="{BB962C8B-B14F-4D97-AF65-F5344CB8AC3E}">
        <p14:creationId xmlns:p14="http://schemas.microsoft.com/office/powerpoint/2010/main" val="203979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rgbClr val="E16D2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rgbClr val="E16D2E"/>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7693FA36-874E-42C3-8C12-2D563F0A8CBE}" type="slidenum">
              <a:rPr lang="en-US" smtClean="0"/>
              <a:t>‹#›</a:t>
            </a:fld>
            <a:endParaRPr lang="en-US"/>
          </a:p>
        </p:txBody>
      </p:sp>
      <p:cxnSp>
        <p:nvCxnSpPr>
          <p:cNvPr id="11" name="Straight Connector 10"/>
          <p:cNvCxnSpPr/>
          <p:nvPr/>
        </p:nvCxnSpPr>
        <p:spPr>
          <a:xfrm rot="5400000">
            <a:off x="2217817" y="4045824"/>
            <a:ext cx="4709160" cy="794"/>
          </a:xfrm>
          <a:prstGeom prst="line">
            <a:avLst/>
          </a:prstGeom>
          <a:ln w="1905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686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693FA36-874E-42C3-8C12-2D563F0A8CBE}" type="slidenum">
              <a:rPr lang="en-US" smtClean="0"/>
              <a:t>‹#›</a:t>
            </a:fld>
            <a:endParaRPr lang="en-US"/>
          </a:p>
        </p:txBody>
      </p:sp>
    </p:spTree>
    <p:extLst>
      <p:ext uri="{BB962C8B-B14F-4D97-AF65-F5344CB8AC3E}">
        <p14:creationId xmlns:p14="http://schemas.microsoft.com/office/powerpoint/2010/main" val="113841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p>
            <a:fld id="{346C37FB-CED1-475C-9A12-3CF5BAC28AE8}" type="datetimeFigureOut">
              <a:rPr lang="en-US" smtClean="0"/>
              <a:t>2/23/2016</a:t>
            </a:fld>
            <a:endParaRPr lang="en-US"/>
          </a:p>
        </p:txBody>
      </p:sp>
      <p:sp>
        <p:nvSpPr>
          <p:cNvPr id="3" name="Footer Placeholder 2"/>
          <p:cNvSpPr>
            <a:spLocks noGrp="1"/>
          </p:cNvSpPr>
          <p:nvPr>
            <p:ph type="ftr" sz="quarter" idx="11"/>
          </p:nvPr>
        </p:nvSpPr>
        <p:spPr>
          <a:xfrm>
            <a:off x="3429000" y="18288"/>
            <a:ext cx="4114800" cy="329184"/>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7693FA36-874E-42C3-8C12-2D563F0A8CBE}" type="slidenum">
              <a:rPr lang="en-US" smtClean="0"/>
              <a:t>‹#›</a:t>
            </a:fld>
            <a:endParaRPr lang="en-US"/>
          </a:p>
        </p:txBody>
      </p:sp>
    </p:spTree>
    <p:extLst>
      <p:ext uri="{BB962C8B-B14F-4D97-AF65-F5344CB8AC3E}">
        <p14:creationId xmlns:p14="http://schemas.microsoft.com/office/powerpoint/2010/main" val="3561723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693FA36-874E-42C3-8C12-2D563F0A8CBE}" type="slidenum">
              <a:rPr lang="en-US" smtClean="0"/>
              <a:t>‹#›</a:t>
            </a:fld>
            <a:endParaRPr lang="en-US"/>
          </a:p>
        </p:txBody>
      </p:sp>
      <p:cxnSp>
        <p:nvCxnSpPr>
          <p:cNvPr id="9" name="Straight Connector 8"/>
          <p:cNvCxnSpPr/>
          <p:nvPr/>
        </p:nvCxnSpPr>
        <p:spPr>
          <a:xfrm rot="5400000">
            <a:off x="-13116" y="3580207"/>
            <a:ext cx="5577840" cy="1588"/>
          </a:xfrm>
          <a:prstGeom prst="line">
            <a:avLst/>
          </a:prstGeom>
          <a:ln w="1905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5668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693FA36-874E-42C3-8C12-2D563F0A8CBE}" type="slidenum">
              <a:rPr lang="en-US" smtClean="0"/>
              <a:t>‹#›</a:t>
            </a:fld>
            <a:endParaRPr lang="en-US"/>
          </a:p>
        </p:txBody>
      </p:sp>
    </p:spTree>
    <p:extLst>
      <p:ext uri="{BB962C8B-B14F-4D97-AF65-F5344CB8AC3E}">
        <p14:creationId xmlns:p14="http://schemas.microsoft.com/office/powerpoint/2010/main" val="840785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44247" y="220788"/>
            <a:ext cx="6692370" cy="455691"/>
          </a:xfrm>
          <a:prstGeom prst="rect">
            <a:avLst/>
          </a:prstGeom>
        </p:spPr>
        <p:txBody>
          <a:bodyPr vert="horz" lIns="91440" tIns="45720" rIns="91440" bIns="45720" rtlCol="0" anchor="t" anchorCtr="0">
            <a:normAutofit/>
          </a:bodyPr>
          <a:lstStyle/>
          <a:p>
            <a:r>
              <a:rPr lang="en-US" dirty="0" smtClean="0"/>
              <a:t>Description</a:t>
            </a:r>
            <a:endParaRPr lang="en-US" dirty="0"/>
          </a:p>
        </p:txBody>
      </p:sp>
      <p:sp>
        <p:nvSpPr>
          <p:cNvPr id="3" name="Text Placeholder 2"/>
          <p:cNvSpPr>
            <a:spLocks noGrp="1"/>
          </p:cNvSpPr>
          <p:nvPr>
            <p:ph type="body" idx="1"/>
          </p:nvPr>
        </p:nvSpPr>
        <p:spPr>
          <a:xfrm>
            <a:off x="244248" y="891405"/>
            <a:ext cx="8658559" cy="5079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7836006" y="6393530"/>
            <a:ext cx="1066800" cy="329184"/>
          </a:xfrm>
          <a:prstGeom prst="rect">
            <a:avLst/>
          </a:prstGeom>
        </p:spPr>
        <p:txBody>
          <a:bodyPr vert="horz" lIns="91440" tIns="45720" rIns="91440" bIns="45720" rtlCol="0" anchor="ctr"/>
          <a:lstStyle>
            <a:lvl1pPr algn="r">
              <a:defRPr sz="1400" b="1">
                <a:solidFill>
                  <a:srgbClr val="292934"/>
                </a:solidFill>
              </a:defRPr>
            </a:lvl1pPr>
          </a:lstStyle>
          <a:p>
            <a:fld id="{7693FA36-874E-42C3-8C12-2D563F0A8CBE}" type="slidenum">
              <a:rPr lang="en-US" smtClean="0"/>
              <a:t>‹#›</a:t>
            </a:fld>
            <a:endParaRPr lang="en-US"/>
          </a:p>
        </p:txBody>
      </p:sp>
      <p:cxnSp>
        <p:nvCxnSpPr>
          <p:cNvPr id="11" name="Straight Connector 10"/>
          <p:cNvCxnSpPr/>
          <p:nvPr/>
        </p:nvCxnSpPr>
        <p:spPr>
          <a:xfrm>
            <a:off x="244248" y="747822"/>
            <a:ext cx="8658559" cy="0"/>
          </a:xfrm>
          <a:prstGeom prst="line">
            <a:avLst/>
          </a:prstGeom>
          <a:ln>
            <a:solidFill>
              <a:srgbClr val="E16D2E"/>
            </a:solidFill>
          </a:ln>
        </p:spPr>
        <p:style>
          <a:lnRef idx="2">
            <a:schemeClr val="accent1"/>
          </a:lnRef>
          <a:fillRef idx="0">
            <a:schemeClr val="accent1"/>
          </a:fillRef>
          <a:effectRef idx="1">
            <a:schemeClr val="accent1"/>
          </a:effectRef>
          <a:fontRef idx="minor">
            <a:schemeClr val="tx1"/>
          </a:fontRef>
        </p:style>
      </p:cxnSp>
      <p:pic>
        <p:nvPicPr>
          <p:cNvPr id="13" name="Picture 12" descr="lyrasis-landscape.eps"/>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217163" y="240650"/>
            <a:ext cx="1685644" cy="3220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7" name="Rectangle 16"/>
          <p:cNvSpPr>
            <a:spLocks/>
          </p:cNvSpPr>
          <p:nvPr/>
        </p:nvSpPr>
        <p:spPr bwMode="auto">
          <a:xfrm>
            <a:off x="244248" y="6520658"/>
            <a:ext cx="584345" cy="153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nchor="ctr">
            <a:spAutoFit/>
          </a:bodyPr>
          <a:lstStyle/>
          <a:p>
            <a:pPr algn="ctr"/>
            <a:r>
              <a:rPr lang="en-US" sz="1000" kern="1200" dirty="0" err="1">
                <a:solidFill>
                  <a:srgbClr val="A6A6A6"/>
                </a:solidFill>
                <a:latin typeface="Arial" charset="0"/>
                <a:ea typeface="ＭＳ Ｐゴシック" charset="0"/>
                <a:cs typeface="ＭＳ Ｐゴシック" charset="0"/>
                <a:sym typeface="Roboto Regular" charset="0"/>
              </a:rPr>
              <a:t>lyrasis.org</a:t>
            </a:r>
            <a:endParaRPr lang="en-US" sz="1000" kern="1200" dirty="0">
              <a:solidFill>
                <a:srgbClr val="A6A6A6"/>
              </a:solidFill>
              <a:latin typeface="Arial" charset="0"/>
              <a:ea typeface="ＭＳ Ｐゴシック" charset="0"/>
              <a:cs typeface="ＭＳ Ｐゴシック" charset="0"/>
              <a:sym typeface="Roboto Regular" charset="0"/>
            </a:endParaRPr>
          </a:p>
        </p:txBody>
      </p:sp>
    </p:spTree>
    <p:extLst>
      <p:ext uri="{BB962C8B-B14F-4D97-AF65-F5344CB8AC3E}">
        <p14:creationId xmlns:p14="http://schemas.microsoft.com/office/powerpoint/2010/main" val="40485651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spcBef>
          <a:spcPct val="0"/>
        </a:spcBef>
        <a:buNone/>
        <a:defRPr sz="2000" kern="1200" spc="-100" baseline="0">
          <a:solidFill>
            <a:schemeClr val="tx1"/>
          </a:solidFill>
          <a:latin typeface="Arial"/>
          <a:ea typeface="+mj-ea"/>
          <a:cs typeface="Arial"/>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LYRASIS Leadership Forum 2016</a:t>
            </a:r>
            <a:br>
              <a:rPr lang="en-US" dirty="0" smtClean="0"/>
            </a:br>
            <a:r>
              <a:rPr lang="en-US" dirty="0" smtClean="0"/>
              <a:t>Welcome</a:t>
            </a:r>
            <a:br>
              <a:rPr lang="en-US" dirty="0" smtClean="0"/>
            </a:br>
            <a:r>
              <a:rPr lang="en-US" sz="2000" dirty="0" err="1" smtClean="0"/>
              <a:t>wifi</a:t>
            </a:r>
            <a:r>
              <a:rPr lang="en-US" sz="2000" dirty="0" smtClean="0"/>
              <a:t> code</a:t>
            </a:r>
            <a:r>
              <a:rPr lang="en-US" sz="2000" dirty="0" smtClean="0"/>
              <a:t>:</a:t>
            </a:r>
            <a:endParaRPr lang="en-US" sz="2000" dirty="0"/>
          </a:p>
        </p:txBody>
      </p:sp>
      <p:sp>
        <p:nvSpPr>
          <p:cNvPr id="3" name="Subtitle 2"/>
          <p:cNvSpPr>
            <a:spLocks noGrp="1"/>
          </p:cNvSpPr>
          <p:nvPr>
            <p:ph type="subTitle" idx="1"/>
          </p:nvPr>
        </p:nvSpPr>
        <p:spPr>
          <a:xfrm>
            <a:off x="685800" y="4367898"/>
            <a:ext cx="7848600" cy="743851"/>
          </a:xfrm>
        </p:spPr>
        <p:txBody>
          <a:bodyPr>
            <a:normAutofit/>
          </a:bodyPr>
          <a:lstStyle/>
          <a:p>
            <a:pPr>
              <a:lnSpc>
                <a:spcPct val="130000"/>
              </a:lnSpc>
            </a:pPr>
            <a:r>
              <a:rPr lang="en-US" sz="1400" b="1" dirty="0" smtClean="0"/>
              <a:t>Your hosts:</a:t>
            </a:r>
            <a:r>
              <a:rPr lang="en-US" sz="1400" dirty="0" smtClean="0"/>
              <a:t> Robert Miller</a:t>
            </a:r>
            <a:r>
              <a:rPr lang="en-US" sz="1400" dirty="0"/>
              <a:t>, </a:t>
            </a:r>
            <a:r>
              <a:rPr lang="en-US" sz="1400" smtClean="0"/>
              <a:t>Michele Kimpton, </a:t>
            </a:r>
            <a:r>
              <a:rPr lang="en-US" sz="1400" dirty="0" smtClean="0"/>
              <a:t>David Singleton, Wanda Brown, </a:t>
            </a:r>
            <a:r>
              <a:rPr lang="en-US" sz="1400" dirty="0" smtClean="0"/>
              <a:t>John Herbert, </a:t>
            </a:r>
            <a:r>
              <a:rPr lang="en-US" sz="1400" dirty="0" smtClean="0"/>
              <a:t>Celeste Feather, </a:t>
            </a:r>
            <a:r>
              <a:rPr lang="en-US" sz="1400" dirty="0"/>
              <a:t>Laurie </a:t>
            </a:r>
            <a:r>
              <a:rPr lang="en-US" sz="1400" dirty="0" smtClean="0"/>
              <a:t>Arp,</a:t>
            </a:r>
            <a:r>
              <a:rPr lang="en-US" sz="1400" dirty="0"/>
              <a:t> </a:t>
            </a:r>
            <a:r>
              <a:rPr lang="en-US" sz="1400" dirty="0" smtClean="0"/>
              <a:t>Russell Palmer, Stephanie Moreland and </a:t>
            </a:r>
            <a:r>
              <a:rPr lang="en-US" sz="1400" dirty="0" smtClean="0"/>
              <a:t>Jenn Bielewski</a:t>
            </a:r>
            <a:endParaRPr lang="en-US" sz="1400" dirty="0"/>
          </a:p>
        </p:txBody>
      </p:sp>
    </p:spTree>
    <p:extLst>
      <p:ext uri="{BB962C8B-B14F-4D97-AF65-F5344CB8AC3E}">
        <p14:creationId xmlns:p14="http://schemas.microsoft.com/office/powerpoint/2010/main" val="1472441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Open Source </a:t>
            </a:r>
            <a:r>
              <a:rPr lang="en-US" dirty="0"/>
              <a:t>C</a:t>
            </a:r>
            <a:r>
              <a:rPr lang="en-US" dirty="0" smtClean="0"/>
              <a:t>ommunity Supported Software</a:t>
            </a:r>
            <a:endParaRPr lang="en-US" dirty="0"/>
          </a:p>
        </p:txBody>
      </p:sp>
      <p:sp>
        <p:nvSpPr>
          <p:cNvPr id="3" name="Subtitle 2"/>
          <p:cNvSpPr>
            <a:spLocks noGrp="1"/>
          </p:cNvSpPr>
          <p:nvPr>
            <p:ph type="subTitle" idx="1"/>
          </p:nvPr>
        </p:nvSpPr>
        <p:spPr>
          <a:xfrm>
            <a:off x="880672" y="4412869"/>
            <a:ext cx="7848600" cy="1283393"/>
          </a:xfrm>
        </p:spPr>
        <p:txBody>
          <a:bodyPr>
            <a:normAutofit/>
          </a:bodyPr>
          <a:lstStyle/>
          <a:p>
            <a:r>
              <a:rPr lang="en-US" dirty="0" smtClean="0"/>
              <a:t>Michele Kimpton, former CEO </a:t>
            </a:r>
            <a:r>
              <a:rPr lang="en-US" dirty="0" err="1" smtClean="0"/>
              <a:t>DuraSpace</a:t>
            </a:r>
            <a:endParaRPr lang="en-US" dirty="0" smtClean="0"/>
          </a:p>
          <a:p>
            <a:r>
              <a:rPr lang="en-US" dirty="0" smtClean="0"/>
              <a:t>Laurie Gemmill Arp</a:t>
            </a:r>
          </a:p>
          <a:p>
            <a:r>
              <a:rPr lang="en-US" dirty="0">
                <a:solidFill>
                  <a:srgbClr val="FFFFFF"/>
                </a:solidFill>
              </a:rPr>
              <a:t>Director of Collections Services &amp; Community Supported Software</a:t>
            </a:r>
          </a:p>
          <a:p>
            <a:endParaRPr lang="en-US" dirty="0"/>
          </a:p>
        </p:txBody>
      </p:sp>
    </p:spTree>
    <p:extLst>
      <p:ext uri="{BB962C8B-B14F-4D97-AF65-F5344CB8AC3E}">
        <p14:creationId xmlns:p14="http://schemas.microsoft.com/office/powerpoint/2010/main" val="2660633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Open Source </a:t>
            </a:r>
            <a:r>
              <a:rPr lang="en-US" b="1" dirty="0"/>
              <a:t>S</a:t>
            </a:r>
            <a:r>
              <a:rPr lang="en-US" b="1" dirty="0" smtClean="0"/>
              <a:t>oftware </a:t>
            </a:r>
            <a:r>
              <a:rPr lang="en-US" b="1" dirty="0"/>
              <a:t>T</a:t>
            </a:r>
            <a:r>
              <a:rPr lang="en-US" b="1" dirty="0" smtClean="0"/>
              <a:t>rends</a:t>
            </a:r>
            <a:endParaRPr lang="en-US" b="1" dirty="0"/>
          </a:p>
        </p:txBody>
      </p:sp>
      <p:sp>
        <p:nvSpPr>
          <p:cNvPr id="3" name="Content Placeholder 2"/>
          <p:cNvSpPr>
            <a:spLocks noGrp="1"/>
          </p:cNvSpPr>
          <p:nvPr>
            <p:ph idx="1"/>
          </p:nvPr>
        </p:nvSpPr>
        <p:spPr>
          <a:xfrm>
            <a:off x="244247" y="891403"/>
            <a:ext cx="8658559" cy="5327076"/>
          </a:xfrm>
        </p:spPr>
        <p:txBody>
          <a:bodyPr>
            <a:normAutofit fontScale="92500" lnSpcReduction="10000"/>
          </a:bodyPr>
          <a:lstStyle/>
          <a:p>
            <a:r>
              <a:rPr lang="en-US" sz="2800" dirty="0" smtClean="0"/>
              <a:t>Continued adoption and growth in academic and government</a:t>
            </a:r>
          </a:p>
          <a:p>
            <a:pPr>
              <a:buNone/>
            </a:pPr>
            <a:endParaRPr lang="en-US" sz="2800" dirty="0" smtClean="0"/>
          </a:p>
          <a:p>
            <a:r>
              <a:rPr lang="en-US" sz="2800" dirty="0" smtClean="0"/>
              <a:t>Improved technical infrastructure for distributed development </a:t>
            </a:r>
          </a:p>
          <a:p>
            <a:pPr lvl="1"/>
            <a:r>
              <a:rPr lang="en-US" sz="2400" dirty="0" err="1" smtClean="0"/>
              <a:t>github</a:t>
            </a:r>
            <a:r>
              <a:rPr lang="en-US" sz="2400" dirty="0" smtClean="0"/>
              <a:t>, SLAC, Jira</a:t>
            </a:r>
          </a:p>
          <a:p>
            <a:pPr>
              <a:buNone/>
            </a:pPr>
            <a:r>
              <a:rPr lang="en-US" sz="2800" dirty="0" smtClean="0"/>
              <a:t> </a:t>
            </a:r>
          </a:p>
          <a:p>
            <a:r>
              <a:rPr lang="en-US" sz="2800" dirty="0"/>
              <a:t>A</a:t>
            </a:r>
            <a:r>
              <a:rPr lang="en-US" sz="2800" dirty="0" smtClean="0"/>
              <a:t>gile development process</a:t>
            </a:r>
          </a:p>
          <a:p>
            <a:pPr>
              <a:buNone/>
            </a:pPr>
            <a:endParaRPr lang="en-US" sz="2800" dirty="0" smtClean="0"/>
          </a:p>
          <a:p>
            <a:r>
              <a:rPr lang="en-US" sz="2800" dirty="0" smtClean="0"/>
              <a:t>Continued evolution of sustainability models</a:t>
            </a:r>
          </a:p>
          <a:p>
            <a:pPr marL="274320" lvl="1" indent="0">
              <a:buNone/>
            </a:pPr>
            <a:endParaRPr lang="en-US" dirty="0"/>
          </a:p>
          <a:p>
            <a:r>
              <a:rPr lang="en-US" dirty="0"/>
              <a:t>Emerging vendor ecosystem</a:t>
            </a:r>
          </a:p>
          <a:p>
            <a:pPr lvl="1"/>
            <a:r>
              <a:rPr lang="en-US" dirty="0"/>
              <a:t>Membership</a:t>
            </a:r>
          </a:p>
          <a:p>
            <a:pPr lvl="1"/>
            <a:endParaRPr lang="en-US" dirty="0" smtClean="0"/>
          </a:p>
          <a:p>
            <a:endParaRPr lang="en-US" dirty="0"/>
          </a:p>
        </p:txBody>
      </p:sp>
    </p:spTree>
    <p:extLst>
      <p:ext uri="{BB962C8B-B14F-4D97-AF65-F5344CB8AC3E}">
        <p14:creationId xmlns:p14="http://schemas.microsoft.com/office/powerpoint/2010/main" val="2174690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144"/>
                </a:solidFill>
              </a:rPr>
              <a:t>CSS Matrix</a:t>
            </a:r>
            <a:endParaRPr lang="en-US" b="1" dirty="0">
              <a:solidFill>
                <a:srgbClr val="002144"/>
              </a:solidFill>
            </a:endParaRPr>
          </a:p>
        </p:txBody>
      </p:sp>
      <p:graphicFrame>
        <p:nvGraphicFramePr>
          <p:cNvPr id="4" name="Table 3"/>
          <p:cNvGraphicFramePr>
            <a:graphicFrameLocks noGrp="1"/>
          </p:cNvGraphicFramePr>
          <p:nvPr>
            <p:extLst/>
          </p:nvPr>
        </p:nvGraphicFramePr>
        <p:xfrm>
          <a:off x="262730" y="1301651"/>
          <a:ext cx="8618540" cy="2598998"/>
        </p:xfrm>
        <a:graphic>
          <a:graphicData uri="http://schemas.openxmlformats.org/drawingml/2006/table">
            <a:tbl>
              <a:tblPr firstRow="1" bandRow="1">
                <a:tableStyleId>{BDBED569-4797-4DF1-A0F4-6AAB3CD982D8}</a:tableStyleId>
              </a:tblPr>
              <a:tblGrid>
                <a:gridCol w="4309270"/>
                <a:gridCol w="4309270"/>
              </a:tblGrid>
              <a:tr h="308899">
                <a:tc>
                  <a:txBody>
                    <a:bodyPr/>
                    <a:lstStyle/>
                    <a:p>
                      <a:r>
                        <a:rPr lang="en-US" sz="1600" dirty="0" smtClean="0">
                          <a:solidFill>
                            <a:schemeClr val="tx1"/>
                          </a:solidFill>
                        </a:rPr>
                        <a:t>Pros</a:t>
                      </a:r>
                      <a:endParaRPr lang="en-US" sz="1600" dirty="0">
                        <a:solidFill>
                          <a:schemeClr val="tx1"/>
                        </a:solidFill>
                      </a:endParaRPr>
                    </a:p>
                  </a:txBody>
                  <a:tcPr/>
                </a:tc>
                <a:tc>
                  <a:txBody>
                    <a:bodyPr/>
                    <a:lstStyle/>
                    <a:p>
                      <a:r>
                        <a:rPr lang="en-US" sz="1600" dirty="0" smtClean="0">
                          <a:solidFill>
                            <a:srgbClr val="FF0000"/>
                          </a:solidFill>
                        </a:rPr>
                        <a:t>Cons</a:t>
                      </a:r>
                      <a:endParaRPr lang="en-US" sz="1600" dirty="0">
                        <a:solidFill>
                          <a:srgbClr val="FF0000"/>
                        </a:solidFill>
                      </a:endParaRPr>
                    </a:p>
                  </a:txBody>
                  <a:tcPr/>
                </a:tc>
              </a:tr>
              <a:tr h="0">
                <a:tc>
                  <a:txBody>
                    <a:bodyPr/>
                    <a:lstStyle/>
                    <a:p>
                      <a:r>
                        <a:rPr lang="en-US" sz="1200" dirty="0" smtClean="0"/>
                        <a:t>For</a:t>
                      </a:r>
                      <a:r>
                        <a:rPr lang="en-US" sz="1200" baseline="0" dirty="0" smtClean="0"/>
                        <a:t> and by community; designed to meet needs</a:t>
                      </a:r>
                      <a:endParaRPr lang="en-US" sz="1200" dirty="0"/>
                    </a:p>
                  </a:txBody>
                  <a:tcPr/>
                </a:tc>
                <a:tc>
                  <a:txBody>
                    <a:bodyPr/>
                    <a:lstStyle/>
                    <a:p>
                      <a:endParaRPr lang="en-US" sz="1200" dirty="0"/>
                    </a:p>
                  </a:txBody>
                  <a:tcPr/>
                </a:tc>
              </a:tr>
              <a:tr h="308899">
                <a:tc>
                  <a:txBody>
                    <a:bodyPr/>
                    <a:lstStyle/>
                    <a:p>
                      <a:r>
                        <a:rPr lang="en-US" sz="1200" dirty="0" smtClean="0"/>
                        <a:t>“Ownership” – Voice in</a:t>
                      </a:r>
                      <a:r>
                        <a:rPr lang="en-US" sz="1200" baseline="0" dirty="0" smtClean="0"/>
                        <a:t> the operation and future</a:t>
                      </a:r>
                      <a:endParaRPr lang="en-US" sz="1200" dirty="0"/>
                    </a:p>
                  </a:txBody>
                  <a:tcPr/>
                </a:tc>
                <a:tc>
                  <a:txBody>
                    <a:bodyPr/>
                    <a:lstStyle/>
                    <a:p>
                      <a:r>
                        <a:rPr lang="en-US" sz="1200" dirty="0" smtClean="0"/>
                        <a:t>Potential learning</a:t>
                      </a:r>
                      <a:r>
                        <a:rPr lang="en-US" sz="1200" baseline="0" dirty="0" smtClean="0"/>
                        <a:t> curve</a:t>
                      </a:r>
                      <a:endParaRPr lang="en-US" sz="1200" dirty="0"/>
                    </a:p>
                  </a:txBody>
                  <a:tcPr/>
                </a:tc>
              </a:tr>
              <a:tr h="308899">
                <a:tc>
                  <a:txBody>
                    <a:bodyPr/>
                    <a:lstStyle/>
                    <a:p>
                      <a:r>
                        <a:rPr lang="en-US" sz="1200" dirty="0" smtClean="0"/>
                        <a:t>Continues to grow to meet</a:t>
                      </a:r>
                      <a:r>
                        <a:rPr lang="en-US" sz="1200" baseline="0" dirty="0" smtClean="0"/>
                        <a:t> community’s needs</a:t>
                      </a:r>
                      <a:endParaRPr lang="en-US" sz="1200" dirty="0"/>
                    </a:p>
                  </a:txBody>
                  <a:tcPr/>
                </a:tc>
                <a:tc>
                  <a:txBody>
                    <a:bodyPr/>
                    <a:lstStyle/>
                    <a:p>
                      <a:r>
                        <a:rPr lang="en-US" sz="1200" dirty="0" smtClean="0"/>
                        <a:t>Confused</a:t>
                      </a:r>
                      <a:r>
                        <a:rPr lang="en-US" sz="1200" baseline="0" dirty="0" smtClean="0"/>
                        <a:t> users</a:t>
                      </a:r>
                      <a:endParaRPr lang="en-US" sz="1200" dirty="0"/>
                    </a:p>
                  </a:txBody>
                  <a:tcPr/>
                </a:tc>
              </a:tr>
              <a:tr h="227302">
                <a:tc>
                  <a:txBody>
                    <a:bodyPr/>
                    <a:lstStyle/>
                    <a:p>
                      <a:r>
                        <a:rPr lang="en-US" sz="1200" dirty="0" smtClean="0"/>
                        <a:t>Collaboration</a:t>
                      </a:r>
                      <a:endParaRPr lang="en-US" sz="1200" dirty="0"/>
                    </a:p>
                  </a:txBody>
                  <a:tcPr/>
                </a:tc>
                <a:tc>
                  <a:txBody>
                    <a:bodyPr/>
                    <a:lstStyle/>
                    <a:p>
                      <a:r>
                        <a:rPr lang="en-US" sz="1200" dirty="0" smtClean="0"/>
                        <a:t>Collaboration</a:t>
                      </a:r>
                      <a:endParaRPr lang="en-US" sz="1200" dirty="0"/>
                    </a:p>
                  </a:txBody>
                  <a:tcPr/>
                </a:tc>
              </a:tr>
              <a:tr h="227302">
                <a:tc>
                  <a:txBody>
                    <a:bodyPr/>
                    <a:lstStyle/>
                    <a:p>
                      <a:r>
                        <a:rPr lang="en-US" sz="1200" dirty="0" smtClean="0"/>
                        <a:t>“Free”</a:t>
                      </a:r>
                      <a:endParaRPr lang="en-US" sz="1200" dirty="0"/>
                    </a:p>
                  </a:txBody>
                  <a:tcPr/>
                </a:tc>
                <a:tc>
                  <a:txBody>
                    <a:bodyPr/>
                    <a:lstStyle/>
                    <a:p>
                      <a:r>
                        <a:rPr lang="en-US" sz="1200" dirty="0" smtClean="0"/>
                        <a:t>“Free” like kittens</a:t>
                      </a:r>
                      <a:endParaRPr lang="en-US" sz="1200" dirty="0"/>
                    </a:p>
                  </a:txBody>
                  <a:tcPr/>
                </a:tc>
              </a:tr>
              <a:tr h="227302">
                <a:tc>
                  <a:txBody>
                    <a:bodyPr/>
                    <a:lstStyle/>
                    <a:p>
                      <a:r>
                        <a:rPr lang="en-US" sz="1200" dirty="0" smtClean="0"/>
                        <a:t>Open source: hands</a:t>
                      </a:r>
                      <a:r>
                        <a:rPr lang="en-US" sz="1200" baseline="0" dirty="0" smtClean="0"/>
                        <a:t> on exploration</a:t>
                      </a:r>
                      <a:endParaRPr lang="en-US" sz="1200" dirty="0"/>
                    </a:p>
                  </a:txBody>
                  <a:tcPr/>
                </a:tc>
                <a:tc>
                  <a:txBody>
                    <a:bodyPr/>
                    <a:lstStyle/>
                    <a:p>
                      <a:r>
                        <a:rPr lang="en-US" sz="1200" dirty="0" smtClean="0"/>
                        <a:t>Potential</a:t>
                      </a:r>
                      <a:r>
                        <a:rPr lang="en-US" sz="1200" baseline="0" dirty="0" smtClean="0"/>
                        <a:t> for orphan software</a:t>
                      </a:r>
                      <a:endParaRPr lang="en-US" sz="1200" dirty="0"/>
                    </a:p>
                  </a:txBody>
                  <a:tcPr/>
                </a:tc>
              </a:tr>
              <a:tr h="227302">
                <a:tc>
                  <a:txBody>
                    <a:bodyPr/>
                    <a:lstStyle/>
                    <a:p>
                      <a:r>
                        <a:rPr lang="en-US" sz="1200" dirty="0" smtClean="0"/>
                        <a:t>Community</a:t>
                      </a:r>
                      <a:endParaRPr lang="en-US" sz="1200" dirty="0"/>
                    </a:p>
                  </a:txBody>
                  <a:tcPr/>
                </a:tc>
                <a:tc>
                  <a:txBody>
                    <a:bodyPr/>
                    <a:lstStyle/>
                    <a:p>
                      <a:r>
                        <a:rPr lang="en-US" sz="1200" dirty="0" smtClean="0"/>
                        <a:t>Documentation/Support/Training</a:t>
                      </a:r>
                      <a:r>
                        <a:rPr lang="en-US" sz="1200" baseline="0" dirty="0" smtClean="0"/>
                        <a:t> vary</a:t>
                      </a:r>
                      <a:endParaRPr lang="en-US" sz="1200" dirty="0"/>
                    </a:p>
                  </a:txBody>
                  <a:tcPr/>
                </a:tc>
              </a:tr>
              <a:tr h="227302">
                <a:tc>
                  <a:txBody>
                    <a:bodyPr/>
                    <a:lstStyle/>
                    <a:p>
                      <a:r>
                        <a:rPr lang="en-US" sz="1200" dirty="0" smtClean="0"/>
                        <a:t>Transparency</a:t>
                      </a:r>
                      <a:endParaRPr lang="en-US" sz="1200" dirty="0"/>
                    </a:p>
                  </a:txBody>
                  <a:tcPr/>
                </a:tc>
                <a:tc>
                  <a:txBody>
                    <a:bodyPr/>
                    <a:lstStyle/>
                    <a:p>
                      <a:endParaRPr lang="en-US" sz="1200" dirty="0"/>
                    </a:p>
                  </a:txBody>
                  <a:tcPr/>
                </a:tc>
              </a:tr>
            </a:tbl>
          </a:graphicData>
        </a:graphic>
      </p:graphicFrame>
      <p:graphicFrame>
        <p:nvGraphicFramePr>
          <p:cNvPr id="13" name="Table 12"/>
          <p:cNvGraphicFramePr>
            <a:graphicFrameLocks noGrp="1"/>
          </p:cNvGraphicFramePr>
          <p:nvPr>
            <p:extLst/>
          </p:nvPr>
        </p:nvGraphicFramePr>
        <p:xfrm>
          <a:off x="244247" y="4615474"/>
          <a:ext cx="8618540" cy="1227398"/>
        </p:xfrm>
        <a:graphic>
          <a:graphicData uri="http://schemas.openxmlformats.org/drawingml/2006/table">
            <a:tbl>
              <a:tblPr firstRow="1" bandRow="1">
                <a:tableStyleId>{BDBED569-4797-4DF1-A0F4-6AAB3CD982D8}</a:tableStyleId>
              </a:tblPr>
              <a:tblGrid>
                <a:gridCol w="4309270"/>
                <a:gridCol w="4309270"/>
              </a:tblGrid>
              <a:tr h="308899">
                <a:tc>
                  <a:txBody>
                    <a:bodyPr/>
                    <a:lstStyle/>
                    <a:p>
                      <a:r>
                        <a:rPr lang="en-US" sz="1600" dirty="0" smtClean="0">
                          <a:solidFill>
                            <a:schemeClr val="tx1"/>
                          </a:solidFill>
                        </a:rPr>
                        <a:t>Pros</a:t>
                      </a:r>
                      <a:endParaRPr lang="en-US" sz="1600" dirty="0">
                        <a:solidFill>
                          <a:schemeClr val="tx1"/>
                        </a:solidFill>
                      </a:endParaRPr>
                    </a:p>
                  </a:txBody>
                  <a:tcPr/>
                </a:tc>
                <a:tc>
                  <a:txBody>
                    <a:bodyPr/>
                    <a:lstStyle/>
                    <a:p>
                      <a:r>
                        <a:rPr lang="en-US" sz="1600" dirty="0" smtClean="0">
                          <a:solidFill>
                            <a:srgbClr val="FF0000"/>
                          </a:solidFill>
                        </a:rPr>
                        <a:t>Cons</a:t>
                      </a:r>
                      <a:endParaRPr lang="en-US" sz="1600" dirty="0">
                        <a:solidFill>
                          <a:srgbClr val="FF0000"/>
                        </a:solidFill>
                      </a:endParaRPr>
                    </a:p>
                  </a:txBody>
                  <a:tcPr/>
                </a:tc>
              </a:tr>
              <a:tr h="0">
                <a:tc>
                  <a:txBody>
                    <a:bodyPr/>
                    <a:lstStyle/>
                    <a:p>
                      <a:r>
                        <a:rPr lang="en-US" sz="1200" dirty="0" smtClean="0"/>
                        <a:t>Stability</a:t>
                      </a:r>
                      <a:endParaRPr lang="en-US" sz="1200" dirty="0"/>
                    </a:p>
                  </a:txBody>
                  <a:tcPr/>
                </a:tc>
                <a:tc>
                  <a:txBody>
                    <a:bodyPr/>
                    <a:lstStyle/>
                    <a:p>
                      <a:r>
                        <a:rPr lang="en-US" sz="1200" dirty="0" smtClean="0"/>
                        <a:t>Cost</a:t>
                      </a:r>
                      <a:endParaRPr lang="en-US" sz="1200" dirty="0"/>
                    </a:p>
                  </a:txBody>
                  <a:tcPr/>
                </a:tc>
              </a:tr>
              <a:tr h="308899">
                <a:tc>
                  <a:txBody>
                    <a:bodyPr/>
                    <a:lstStyle/>
                    <a:p>
                      <a:r>
                        <a:rPr lang="en-US" sz="1200" dirty="0" smtClean="0"/>
                        <a:t>Support</a:t>
                      </a:r>
                      <a:endParaRPr lang="en-US" sz="1200" dirty="0"/>
                    </a:p>
                  </a:txBody>
                  <a:tcPr/>
                </a:tc>
                <a:tc>
                  <a:txBody>
                    <a:bodyPr/>
                    <a:lstStyle/>
                    <a:p>
                      <a:r>
                        <a:rPr lang="en-US" sz="1200" dirty="0" smtClean="0"/>
                        <a:t>No voice</a:t>
                      </a:r>
                      <a:endParaRPr lang="en-US" sz="1200" dirty="0"/>
                    </a:p>
                  </a:txBody>
                  <a:tcPr/>
                </a:tc>
              </a:tr>
              <a:tr h="308899">
                <a:tc>
                  <a:txBody>
                    <a:bodyPr/>
                    <a:lstStyle/>
                    <a:p>
                      <a:r>
                        <a:rPr lang="en-US" sz="1200" dirty="0" smtClean="0"/>
                        <a:t>Usability</a:t>
                      </a:r>
                      <a:endParaRPr lang="en-US" sz="1200" dirty="0"/>
                    </a:p>
                  </a:txBody>
                  <a:tcPr/>
                </a:tc>
                <a:tc>
                  <a:txBody>
                    <a:bodyPr/>
                    <a:lstStyle/>
                    <a:p>
                      <a:r>
                        <a:rPr lang="en-US" sz="1200" dirty="0" smtClean="0"/>
                        <a:t>Frequently </a:t>
                      </a:r>
                      <a:r>
                        <a:rPr lang="en-US" sz="1200" baseline="0" dirty="0" smtClean="0"/>
                        <a:t>designed for other industry</a:t>
                      </a:r>
                      <a:endParaRPr lang="en-US" sz="1200" dirty="0"/>
                    </a:p>
                  </a:txBody>
                  <a:tcPr/>
                </a:tc>
              </a:tr>
            </a:tbl>
          </a:graphicData>
        </a:graphic>
      </p:graphicFrame>
      <p:sp>
        <p:nvSpPr>
          <p:cNvPr id="14" name="Title 1"/>
          <p:cNvSpPr txBox="1">
            <a:spLocks/>
          </p:cNvSpPr>
          <p:nvPr/>
        </p:nvSpPr>
        <p:spPr>
          <a:xfrm>
            <a:off x="244247" y="857349"/>
            <a:ext cx="6692370" cy="455691"/>
          </a:xfrm>
          <a:prstGeom prst="rect">
            <a:avLst/>
          </a:prstGeom>
        </p:spPr>
        <p:txBody>
          <a:bodyPr vert="horz" lIns="91440" tIns="45720" rIns="91440" bIns="45720" rtlCol="0" anchor="t" anchorCtr="0">
            <a:normAutofit/>
          </a:bodyPr>
          <a:lstStyle>
            <a:lvl1pPr algn="l" defTabSz="914400" rtl="0" eaLnBrk="1" latinLnBrk="0" hangingPunct="1">
              <a:spcBef>
                <a:spcPct val="0"/>
              </a:spcBef>
              <a:buNone/>
              <a:defRPr sz="2000" kern="1200" spc="-100" baseline="0">
                <a:solidFill>
                  <a:schemeClr val="tx1"/>
                </a:solidFill>
                <a:latin typeface="Arial"/>
                <a:ea typeface="+mj-ea"/>
                <a:cs typeface="Arial"/>
              </a:defRPr>
            </a:lvl1pPr>
          </a:lstStyle>
          <a:p>
            <a:r>
              <a:rPr lang="en-US" b="1" dirty="0" smtClean="0">
                <a:solidFill>
                  <a:srgbClr val="002144"/>
                </a:solidFill>
              </a:rPr>
              <a:t>Open Source</a:t>
            </a:r>
            <a:endParaRPr lang="en-US" b="1" dirty="0">
              <a:solidFill>
                <a:srgbClr val="002144"/>
              </a:solidFill>
            </a:endParaRPr>
          </a:p>
        </p:txBody>
      </p:sp>
      <p:sp>
        <p:nvSpPr>
          <p:cNvPr id="15" name="Title 1"/>
          <p:cNvSpPr txBox="1">
            <a:spLocks/>
          </p:cNvSpPr>
          <p:nvPr/>
        </p:nvSpPr>
        <p:spPr>
          <a:xfrm>
            <a:off x="262730" y="4159783"/>
            <a:ext cx="6692370" cy="455691"/>
          </a:xfrm>
          <a:prstGeom prst="rect">
            <a:avLst/>
          </a:prstGeom>
        </p:spPr>
        <p:txBody>
          <a:bodyPr vert="horz" lIns="91440" tIns="45720" rIns="91440" bIns="45720" rtlCol="0" anchor="t" anchorCtr="0">
            <a:normAutofit/>
          </a:bodyPr>
          <a:lstStyle>
            <a:lvl1pPr algn="l" defTabSz="914400" rtl="0" eaLnBrk="1" latinLnBrk="0" hangingPunct="1">
              <a:spcBef>
                <a:spcPct val="0"/>
              </a:spcBef>
              <a:buNone/>
              <a:defRPr sz="2000" kern="1200" spc="-100" baseline="0">
                <a:solidFill>
                  <a:schemeClr val="tx1"/>
                </a:solidFill>
                <a:latin typeface="Arial"/>
                <a:ea typeface="+mj-ea"/>
                <a:cs typeface="Arial"/>
              </a:defRPr>
            </a:lvl1pPr>
          </a:lstStyle>
          <a:p>
            <a:r>
              <a:rPr lang="en-US" b="1" dirty="0" smtClean="0">
                <a:solidFill>
                  <a:srgbClr val="002144"/>
                </a:solidFill>
              </a:rPr>
              <a:t>Proprietary</a:t>
            </a:r>
            <a:endParaRPr lang="en-US" b="1" dirty="0">
              <a:solidFill>
                <a:srgbClr val="002144"/>
              </a:solidFill>
            </a:endParaRPr>
          </a:p>
        </p:txBody>
      </p:sp>
    </p:spTree>
    <p:extLst>
      <p:ext uri="{BB962C8B-B14F-4D97-AF65-F5344CB8AC3E}">
        <p14:creationId xmlns:p14="http://schemas.microsoft.com/office/powerpoint/2010/main" val="31078555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4178426" y="2026792"/>
            <a:ext cx="5032075" cy="3954283"/>
          </a:xfrm>
          <a:prstGeom prst="rect">
            <a:avLst/>
          </a:prstGeom>
        </p:spPr>
      </p:pic>
      <p:sp>
        <p:nvSpPr>
          <p:cNvPr id="2" name="Title 1"/>
          <p:cNvSpPr>
            <a:spLocks noGrp="1"/>
          </p:cNvSpPr>
          <p:nvPr>
            <p:ph type="title"/>
          </p:nvPr>
        </p:nvSpPr>
        <p:spPr/>
        <p:txBody>
          <a:bodyPr/>
          <a:lstStyle/>
          <a:p>
            <a:r>
              <a:rPr lang="en-US" b="1" dirty="0" smtClean="0"/>
              <a:t>Current Example: </a:t>
            </a:r>
            <a:r>
              <a:rPr lang="en-US" b="1" dirty="0" err="1" smtClean="0"/>
              <a:t>ArchivesSpace</a:t>
            </a:r>
            <a:endParaRPr lang="en-US" b="1" dirty="0"/>
          </a:p>
        </p:txBody>
      </p:sp>
      <p:sp>
        <p:nvSpPr>
          <p:cNvPr id="3" name="Content Placeholder 2"/>
          <p:cNvSpPr>
            <a:spLocks noGrp="1"/>
          </p:cNvSpPr>
          <p:nvPr>
            <p:ph idx="1"/>
          </p:nvPr>
        </p:nvSpPr>
        <p:spPr>
          <a:xfrm>
            <a:off x="244247" y="996336"/>
            <a:ext cx="5340626" cy="5453411"/>
          </a:xfrm>
        </p:spPr>
        <p:txBody>
          <a:bodyPr>
            <a:normAutofit/>
          </a:bodyPr>
          <a:lstStyle/>
          <a:p>
            <a:r>
              <a:rPr lang="en-US" dirty="0" err="1" smtClean="0"/>
              <a:t>ArchivesSpace</a:t>
            </a:r>
            <a:endParaRPr lang="en-US" dirty="0"/>
          </a:p>
          <a:p>
            <a:pPr lvl="1"/>
            <a:r>
              <a:rPr lang="en-US" dirty="0" smtClean="0"/>
              <a:t>Open source archives information management application</a:t>
            </a:r>
          </a:p>
          <a:p>
            <a:pPr lvl="1"/>
            <a:r>
              <a:rPr lang="en-US" dirty="0" smtClean="0"/>
              <a:t>Background</a:t>
            </a:r>
            <a:endParaRPr lang="en-US" dirty="0"/>
          </a:p>
          <a:p>
            <a:pPr lvl="1"/>
            <a:r>
              <a:rPr lang="en-US" dirty="0" smtClean="0"/>
              <a:t>Governance</a:t>
            </a:r>
            <a:endParaRPr lang="en-US" dirty="0"/>
          </a:p>
          <a:p>
            <a:pPr lvl="1"/>
            <a:r>
              <a:rPr lang="en-US" dirty="0" smtClean="0"/>
              <a:t>Membership</a:t>
            </a:r>
            <a:endParaRPr lang="en-US" dirty="0"/>
          </a:p>
          <a:p>
            <a:pPr lvl="1"/>
            <a:r>
              <a:rPr lang="en-US" dirty="0" smtClean="0"/>
              <a:t>Organizational home</a:t>
            </a:r>
          </a:p>
          <a:p>
            <a:pPr marL="0" indent="0">
              <a:buNone/>
            </a:pPr>
            <a:endParaRPr lang="en-US" dirty="0" smtClean="0"/>
          </a:p>
          <a:p>
            <a:r>
              <a:rPr lang="en-US" dirty="0" smtClean="0"/>
              <a:t>Focus/Challenge</a:t>
            </a:r>
          </a:p>
          <a:p>
            <a:pPr lvl="1"/>
            <a:r>
              <a:rPr lang="en-US" dirty="0" smtClean="0"/>
              <a:t>Transitioning organizations                  </a:t>
            </a:r>
            <a:r>
              <a:rPr lang="en-US" dirty="0"/>
              <a:t>from software consumers to </a:t>
            </a:r>
            <a:r>
              <a:rPr lang="en-US" dirty="0" smtClean="0"/>
              <a:t>                software </a:t>
            </a:r>
            <a:r>
              <a:rPr lang="en-US" dirty="0"/>
              <a:t>supporters/users.  </a:t>
            </a:r>
          </a:p>
          <a:p>
            <a:pPr lvl="1"/>
            <a:endParaRPr lang="en-US" dirty="0"/>
          </a:p>
          <a:p>
            <a:endParaRPr lang="en-US" dirty="0"/>
          </a:p>
        </p:txBody>
      </p:sp>
    </p:spTree>
    <p:extLst>
      <p:ext uri="{BB962C8B-B14F-4D97-AF65-F5344CB8AC3E}">
        <p14:creationId xmlns:p14="http://schemas.microsoft.com/office/powerpoint/2010/main" val="1088192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a:t>
            </a:r>
            <a:endParaRPr lang="en-US" b="1" dirty="0"/>
          </a:p>
        </p:txBody>
      </p:sp>
      <p:sp>
        <p:nvSpPr>
          <p:cNvPr id="3" name="Content Placeholder 2"/>
          <p:cNvSpPr>
            <a:spLocks noGrp="1"/>
          </p:cNvSpPr>
          <p:nvPr>
            <p:ph idx="1"/>
          </p:nvPr>
        </p:nvSpPr>
        <p:spPr/>
        <p:txBody>
          <a:bodyPr>
            <a:normAutofit fontScale="92500" lnSpcReduction="20000"/>
          </a:bodyPr>
          <a:lstStyle/>
          <a:p>
            <a:r>
              <a:rPr lang="en-US" sz="2800" dirty="0" smtClean="0"/>
              <a:t>Are you using OSS?</a:t>
            </a:r>
          </a:p>
          <a:p>
            <a:endParaRPr lang="en-US" sz="2800" dirty="0" smtClean="0"/>
          </a:p>
          <a:p>
            <a:r>
              <a:rPr lang="en-US" sz="2800" dirty="0" smtClean="0"/>
              <a:t>What has been successful, and what has been challenging?</a:t>
            </a:r>
          </a:p>
          <a:p>
            <a:pPr marL="0" indent="0">
              <a:buNone/>
            </a:pPr>
            <a:endParaRPr lang="en-US" sz="2800" dirty="0" smtClean="0"/>
          </a:p>
          <a:p>
            <a:r>
              <a:rPr lang="en-US" sz="2800" dirty="0" smtClean="0"/>
              <a:t>What projects/platforms are you evaluating now?</a:t>
            </a:r>
          </a:p>
          <a:p>
            <a:endParaRPr lang="en-US" sz="2800" dirty="0" smtClean="0"/>
          </a:p>
          <a:p>
            <a:r>
              <a:rPr lang="en-US" sz="2800" dirty="0" smtClean="0"/>
              <a:t>What services and support could LYRASIS put in place to remove barriers and/or improve success?</a:t>
            </a:r>
          </a:p>
          <a:p>
            <a:endParaRPr lang="en-US" sz="2800" dirty="0" smtClean="0"/>
          </a:p>
          <a:p>
            <a:r>
              <a:rPr lang="en-US" sz="2800" dirty="0" smtClean="0"/>
              <a:t>What </a:t>
            </a:r>
            <a:r>
              <a:rPr lang="en-US" sz="2800" smtClean="0"/>
              <a:t>are the costs/benefits </a:t>
            </a:r>
            <a:r>
              <a:rPr lang="en-US" sz="2800" dirty="0" smtClean="0"/>
              <a:t>of open source vs proprietary</a:t>
            </a:r>
          </a:p>
          <a:p>
            <a:pPr lvl="1"/>
            <a:r>
              <a:rPr lang="en-US" dirty="0" smtClean="0"/>
              <a:t>Internal, external </a:t>
            </a:r>
            <a:r>
              <a:rPr lang="en-US" dirty="0" err="1" smtClean="0"/>
              <a:t>fte</a:t>
            </a:r>
            <a:r>
              <a:rPr lang="en-US" dirty="0" smtClean="0"/>
              <a:t> cost, annual service fees, training and support</a:t>
            </a:r>
          </a:p>
          <a:p>
            <a:pPr marL="0" indent="0">
              <a:buNone/>
            </a:pPr>
            <a:endParaRPr lang="en-US" dirty="0" smtClean="0"/>
          </a:p>
          <a:p>
            <a:endParaRPr lang="en-US" dirty="0"/>
          </a:p>
        </p:txBody>
      </p:sp>
    </p:spTree>
    <p:extLst>
      <p:ext uri="{BB962C8B-B14F-4D97-AF65-F5344CB8AC3E}">
        <p14:creationId xmlns:p14="http://schemas.microsoft.com/office/powerpoint/2010/main" val="2997614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85800" y="2458620"/>
            <a:ext cx="7848600" cy="1927225"/>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5400" kern="1200" cap="none" spc="-100" baseline="0">
                <a:solidFill>
                  <a:srgbClr val="FFFFFF"/>
                </a:solidFill>
                <a:latin typeface="Arial"/>
                <a:ea typeface="+mj-ea"/>
                <a:cs typeface="Arial"/>
              </a:defRPr>
            </a:lvl1pPr>
          </a:lstStyle>
          <a:p>
            <a:pPr algn="ctr"/>
            <a:r>
              <a:rPr lang="en-US" dirty="0" smtClean="0"/>
              <a:t>Thank you!</a:t>
            </a:r>
            <a:endParaRPr lang="en-US" dirty="0"/>
          </a:p>
        </p:txBody>
      </p:sp>
    </p:spTree>
    <p:extLst>
      <p:ext uri="{BB962C8B-B14F-4D97-AF65-F5344CB8AC3E}">
        <p14:creationId xmlns:p14="http://schemas.microsoft.com/office/powerpoint/2010/main" val="3911055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85800" y="2458620"/>
            <a:ext cx="7848600" cy="1927225"/>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5400" kern="1200" cap="none" spc="-100" baseline="0">
                <a:solidFill>
                  <a:srgbClr val="FFFFFF"/>
                </a:solidFill>
                <a:latin typeface="Arial"/>
                <a:ea typeface="+mj-ea"/>
                <a:cs typeface="Arial"/>
              </a:defRPr>
            </a:lvl1pPr>
          </a:lstStyle>
          <a:p>
            <a:pPr algn="ctr"/>
            <a:r>
              <a:rPr lang="en-US" dirty="0" smtClean="0"/>
              <a:t>15 Minute Break</a:t>
            </a:r>
            <a:endParaRPr lang="en-US" dirty="0"/>
          </a:p>
        </p:txBody>
      </p:sp>
    </p:spTree>
    <p:extLst>
      <p:ext uri="{BB962C8B-B14F-4D97-AF65-F5344CB8AC3E}">
        <p14:creationId xmlns:p14="http://schemas.microsoft.com/office/powerpoint/2010/main" val="3474002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58620"/>
            <a:ext cx="7848600" cy="1927225"/>
          </a:xfrm>
        </p:spPr>
        <p:txBody>
          <a:bodyPr/>
          <a:lstStyle/>
          <a:p>
            <a:pPr algn="ctr"/>
            <a:r>
              <a:rPr lang="en-US" dirty="0" smtClean="0"/>
              <a:t>20 Minute Break</a:t>
            </a:r>
            <a:endParaRPr lang="en-US" dirty="0"/>
          </a:p>
        </p:txBody>
      </p:sp>
    </p:spTree>
    <p:extLst>
      <p:ext uri="{BB962C8B-B14F-4D97-AF65-F5344CB8AC3E}">
        <p14:creationId xmlns:p14="http://schemas.microsoft.com/office/powerpoint/2010/main" val="3164259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err="1" smtClean="0"/>
              <a:t>eResources</a:t>
            </a:r>
            <a:r>
              <a:rPr lang="en-US" dirty="0" smtClean="0"/>
              <a:t> &amp; Licensing</a:t>
            </a:r>
            <a:endParaRPr lang="en-US" dirty="0"/>
          </a:p>
        </p:txBody>
      </p:sp>
      <p:sp>
        <p:nvSpPr>
          <p:cNvPr id="3" name="Subtitle 2"/>
          <p:cNvSpPr>
            <a:spLocks noGrp="1"/>
          </p:cNvSpPr>
          <p:nvPr>
            <p:ph type="subTitle" idx="1"/>
          </p:nvPr>
        </p:nvSpPr>
        <p:spPr/>
        <p:txBody>
          <a:bodyPr/>
          <a:lstStyle/>
          <a:p>
            <a:r>
              <a:rPr lang="en-US" dirty="0" smtClean="0"/>
              <a:t>Celeste Feather</a:t>
            </a:r>
            <a:endParaRPr lang="en-US" dirty="0"/>
          </a:p>
        </p:txBody>
      </p:sp>
      <p:sp>
        <p:nvSpPr>
          <p:cNvPr id="4" name="TextBox 3"/>
          <p:cNvSpPr txBox="1"/>
          <p:nvPr/>
        </p:nvSpPr>
        <p:spPr>
          <a:xfrm>
            <a:off x="685800" y="4776448"/>
            <a:ext cx="3404196" cy="307777"/>
          </a:xfrm>
          <a:prstGeom prst="rect">
            <a:avLst/>
          </a:prstGeom>
          <a:noFill/>
        </p:spPr>
        <p:txBody>
          <a:bodyPr wrap="square" rtlCol="0">
            <a:spAutoFit/>
          </a:bodyPr>
          <a:lstStyle/>
          <a:p>
            <a:r>
              <a:rPr lang="en-US" sz="1400" dirty="0" smtClean="0">
                <a:solidFill>
                  <a:schemeClr val="bg1"/>
                </a:solidFill>
              </a:rPr>
              <a:t>Licensing </a:t>
            </a:r>
            <a:r>
              <a:rPr lang="en-US" sz="1400" dirty="0">
                <a:solidFill>
                  <a:schemeClr val="bg1"/>
                </a:solidFill>
              </a:rPr>
              <a:t>and Strategic Partnerships</a:t>
            </a:r>
          </a:p>
        </p:txBody>
      </p:sp>
    </p:spTree>
    <p:extLst>
      <p:ext uri="{BB962C8B-B14F-4D97-AF65-F5344CB8AC3E}">
        <p14:creationId xmlns:p14="http://schemas.microsoft.com/office/powerpoint/2010/main" val="474592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b="1" dirty="0"/>
              <a:t>LYRASIS Licensing and Strategic Partnerships</a:t>
            </a:r>
            <a:r>
              <a:rPr lang="en-US" b="1" dirty="0"/>
              <a:t/>
            </a:r>
            <a:br>
              <a:rPr lang="en-US" b="1" dirty="0"/>
            </a:br>
            <a:endParaRPr lang="en-US" b="1" dirty="0"/>
          </a:p>
        </p:txBody>
      </p:sp>
      <p:sp>
        <p:nvSpPr>
          <p:cNvPr id="3" name="Content Placeholder 2"/>
          <p:cNvSpPr>
            <a:spLocks noGrp="1"/>
          </p:cNvSpPr>
          <p:nvPr>
            <p:ph idx="1"/>
          </p:nvPr>
        </p:nvSpPr>
        <p:spPr/>
        <p:txBody>
          <a:bodyPr/>
          <a:lstStyle/>
          <a:p>
            <a:pPr lvl="0"/>
            <a:r>
              <a:rPr lang="en-US" dirty="0" smtClean="0"/>
              <a:t>Staffed </a:t>
            </a:r>
            <a:r>
              <a:rPr lang="en-US" dirty="0"/>
              <a:t>by a team of 4 librarians</a:t>
            </a:r>
          </a:p>
          <a:p>
            <a:pPr lvl="0"/>
            <a:r>
              <a:rPr lang="en-US" dirty="0"/>
              <a:t>Rooted in work of legacy networks</a:t>
            </a:r>
          </a:p>
          <a:p>
            <a:pPr lvl="0"/>
            <a:r>
              <a:rPr lang="en-US" dirty="0"/>
              <a:t>Includes collaborative programs at national level</a:t>
            </a:r>
          </a:p>
          <a:p>
            <a:endParaRPr lang="en-US" dirty="0"/>
          </a:p>
        </p:txBody>
      </p:sp>
    </p:spTree>
    <p:extLst>
      <p:ext uri="{BB962C8B-B14F-4D97-AF65-F5344CB8AC3E}">
        <p14:creationId xmlns:p14="http://schemas.microsoft.com/office/powerpoint/2010/main" val="1863232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144"/>
                </a:solidFill>
              </a:rPr>
              <a:t>Material People Contribute to the Online World</a:t>
            </a:r>
            <a:endParaRPr lang="en-US" dirty="0">
              <a:solidFill>
                <a:srgbClr val="002144"/>
              </a:solidFill>
            </a:endParaRPr>
          </a:p>
        </p:txBody>
      </p:sp>
      <p:sp>
        <p:nvSpPr>
          <p:cNvPr id="5" name="Rounded Rectangle 4"/>
          <p:cNvSpPr/>
          <p:nvPr/>
        </p:nvSpPr>
        <p:spPr>
          <a:xfrm>
            <a:off x="2141317" y="1299574"/>
            <a:ext cx="4953964" cy="4768770"/>
          </a:xfrm>
          <a:prstGeom prst="roundRect">
            <a:avLst/>
          </a:prstGeom>
          <a:noFill/>
          <a:ln>
            <a:solidFill>
              <a:srgbClr val="E16D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p:nvPr/>
        </p:nvCxnSpPr>
        <p:spPr>
          <a:xfrm>
            <a:off x="2338086" y="3683958"/>
            <a:ext cx="4598531" cy="0"/>
          </a:xfrm>
          <a:prstGeom prst="line">
            <a:avLst/>
          </a:prstGeom>
          <a:ln w="3175">
            <a:gradFill flip="none" rotWithShape="1">
              <a:gsLst>
                <a:gs pos="9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prstDash val="dashDot"/>
          </a:ln>
          <a:effectLst>
            <a:glow rad="101600">
              <a:srgbClr val="E88831">
                <a:alpha val="40000"/>
              </a:srgbClr>
            </a:glow>
            <a:outerShdw blurRad="965200" sx="102000" sy="102000" algn="ctr" rotWithShape="0">
              <a:srgbClr val="E9B133">
                <a:alpha val="40000"/>
              </a:srgbClr>
            </a:outerShdw>
            <a:reflection blurRad="38100" stA="45000" endPos="65000" dist="88900" dir="5400000" sy="-100000" algn="bl" rotWithShape="0"/>
            <a:softEdge rad="0"/>
          </a:effectLst>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rot="16200000">
            <a:off x="103444" y="3453126"/>
            <a:ext cx="3032567" cy="461665"/>
          </a:xfrm>
          <a:prstGeom prst="rect">
            <a:avLst/>
          </a:prstGeom>
          <a:noFill/>
        </p:spPr>
        <p:txBody>
          <a:bodyPr wrap="square" rtlCol="0">
            <a:spAutoFit/>
          </a:bodyPr>
          <a:lstStyle/>
          <a:p>
            <a:pPr algn="ctr"/>
            <a:r>
              <a:rPr lang="en-US" sz="2400" dirty="0" smtClean="0"/>
              <a:t>Traditional</a:t>
            </a:r>
            <a:endParaRPr lang="en-US" sz="2400" dirty="0"/>
          </a:p>
        </p:txBody>
      </p:sp>
      <p:sp>
        <p:nvSpPr>
          <p:cNvPr id="17" name="TextBox 16"/>
          <p:cNvSpPr txBox="1"/>
          <p:nvPr/>
        </p:nvSpPr>
        <p:spPr>
          <a:xfrm>
            <a:off x="3310359" y="821803"/>
            <a:ext cx="2604304" cy="461665"/>
          </a:xfrm>
          <a:prstGeom prst="rect">
            <a:avLst/>
          </a:prstGeom>
          <a:noFill/>
        </p:spPr>
        <p:txBody>
          <a:bodyPr wrap="square" rtlCol="0">
            <a:spAutoFit/>
          </a:bodyPr>
          <a:lstStyle/>
          <a:p>
            <a:pPr algn="ctr"/>
            <a:r>
              <a:rPr lang="en-US" sz="2400" dirty="0" smtClean="0"/>
              <a:t>Structured</a:t>
            </a:r>
            <a:endParaRPr lang="en-US" sz="2400" dirty="0"/>
          </a:p>
        </p:txBody>
      </p:sp>
      <p:sp>
        <p:nvSpPr>
          <p:cNvPr id="18" name="TextBox 17"/>
          <p:cNvSpPr txBox="1"/>
          <p:nvPr/>
        </p:nvSpPr>
        <p:spPr>
          <a:xfrm>
            <a:off x="3316147" y="6184085"/>
            <a:ext cx="2604304" cy="461665"/>
          </a:xfrm>
          <a:prstGeom prst="rect">
            <a:avLst/>
          </a:prstGeom>
          <a:noFill/>
        </p:spPr>
        <p:txBody>
          <a:bodyPr wrap="square" rtlCol="0">
            <a:spAutoFit/>
          </a:bodyPr>
          <a:lstStyle/>
          <a:p>
            <a:pPr algn="ctr"/>
            <a:r>
              <a:rPr lang="en-US" sz="2400" dirty="0" smtClean="0"/>
              <a:t>Unstructured</a:t>
            </a:r>
            <a:endParaRPr lang="en-US" sz="2400" dirty="0"/>
          </a:p>
        </p:txBody>
      </p:sp>
      <p:sp>
        <p:nvSpPr>
          <p:cNvPr id="19" name="TextBox 18"/>
          <p:cNvSpPr txBox="1"/>
          <p:nvPr/>
        </p:nvSpPr>
        <p:spPr>
          <a:xfrm rot="5400000">
            <a:off x="6105794" y="3577803"/>
            <a:ext cx="3032567" cy="461665"/>
          </a:xfrm>
          <a:prstGeom prst="rect">
            <a:avLst/>
          </a:prstGeom>
          <a:noFill/>
        </p:spPr>
        <p:txBody>
          <a:bodyPr wrap="square" rtlCol="0">
            <a:spAutoFit/>
          </a:bodyPr>
          <a:lstStyle/>
          <a:p>
            <a:pPr algn="ctr"/>
            <a:r>
              <a:rPr lang="en-US" sz="2400" dirty="0" smtClean="0"/>
              <a:t>Non-traditional</a:t>
            </a:r>
            <a:endParaRPr lang="en-US" sz="2400" dirty="0"/>
          </a:p>
        </p:txBody>
      </p:sp>
      <p:sp>
        <p:nvSpPr>
          <p:cNvPr id="20" name="TextBox 19"/>
          <p:cNvSpPr txBox="1"/>
          <p:nvPr/>
        </p:nvSpPr>
        <p:spPr>
          <a:xfrm>
            <a:off x="2492386" y="1753102"/>
            <a:ext cx="2002421" cy="1477328"/>
          </a:xfrm>
          <a:prstGeom prst="rect">
            <a:avLst/>
          </a:prstGeom>
          <a:noFill/>
        </p:spPr>
        <p:txBody>
          <a:bodyPr wrap="square" rtlCol="0">
            <a:spAutoFit/>
          </a:bodyPr>
          <a:lstStyle/>
          <a:p>
            <a:r>
              <a:rPr lang="en-US" dirty="0" smtClean="0"/>
              <a:t>Licensed content</a:t>
            </a:r>
          </a:p>
          <a:p>
            <a:endParaRPr lang="en-US" dirty="0" smtClean="0"/>
          </a:p>
          <a:p>
            <a:endParaRPr lang="en-US" dirty="0" smtClean="0"/>
          </a:p>
          <a:p>
            <a:r>
              <a:rPr lang="en-US" dirty="0" smtClean="0"/>
              <a:t>Scholarly Open Access content</a:t>
            </a:r>
            <a:endParaRPr lang="en-US" dirty="0"/>
          </a:p>
        </p:txBody>
      </p:sp>
      <p:sp>
        <p:nvSpPr>
          <p:cNvPr id="21" name="TextBox 20"/>
          <p:cNvSpPr txBox="1"/>
          <p:nvPr/>
        </p:nvSpPr>
        <p:spPr>
          <a:xfrm>
            <a:off x="2492386" y="4215918"/>
            <a:ext cx="1774845" cy="923330"/>
          </a:xfrm>
          <a:prstGeom prst="rect">
            <a:avLst/>
          </a:prstGeom>
          <a:noFill/>
        </p:spPr>
        <p:txBody>
          <a:bodyPr wrap="none" rtlCol="0">
            <a:spAutoFit/>
          </a:bodyPr>
          <a:lstStyle/>
          <a:p>
            <a:r>
              <a:rPr lang="en-US" dirty="0" smtClean="0"/>
              <a:t>Local/archival </a:t>
            </a:r>
          </a:p>
          <a:p>
            <a:r>
              <a:rPr lang="en-US" dirty="0" smtClean="0"/>
              <a:t>collections and </a:t>
            </a:r>
          </a:p>
          <a:p>
            <a:r>
              <a:rPr lang="en-US" dirty="0" smtClean="0"/>
              <a:t>repositories</a:t>
            </a:r>
            <a:endParaRPr lang="en-US" dirty="0"/>
          </a:p>
        </p:txBody>
      </p:sp>
      <p:sp>
        <p:nvSpPr>
          <p:cNvPr id="22" name="TextBox 21"/>
          <p:cNvSpPr txBox="1"/>
          <p:nvPr/>
        </p:nvSpPr>
        <p:spPr>
          <a:xfrm>
            <a:off x="5017268" y="1651557"/>
            <a:ext cx="1527858" cy="1477328"/>
          </a:xfrm>
          <a:prstGeom prst="rect">
            <a:avLst/>
          </a:prstGeom>
          <a:noFill/>
        </p:spPr>
        <p:txBody>
          <a:bodyPr wrap="square" rtlCol="0">
            <a:spAutoFit/>
          </a:bodyPr>
          <a:lstStyle/>
          <a:p>
            <a:r>
              <a:rPr lang="en-US" dirty="0" err="1" smtClean="0"/>
              <a:t>TEDx</a:t>
            </a:r>
            <a:endParaRPr lang="en-US" dirty="0" smtClean="0"/>
          </a:p>
          <a:p>
            <a:endParaRPr lang="en-US" dirty="0"/>
          </a:p>
          <a:p>
            <a:r>
              <a:rPr lang="en-US" dirty="0" smtClean="0"/>
              <a:t>Wikimedia</a:t>
            </a:r>
          </a:p>
          <a:p>
            <a:endParaRPr lang="en-US" dirty="0"/>
          </a:p>
          <a:p>
            <a:r>
              <a:rPr lang="en-US" dirty="0" smtClean="0"/>
              <a:t>Kudos</a:t>
            </a:r>
            <a:endParaRPr lang="en-US" dirty="0"/>
          </a:p>
        </p:txBody>
      </p:sp>
      <p:sp>
        <p:nvSpPr>
          <p:cNvPr id="23" name="TextBox 22"/>
          <p:cNvSpPr txBox="1"/>
          <p:nvPr/>
        </p:nvSpPr>
        <p:spPr>
          <a:xfrm>
            <a:off x="4942390" y="4051139"/>
            <a:ext cx="2152891" cy="1477328"/>
          </a:xfrm>
          <a:prstGeom prst="rect">
            <a:avLst/>
          </a:prstGeom>
          <a:noFill/>
        </p:spPr>
        <p:txBody>
          <a:bodyPr wrap="square" rtlCol="0">
            <a:spAutoFit/>
          </a:bodyPr>
          <a:lstStyle/>
          <a:p>
            <a:r>
              <a:rPr lang="en-US" dirty="0" smtClean="0"/>
              <a:t>YouTube</a:t>
            </a:r>
          </a:p>
          <a:p>
            <a:endParaRPr lang="en-US" dirty="0"/>
          </a:p>
          <a:p>
            <a:r>
              <a:rPr lang="en-US" dirty="0" smtClean="0"/>
              <a:t>Digital humanities</a:t>
            </a:r>
          </a:p>
          <a:p>
            <a:endParaRPr lang="en-US" dirty="0"/>
          </a:p>
          <a:p>
            <a:r>
              <a:rPr lang="en-US" dirty="0" smtClean="0"/>
              <a:t>Open data</a:t>
            </a:r>
            <a:endParaRPr lang="en-US" dirty="0"/>
          </a:p>
        </p:txBody>
      </p:sp>
      <p:cxnSp>
        <p:nvCxnSpPr>
          <p:cNvPr id="14" name="Straight Connector 13"/>
          <p:cNvCxnSpPr/>
          <p:nvPr/>
        </p:nvCxnSpPr>
        <p:spPr>
          <a:xfrm flipV="1">
            <a:off x="4625777" y="1504710"/>
            <a:ext cx="0" cy="4294206"/>
          </a:xfrm>
          <a:prstGeom prst="line">
            <a:avLst/>
          </a:prstGeom>
          <a:ln w="3175">
            <a:gradFill flip="none" rotWithShape="1">
              <a:gsLst>
                <a:gs pos="96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prstDash val="dashDot"/>
          </a:ln>
          <a:effectLst>
            <a:glow rad="101600">
              <a:srgbClr val="E88831">
                <a:alpha val="40000"/>
              </a:srgbClr>
            </a:glow>
            <a:outerShdw blurRad="965200" sx="102000" sy="102000" algn="ctr" rotWithShape="0">
              <a:srgbClr val="E9B133">
                <a:alpha val="40000"/>
              </a:srgbClr>
            </a:outerShdw>
            <a:softEdge rad="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4799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a:t>
            </a:r>
            <a:endParaRPr lang="en-US" b="1" dirty="0"/>
          </a:p>
        </p:txBody>
      </p:sp>
      <p:sp>
        <p:nvSpPr>
          <p:cNvPr id="3" name="Content Placeholder 2"/>
          <p:cNvSpPr>
            <a:spLocks noGrp="1"/>
          </p:cNvSpPr>
          <p:nvPr>
            <p:ph idx="1"/>
          </p:nvPr>
        </p:nvSpPr>
        <p:spPr/>
        <p:txBody>
          <a:bodyPr>
            <a:normAutofit fontScale="85000" lnSpcReduction="20000"/>
          </a:bodyPr>
          <a:lstStyle/>
          <a:p>
            <a:pPr lvl="0"/>
            <a:r>
              <a:rPr lang="en-US" dirty="0"/>
              <a:t>Do you see the emphasis changing from content acquisition to content creation within your organization? Given stagnant budgets, what activities are no longer being performed so that efforts may be directed elsewhere</a:t>
            </a:r>
            <a:r>
              <a:rPr lang="en-US" dirty="0" smtClean="0"/>
              <a:t>?</a:t>
            </a:r>
          </a:p>
          <a:p>
            <a:pPr marL="0" lvl="0" indent="0">
              <a:buNone/>
            </a:pPr>
            <a:endParaRPr lang="en-US" dirty="0"/>
          </a:p>
          <a:p>
            <a:pPr lvl="0"/>
            <a:r>
              <a:rPr lang="en-US" dirty="0"/>
              <a:t>What level of priority does your organization give to the creation and support of openly accessible content? And for what types of content and for whom</a:t>
            </a:r>
            <a:r>
              <a:rPr lang="en-US" dirty="0" smtClean="0"/>
              <a:t>?</a:t>
            </a:r>
          </a:p>
          <a:p>
            <a:pPr lvl="0"/>
            <a:endParaRPr lang="en-US" dirty="0" smtClean="0"/>
          </a:p>
          <a:p>
            <a:pPr lvl="0"/>
            <a:r>
              <a:rPr lang="en-US" dirty="0" smtClean="0"/>
              <a:t>What </a:t>
            </a:r>
            <a:r>
              <a:rPr lang="en-US" dirty="0"/>
              <a:t>role should or does your library play in bringing together multiple departments to review new services that impact the entire organization? What role should LYRASIS play in expanding awareness of these services, and how can we assist members in this area</a:t>
            </a:r>
            <a:r>
              <a:rPr lang="en-US" dirty="0" smtClean="0"/>
              <a:t>?</a:t>
            </a:r>
          </a:p>
          <a:p>
            <a:pPr marL="0" lvl="0" indent="0">
              <a:buNone/>
            </a:pPr>
            <a:endParaRPr lang="en-US" dirty="0"/>
          </a:p>
          <a:p>
            <a:pPr lvl="0"/>
            <a:r>
              <a:rPr lang="en-US" dirty="0"/>
              <a:t>What new models for hosting and accessing commercial content are being explored within your organization? What is the leading motivator, a desire for control or dissatisfaction with what commercial providers have developed so far? </a:t>
            </a:r>
          </a:p>
          <a:p>
            <a:endParaRPr lang="en-US" dirty="0"/>
          </a:p>
        </p:txBody>
      </p:sp>
    </p:spTree>
    <p:extLst>
      <p:ext uri="{BB962C8B-B14F-4D97-AF65-F5344CB8AC3E}">
        <p14:creationId xmlns:p14="http://schemas.microsoft.com/office/powerpoint/2010/main" val="1022084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1253" y="1236439"/>
            <a:ext cx="7848600" cy="1927225"/>
          </a:xfrm>
        </p:spPr>
        <p:txBody>
          <a:bodyPr/>
          <a:lstStyle/>
          <a:p>
            <a:pPr algn="ctr"/>
            <a:r>
              <a:rPr lang="en-US" dirty="0" smtClean="0"/>
              <a:t>Technology</a:t>
            </a:r>
            <a:br>
              <a:rPr lang="en-US" dirty="0" smtClean="0"/>
            </a:br>
            <a:r>
              <a:rPr lang="en-US" sz="2400" dirty="0" smtClean="0"/>
              <a:t/>
            </a:r>
            <a:br>
              <a:rPr lang="en-US" sz="2400" dirty="0" smtClean="0"/>
            </a:br>
            <a:r>
              <a:rPr lang="en-US" sz="3200" dirty="0" smtClean="0"/>
              <a:t>A Bigger Picture</a:t>
            </a:r>
            <a:r>
              <a:rPr lang="en-US" sz="4800" dirty="0" smtClean="0"/>
              <a:t/>
            </a:r>
            <a:br>
              <a:rPr lang="en-US" sz="4800" dirty="0" smtClean="0"/>
            </a:br>
            <a:endParaRPr lang="en-US" dirty="0"/>
          </a:p>
        </p:txBody>
      </p:sp>
      <p:sp>
        <p:nvSpPr>
          <p:cNvPr id="3" name="Subtitle 2"/>
          <p:cNvSpPr>
            <a:spLocks noGrp="1"/>
          </p:cNvSpPr>
          <p:nvPr>
            <p:ph type="subTitle" idx="1"/>
          </p:nvPr>
        </p:nvSpPr>
        <p:spPr/>
        <p:txBody>
          <a:bodyPr/>
          <a:lstStyle/>
          <a:p>
            <a:r>
              <a:rPr lang="en-US" dirty="0" smtClean="0"/>
              <a:t>John Herbert</a:t>
            </a:r>
            <a:endParaRPr lang="en-US" dirty="0"/>
          </a:p>
        </p:txBody>
      </p:sp>
      <p:sp>
        <p:nvSpPr>
          <p:cNvPr id="4" name="TextBox 3"/>
          <p:cNvSpPr txBox="1"/>
          <p:nvPr/>
        </p:nvSpPr>
        <p:spPr>
          <a:xfrm>
            <a:off x="685800" y="4776448"/>
            <a:ext cx="3404196" cy="307777"/>
          </a:xfrm>
          <a:prstGeom prst="rect">
            <a:avLst/>
          </a:prstGeom>
          <a:noFill/>
        </p:spPr>
        <p:txBody>
          <a:bodyPr wrap="square" rtlCol="0">
            <a:spAutoFit/>
          </a:bodyPr>
          <a:lstStyle/>
          <a:p>
            <a:r>
              <a:rPr lang="en-US" sz="1400" dirty="0" smtClean="0">
                <a:solidFill>
                  <a:schemeClr val="bg1"/>
                </a:solidFill>
              </a:rPr>
              <a:t>Director of Technology Services</a:t>
            </a:r>
            <a:endParaRPr lang="en-US" sz="1400" dirty="0">
              <a:solidFill>
                <a:schemeClr val="bg1"/>
              </a:solidFill>
            </a:endParaRPr>
          </a:p>
        </p:txBody>
      </p:sp>
    </p:spTree>
    <p:extLst>
      <p:ext uri="{BB962C8B-B14F-4D97-AF65-F5344CB8AC3E}">
        <p14:creationId xmlns:p14="http://schemas.microsoft.com/office/powerpoint/2010/main" val="2423790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endParaRPr lang="en-US" dirty="0"/>
          </a:p>
        </p:txBody>
      </p:sp>
      <p:sp>
        <p:nvSpPr>
          <p:cNvPr id="3" name="Content Placeholder 2"/>
          <p:cNvSpPr>
            <a:spLocks noGrp="1"/>
          </p:cNvSpPr>
          <p:nvPr>
            <p:ph idx="1"/>
          </p:nvPr>
        </p:nvSpPr>
        <p:spPr>
          <a:xfrm>
            <a:off x="373036" y="878527"/>
            <a:ext cx="8658559" cy="2843468"/>
          </a:xfrm>
        </p:spPr>
        <p:txBody>
          <a:bodyPr>
            <a:normAutofit lnSpcReduction="10000"/>
          </a:bodyPr>
          <a:lstStyle/>
          <a:p>
            <a:r>
              <a:rPr lang="en-US" dirty="0" smtClean="0"/>
              <a:t>Digital systems for LAMs developed in stand-alone fashion</a:t>
            </a:r>
          </a:p>
          <a:p>
            <a:r>
              <a:rPr lang="en-US" dirty="0" smtClean="0"/>
              <a:t>Focus on their core functionality </a:t>
            </a:r>
          </a:p>
          <a:p>
            <a:pPr lvl="1"/>
            <a:r>
              <a:rPr lang="en-US" dirty="0" smtClean="0"/>
              <a:t>But add in additional bits</a:t>
            </a:r>
          </a:p>
          <a:p>
            <a:r>
              <a:rPr lang="en-US" dirty="0" smtClean="0"/>
              <a:t>Lots of moving parts</a:t>
            </a:r>
          </a:p>
          <a:p>
            <a:r>
              <a:rPr lang="en-US" dirty="0" smtClean="0"/>
              <a:t>Lots of overlap</a:t>
            </a:r>
          </a:p>
          <a:p>
            <a:r>
              <a:rPr lang="en-US" dirty="0" smtClean="0"/>
              <a:t>Work going on to integrate </a:t>
            </a:r>
          </a:p>
          <a:p>
            <a:r>
              <a:rPr lang="en-US" dirty="0" smtClean="0"/>
              <a:t>Bigger picture is emerging</a:t>
            </a:r>
            <a:endParaRPr lang="en-US" dirty="0"/>
          </a:p>
        </p:txBody>
      </p:sp>
      <p:pic>
        <p:nvPicPr>
          <p:cNvPr id="4" name="Picture 3" descr="pics.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48496" y="3924043"/>
            <a:ext cx="6417185" cy="2507595"/>
          </a:xfrm>
          <a:prstGeom prst="rect">
            <a:avLst/>
          </a:prstGeom>
        </p:spPr>
      </p:pic>
    </p:spTree>
    <p:extLst>
      <p:ext uri="{BB962C8B-B14F-4D97-AF65-F5344CB8AC3E}">
        <p14:creationId xmlns:p14="http://schemas.microsoft.com/office/powerpoint/2010/main" val="3965920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ame 5"/>
          <p:cNvSpPr/>
          <p:nvPr/>
        </p:nvSpPr>
        <p:spPr>
          <a:xfrm>
            <a:off x="3412895" y="5147723"/>
            <a:ext cx="1785052" cy="779559"/>
          </a:xfrm>
          <a:prstGeom prst="fra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dirty="0">
                <a:solidFill>
                  <a:schemeClr val="tx1"/>
                </a:solidFill>
              </a:rPr>
              <a:t>Preserve</a:t>
            </a:r>
          </a:p>
        </p:txBody>
      </p:sp>
      <p:sp>
        <p:nvSpPr>
          <p:cNvPr id="9" name="TextBox 8"/>
          <p:cNvSpPr txBox="1"/>
          <p:nvPr/>
        </p:nvSpPr>
        <p:spPr>
          <a:xfrm>
            <a:off x="2084838" y="5513943"/>
            <a:ext cx="1823081" cy="854081"/>
          </a:xfrm>
          <a:prstGeom prst="rect">
            <a:avLst/>
          </a:prstGeom>
          <a:noFill/>
        </p:spPr>
        <p:txBody>
          <a:bodyPr wrap="square" rtlCol="0">
            <a:spAutoFit/>
          </a:bodyPr>
          <a:lstStyle/>
          <a:p>
            <a:r>
              <a:rPr lang="en-US" dirty="0"/>
              <a:t>Fedora / </a:t>
            </a:r>
            <a:r>
              <a:rPr lang="en-US" dirty="0" err="1"/>
              <a:t>DuraCloud</a:t>
            </a:r>
            <a:endParaRPr lang="en-US" dirty="0"/>
          </a:p>
          <a:p>
            <a:pPr algn="r"/>
            <a:r>
              <a:rPr lang="en-US" sz="1350" dirty="0"/>
              <a:t>Permanence</a:t>
            </a:r>
          </a:p>
        </p:txBody>
      </p:sp>
      <p:sp>
        <p:nvSpPr>
          <p:cNvPr id="17" name="TextBox 16"/>
          <p:cNvSpPr txBox="1"/>
          <p:nvPr/>
        </p:nvSpPr>
        <p:spPr>
          <a:xfrm>
            <a:off x="300778" y="858555"/>
            <a:ext cx="3226142" cy="461665"/>
          </a:xfrm>
          <a:prstGeom prst="rect">
            <a:avLst/>
          </a:prstGeom>
          <a:noFill/>
        </p:spPr>
        <p:txBody>
          <a:bodyPr wrap="square" rtlCol="0">
            <a:spAutoFit/>
          </a:bodyPr>
          <a:lstStyle/>
          <a:p>
            <a:r>
              <a:rPr lang="en-US" sz="2400" dirty="0"/>
              <a:t>Managing Our </a:t>
            </a:r>
            <a:r>
              <a:rPr lang="en-US" sz="2400" dirty="0" smtClean="0"/>
              <a:t>Assets</a:t>
            </a:r>
            <a:endParaRPr lang="en-US" sz="2400" dirty="0"/>
          </a:p>
        </p:txBody>
      </p:sp>
      <p:pic>
        <p:nvPicPr>
          <p:cNvPr id="19" name="Picture 18" descr="http://o.pmg.co/images/blogPosts/colorAnalysis/images/colorCircle_02.jpg"/>
          <p:cNvPicPr>
            <a:picLocks noGrp="1"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64269" y="2567098"/>
            <a:ext cx="2459792" cy="2459792"/>
          </a:xfrm>
          <a:prstGeom prst="rect">
            <a:avLst/>
          </a:prstGeom>
          <a:noFill/>
          <a:extLst>
            <a:ext uri="{909E8E84-426E-40DD-AFC4-6F175D3DCCD1}">
              <a14:hiddenFill xmlns:a14="http://schemas.microsoft.com/office/drawing/2010/main">
                <a:solidFill>
                  <a:srgbClr val="FFFFFF"/>
                </a:solidFill>
              </a14:hiddenFill>
            </a:ext>
          </a:extLst>
        </p:spPr>
      </p:pic>
      <p:sp>
        <p:nvSpPr>
          <p:cNvPr id="13" name="Frame 12"/>
          <p:cNvSpPr/>
          <p:nvPr/>
        </p:nvSpPr>
        <p:spPr>
          <a:xfrm>
            <a:off x="3322675" y="1699599"/>
            <a:ext cx="1965492" cy="1019629"/>
          </a:xfrm>
          <a:prstGeom prst="fram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Plan</a:t>
            </a:r>
          </a:p>
        </p:txBody>
      </p:sp>
      <p:sp>
        <p:nvSpPr>
          <p:cNvPr id="18" name="TextBox 17"/>
          <p:cNvSpPr txBox="1"/>
          <p:nvPr/>
        </p:nvSpPr>
        <p:spPr>
          <a:xfrm>
            <a:off x="5524021" y="1556267"/>
            <a:ext cx="2016739" cy="577081"/>
          </a:xfrm>
          <a:prstGeom prst="rect">
            <a:avLst/>
          </a:prstGeom>
          <a:noFill/>
        </p:spPr>
        <p:txBody>
          <a:bodyPr wrap="square" rtlCol="0">
            <a:spAutoFit/>
          </a:bodyPr>
          <a:lstStyle/>
          <a:p>
            <a:r>
              <a:rPr lang="en-US" dirty="0"/>
              <a:t>Consulting</a:t>
            </a:r>
          </a:p>
          <a:p>
            <a:pPr algn="r"/>
            <a:r>
              <a:rPr lang="en-US" sz="1350" dirty="0"/>
              <a:t>Training, Digitization</a:t>
            </a:r>
          </a:p>
        </p:txBody>
      </p:sp>
      <p:sp>
        <p:nvSpPr>
          <p:cNvPr id="21" name="Curved Right Arrow 20"/>
          <p:cNvSpPr/>
          <p:nvPr/>
        </p:nvSpPr>
        <p:spPr>
          <a:xfrm rot="4927249">
            <a:off x="4935678" y="826873"/>
            <a:ext cx="419594" cy="1140970"/>
          </a:xfrm>
          <a:prstGeom prst="curved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5" name="Frame 4"/>
          <p:cNvSpPr/>
          <p:nvPr/>
        </p:nvSpPr>
        <p:spPr>
          <a:xfrm>
            <a:off x="5392349" y="3635335"/>
            <a:ext cx="2048147" cy="1168302"/>
          </a:xfrm>
          <a:prstGeom prst="frame">
            <a:avLst/>
          </a:prstGeom>
          <a:solidFill>
            <a:srgbClr val="70D911"/>
          </a:solidFill>
          <a:ln>
            <a:solidFill>
              <a:srgbClr val="70D9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Access</a:t>
            </a:r>
            <a:endParaRPr lang="en-US" sz="2100" dirty="0">
              <a:solidFill>
                <a:schemeClr val="tx1"/>
              </a:solidFill>
            </a:endParaRPr>
          </a:p>
        </p:txBody>
      </p:sp>
      <p:sp>
        <p:nvSpPr>
          <p:cNvPr id="8" name="TextBox 7"/>
          <p:cNvSpPr txBox="1"/>
          <p:nvPr/>
        </p:nvSpPr>
        <p:spPr>
          <a:xfrm>
            <a:off x="5728369" y="5033623"/>
            <a:ext cx="3057495" cy="577081"/>
          </a:xfrm>
          <a:prstGeom prst="rect">
            <a:avLst/>
          </a:prstGeom>
          <a:noFill/>
        </p:spPr>
        <p:txBody>
          <a:bodyPr wrap="square" rtlCol="0">
            <a:spAutoFit/>
          </a:bodyPr>
          <a:lstStyle/>
          <a:p>
            <a:r>
              <a:rPr lang="en-US" dirty="0"/>
              <a:t>Islandora / </a:t>
            </a:r>
            <a:r>
              <a:rPr lang="en-US" dirty="0" err="1"/>
              <a:t>DSpace</a:t>
            </a:r>
            <a:r>
              <a:rPr lang="en-US" dirty="0"/>
              <a:t> / Hydra</a:t>
            </a:r>
          </a:p>
          <a:p>
            <a:pPr algn="r"/>
            <a:r>
              <a:rPr lang="en-US" sz="1350" dirty="0"/>
              <a:t>Digital repositories</a:t>
            </a:r>
          </a:p>
        </p:txBody>
      </p:sp>
      <p:sp>
        <p:nvSpPr>
          <p:cNvPr id="22" name="Curved Right Arrow 21"/>
          <p:cNvSpPr/>
          <p:nvPr/>
        </p:nvSpPr>
        <p:spPr>
          <a:xfrm rot="7495177">
            <a:off x="7776116" y="3888126"/>
            <a:ext cx="516188" cy="1218359"/>
          </a:xfrm>
          <a:prstGeom prst="curvedRightArrow">
            <a:avLst/>
          </a:prstGeom>
          <a:solidFill>
            <a:srgbClr val="70D911"/>
          </a:solidFill>
          <a:ln>
            <a:solidFill>
              <a:srgbClr val="70D9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4" name="Frame 3"/>
          <p:cNvSpPr/>
          <p:nvPr/>
        </p:nvSpPr>
        <p:spPr>
          <a:xfrm>
            <a:off x="1299320" y="3350762"/>
            <a:ext cx="2159796" cy="1087168"/>
          </a:xfrm>
          <a:prstGeom prst="frame">
            <a:avLst/>
          </a:prstGeom>
          <a:solidFill>
            <a:srgbClr val="0000CC"/>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Describe</a:t>
            </a:r>
          </a:p>
        </p:txBody>
      </p:sp>
      <p:sp>
        <p:nvSpPr>
          <p:cNvPr id="7" name="TextBox 6"/>
          <p:cNvSpPr txBox="1"/>
          <p:nvPr/>
        </p:nvSpPr>
        <p:spPr>
          <a:xfrm>
            <a:off x="419111" y="2382029"/>
            <a:ext cx="1939092" cy="854080"/>
          </a:xfrm>
          <a:prstGeom prst="rect">
            <a:avLst/>
          </a:prstGeom>
          <a:noFill/>
        </p:spPr>
        <p:txBody>
          <a:bodyPr wrap="square" rtlCol="0">
            <a:spAutoFit/>
          </a:bodyPr>
          <a:lstStyle/>
          <a:p>
            <a:r>
              <a:rPr lang="en-US" dirty="0" err="1"/>
              <a:t>ASpace</a:t>
            </a:r>
            <a:r>
              <a:rPr lang="en-US" dirty="0"/>
              <a:t> / </a:t>
            </a:r>
            <a:r>
              <a:rPr lang="en-US" dirty="0" err="1"/>
              <a:t>CSpace</a:t>
            </a:r>
            <a:endParaRPr lang="en-US" dirty="0"/>
          </a:p>
          <a:p>
            <a:pPr algn="r"/>
            <a:r>
              <a:rPr lang="en-US" sz="1350" dirty="0"/>
              <a:t>Catalog, finding aids </a:t>
            </a:r>
          </a:p>
        </p:txBody>
      </p:sp>
      <p:sp>
        <p:nvSpPr>
          <p:cNvPr id="23" name="Curved Right Arrow 22"/>
          <p:cNvSpPr/>
          <p:nvPr/>
        </p:nvSpPr>
        <p:spPr>
          <a:xfrm rot="18235196">
            <a:off x="499051" y="3044347"/>
            <a:ext cx="419593" cy="1140970"/>
          </a:xfrm>
          <a:prstGeom prst="curvedRightArrow">
            <a:avLst/>
          </a:prstGeom>
          <a:solidFill>
            <a:srgbClr val="0000CC"/>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16" name="TextBox 15"/>
          <p:cNvSpPr txBox="1"/>
          <p:nvPr/>
        </p:nvSpPr>
        <p:spPr>
          <a:xfrm>
            <a:off x="2969201" y="4582369"/>
            <a:ext cx="1877437" cy="300082"/>
          </a:xfrm>
          <a:prstGeom prst="rect">
            <a:avLst/>
          </a:prstGeom>
          <a:solidFill>
            <a:srgbClr val="00FFFF"/>
          </a:solidFill>
        </p:spPr>
        <p:txBody>
          <a:bodyPr wrap="none" rtlCol="0">
            <a:spAutoFit/>
          </a:bodyPr>
          <a:lstStyle/>
          <a:p>
            <a:r>
              <a:rPr lang="en-US" sz="1350" dirty="0"/>
              <a:t>Common data models</a:t>
            </a:r>
          </a:p>
        </p:txBody>
      </p:sp>
      <p:sp>
        <p:nvSpPr>
          <p:cNvPr id="14" name="TextBox 13"/>
          <p:cNvSpPr txBox="1"/>
          <p:nvPr/>
        </p:nvSpPr>
        <p:spPr>
          <a:xfrm>
            <a:off x="2727761" y="2941154"/>
            <a:ext cx="1377300" cy="300082"/>
          </a:xfrm>
          <a:prstGeom prst="rect">
            <a:avLst/>
          </a:prstGeom>
          <a:solidFill>
            <a:srgbClr val="FF33CC"/>
          </a:solidFill>
        </p:spPr>
        <p:txBody>
          <a:bodyPr wrap="none" rtlCol="0">
            <a:spAutoFit/>
          </a:bodyPr>
          <a:lstStyle/>
          <a:p>
            <a:r>
              <a:rPr lang="en-US" sz="1350" dirty="0"/>
              <a:t>Inter-operability</a:t>
            </a:r>
          </a:p>
        </p:txBody>
      </p:sp>
      <p:sp>
        <p:nvSpPr>
          <p:cNvPr id="15" name="TextBox 14"/>
          <p:cNvSpPr txBox="1"/>
          <p:nvPr/>
        </p:nvSpPr>
        <p:spPr>
          <a:xfrm>
            <a:off x="5145474" y="2932042"/>
            <a:ext cx="1386918" cy="300082"/>
          </a:xfrm>
          <a:prstGeom prst="rect">
            <a:avLst/>
          </a:prstGeom>
          <a:solidFill>
            <a:srgbClr val="F5D931"/>
          </a:solidFill>
        </p:spPr>
        <p:txBody>
          <a:bodyPr wrap="none" rtlCol="0">
            <a:spAutoFit/>
          </a:bodyPr>
          <a:lstStyle/>
          <a:p>
            <a:r>
              <a:rPr lang="en-US" sz="1350" dirty="0"/>
              <a:t>Standardization</a:t>
            </a:r>
          </a:p>
        </p:txBody>
      </p:sp>
    </p:spTree>
    <p:extLst>
      <p:ext uri="{BB962C8B-B14F-4D97-AF65-F5344CB8AC3E}">
        <p14:creationId xmlns:p14="http://schemas.microsoft.com/office/powerpoint/2010/main" val="2757682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500" fill="hold"/>
                                        <p:tgtEl>
                                          <p:spTgt spid="21"/>
                                        </p:tgtEl>
                                        <p:attrNameLst>
                                          <p:attrName>ppt_x</p:attrName>
                                        </p:attrNameLst>
                                      </p:cBhvr>
                                      <p:tavLst>
                                        <p:tav tm="0">
                                          <p:val>
                                            <p:strVal val="#ppt_x"/>
                                          </p:val>
                                        </p:tav>
                                        <p:tav tm="100000">
                                          <p:val>
                                            <p:strVal val="#ppt_x"/>
                                          </p:val>
                                        </p:tav>
                                      </p:tavLst>
                                    </p:anim>
                                    <p:anim calcmode="lin" valueType="num">
                                      <p:cBhvr additive="base">
                                        <p:cTn id="1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fade">
                                      <p:cBhvr>
                                        <p:cTn id="30" dur="1000"/>
                                        <p:tgtEl>
                                          <p:spTgt spid="23"/>
                                        </p:tgtEl>
                                      </p:cBhvr>
                                    </p:animEffect>
                                    <p:anim calcmode="lin" valueType="num">
                                      <p:cBhvr>
                                        <p:cTn id="31" dur="1000" fill="hold"/>
                                        <p:tgtEl>
                                          <p:spTgt spid="23"/>
                                        </p:tgtEl>
                                        <p:attrNameLst>
                                          <p:attrName>ppt_x</p:attrName>
                                        </p:attrNameLst>
                                      </p:cBhvr>
                                      <p:tavLst>
                                        <p:tav tm="0">
                                          <p:val>
                                            <p:strVal val="#ppt_x"/>
                                          </p:val>
                                        </p:tav>
                                        <p:tav tm="100000">
                                          <p:val>
                                            <p:strVal val="#ppt_x"/>
                                          </p:val>
                                        </p:tav>
                                      </p:tavLst>
                                    </p:anim>
                                    <p:anim calcmode="lin" valueType="num">
                                      <p:cBhvr>
                                        <p:cTn id="32"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500"/>
                                        <p:tgtEl>
                                          <p:spTgt spid="8"/>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fade">
                                      <p:cBhvr>
                                        <p:cTn id="44" dur="500"/>
                                        <p:tgtEl>
                                          <p:spTgt spid="22"/>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barn(inVertical)">
                                      <p:cBhvr>
                                        <p:cTn id="53" dur="500"/>
                                        <p:tgtEl>
                                          <p:spTgt spid="9"/>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grpId="0" nodeType="clickEffect">
                                  <p:stCondLst>
                                    <p:cond delay="0"/>
                                  </p:stCondLst>
                                  <p:childTnLst>
                                    <p:set>
                                      <p:cBhvr>
                                        <p:cTn id="57" dur="1" fill="hold">
                                          <p:stCondLst>
                                            <p:cond delay="0"/>
                                          </p:stCondLst>
                                        </p:cTn>
                                        <p:tgtEl>
                                          <p:spTgt spid="14"/>
                                        </p:tgtEl>
                                        <p:attrNameLst>
                                          <p:attrName>style.visibility</p:attrName>
                                        </p:attrNameLst>
                                      </p:cBhvr>
                                      <p:to>
                                        <p:strVal val="visible"/>
                                      </p:to>
                                    </p:set>
                                    <p:anim calcmode="lin" valueType="num">
                                      <p:cBhvr>
                                        <p:cTn id="58" dur="500" fill="hold"/>
                                        <p:tgtEl>
                                          <p:spTgt spid="14"/>
                                        </p:tgtEl>
                                        <p:attrNameLst>
                                          <p:attrName>ppt_w</p:attrName>
                                        </p:attrNameLst>
                                      </p:cBhvr>
                                      <p:tavLst>
                                        <p:tav tm="0">
                                          <p:val>
                                            <p:fltVal val="0"/>
                                          </p:val>
                                        </p:tav>
                                        <p:tav tm="100000">
                                          <p:val>
                                            <p:strVal val="#ppt_w"/>
                                          </p:val>
                                        </p:tav>
                                      </p:tavLst>
                                    </p:anim>
                                    <p:anim calcmode="lin" valueType="num">
                                      <p:cBhvr>
                                        <p:cTn id="59" dur="500" fill="hold"/>
                                        <p:tgtEl>
                                          <p:spTgt spid="14"/>
                                        </p:tgtEl>
                                        <p:attrNameLst>
                                          <p:attrName>ppt_h</p:attrName>
                                        </p:attrNameLst>
                                      </p:cBhvr>
                                      <p:tavLst>
                                        <p:tav tm="0">
                                          <p:val>
                                            <p:fltVal val="0"/>
                                          </p:val>
                                        </p:tav>
                                        <p:tav tm="100000">
                                          <p:val>
                                            <p:strVal val="#ppt_h"/>
                                          </p:val>
                                        </p:tav>
                                      </p:tavLst>
                                    </p:anim>
                                    <p:animEffect transition="in" filter="fade">
                                      <p:cBhvr>
                                        <p:cTn id="60" dur="500"/>
                                        <p:tgtEl>
                                          <p:spTgt spid="14"/>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p:cTn id="63" dur="500" fill="hold"/>
                                        <p:tgtEl>
                                          <p:spTgt spid="15"/>
                                        </p:tgtEl>
                                        <p:attrNameLst>
                                          <p:attrName>ppt_w</p:attrName>
                                        </p:attrNameLst>
                                      </p:cBhvr>
                                      <p:tavLst>
                                        <p:tav tm="0">
                                          <p:val>
                                            <p:fltVal val="0"/>
                                          </p:val>
                                        </p:tav>
                                        <p:tav tm="100000">
                                          <p:val>
                                            <p:strVal val="#ppt_w"/>
                                          </p:val>
                                        </p:tav>
                                      </p:tavLst>
                                    </p:anim>
                                    <p:anim calcmode="lin" valueType="num">
                                      <p:cBhvr>
                                        <p:cTn id="64" dur="500" fill="hold"/>
                                        <p:tgtEl>
                                          <p:spTgt spid="15"/>
                                        </p:tgtEl>
                                        <p:attrNameLst>
                                          <p:attrName>ppt_h</p:attrName>
                                        </p:attrNameLst>
                                      </p:cBhvr>
                                      <p:tavLst>
                                        <p:tav tm="0">
                                          <p:val>
                                            <p:fltVal val="0"/>
                                          </p:val>
                                        </p:tav>
                                        <p:tav tm="100000">
                                          <p:val>
                                            <p:strVal val="#ppt_h"/>
                                          </p:val>
                                        </p:tav>
                                      </p:tavLst>
                                    </p:anim>
                                    <p:animEffect transition="in" filter="fade">
                                      <p:cBhvr>
                                        <p:cTn id="65" dur="500"/>
                                        <p:tgtEl>
                                          <p:spTgt spid="15"/>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16"/>
                                        </p:tgtEl>
                                        <p:attrNameLst>
                                          <p:attrName>style.visibility</p:attrName>
                                        </p:attrNameLst>
                                      </p:cBhvr>
                                      <p:to>
                                        <p:strVal val="visible"/>
                                      </p:to>
                                    </p:set>
                                    <p:anim calcmode="lin" valueType="num">
                                      <p:cBhvr>
                                        <p:cTn id="68" dur="500" fill="hold"/>
                                        <p:tgtEl>
                                          <p:spTgt spid="16"/>
                                        </p:tgtEl>
                                        <p:attrNameLst>
                                          <p:attrName>ppt_w</p:attrName>
                                        </p:attrNameLst>
                                      </p:cBhvr>
                                      <p:tavLst>
                                        <p:tav tm="0">
                                          <p:val>
                                            <p:fltVal val="0"/>
                                          </p:val>
                                        </p:tav>
                                        <p:tav tm="100000">
                                          <p:val>
                                            <p:strVal val="#ppt_w"/>
                                          </p:val>
                                        </p:tav>
                                      </p:tavLst>
                                    </p:anim>
                                    <p:anim calcmode="lin" valueType="num">
                                      <p:cBhvr>
                                        <p:cTn id="69" dur="500" fill="hold"/>
                                        <p:tgtEl>
                                          <p:spTgt spid="16"/>
                                        </p:tgtEl>
                                        <p:attrNameLst>
                                          <p:attrName>ppt_h</p:attrName>
                                        </p:attrNameLst>
                                      </p:cBhvr>
                                      <p:tavLst>
                                        <p:tav tm="0">
                                          <p:val>
                                            <p:fltVal val="0"/>
                                          </p:val>
                                        </p:tav>
                                        <p:tav tm="100000">
                                          <p:val>
                                            <p:strVal val="#ppt_h"/>
                                          </p:val>
                                        </p:tav>
                                      </p:tavLst>
                                    </p:anim>
                                    <p:animEffect transition="in" filter="fade">
                                      <p:cBhvr>
                                        <p:cTn id="7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3" grpId="0" animBg="1"/>
      <p:bldP spid="18" grpId="0"/>
      <p:bldP spid="21" grpId="0" animBg="1"/>
      <p:bldP spid="5" grpId="0" animBg="1"/>
      <p:bldP spid="8" grpId="0"/>
      <p:bldP spid="22" grpId="0" animBg="1"/>
      <p:bldP spid="4" grpId="0" animBg="1"/>
      <p:bldP spid="7" grpId="0"/>
      <p:bldP spid="23" grpId="0" animBg="1"/>
      <p:bldP spid="16" grpId="0" animBg="1"/>
      <p:bldP spid="14"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a:t>How does this resonate?</a:t>
            </a:r>
          </a:p>
          <a:p>
            <a:r>
              <a:rPr lang="en-US" dirty="0" smtClean="0"/>
              <a:t>What’s missing?</a:t>
            </a:r>
          </a:p>
          <a:p>
            <a:r>
              <a:rPr lang="en-US" dirty="0" smtClean="0"/>
              <a:t>Where are the entry points?</a:t>
            </a:r>
          </a:p>
          <a:p>
            <a:r>
              <a:rPr lang="en-US" dirty="0" smtClean="0"/>
              <a:t>How are things connected (or not) at your institution?</a:t>
            </a:r>
            <a:endParaRPr lang="en-US" dirty="0"/>
          </a:p>
        </p:txBody>
      </p:sp>
      <p:pic>
        <p:nvPicPr>
          <p:cNvPr id="4" name="Picture 3" descr="illo.ep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9001" y="2959419"/>
            <a:ext cx="3658533" cy="3011759"/>
          </a:xfrm>
          <a:prstGeom prst="rect">
            <a:avLst/>
          </a:prstGeom>
        </p:spPr>
      </p:pic>
    </p:spTree>
    <p:extLst>
      <p:ext uri="{BB962C8B-B14F-4D97-AF65-F5344CB8AC3E}">
        <p14:creationId xmlns:p14="http://schemas.microsoft.com/office/powerpoint/2010/main" val="22087161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LYRASIS-PPT-Template (00000003)</Template>
  <TotalTime>3834</TotalTime>
  <Words>1479</Words>
  <Application>Microsoft Office PowerPoint</Application>
  <PresentationFormat>On-screen Show (4:3)</PresentationFormat>
  <Paragraphs>209</Paragraphs>
  <Slides>17</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ＭＳ Ｐゴシック</vt:lpstr>
      <vt:lpstr>Arial</vt:lpstr>
      <vt:lpstr>Calibri</vt:lpstr>
      <vt:lpstr>Roboto Regular</vt:lpstr>
      <vt:lpstr>Clarity</vt:lpstr>
      <vt:lpstr>LYRASIS Leadership Forum 2016 Welcome wifi code:</vt:lpstr>
      <vt:lpstr>eResources &amp; Licensing</vt:lpstr>
      <vt:lpstr>LYRASIS Licensing and Strategic Partnerships </vt:lpstr>
      <vt:lpstr>Material People Contribute to the Online World</vt:lpstr>
      <vt:lpstr>Questions</vt:lpstr>
      <vt:lpstr>Technology  A Bigger Picture </vt:lpstr>
      <vt:lpstr>Observations</vt:lpstr>
      <vt:lpstr>PowerPoint Presentation</vt:lpstr>
      <vt:lpstr>Questions</vt:lpstr>
      <vt:lpstr>Open Source Community Supported Software</vt:lpstr>
      <vt:lpstr>Open Source Software Trends</vt:lpstr>
      <vt:lpstr>CSS Matrix</vt:lpstr>
      <vt:lpstr>Current Example: ArchivesSpace</vt:lpstr>
      <vt:lpstr>Questions</vt:lpstr>
      <vt:lpstr>PowerPoint Presentation</vt:lpstr>
      <vt:lpstr>PowerPoint Presentation</vt:lpstr>
      <vt:lpstr>20 Minute Break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 Aggregating Content</dc:title>
  <dc:creator>John Herbert</dc:creator>
  <cp:lastModifiedBy>Jennifer Bielewski</cp:lastModifiedBy>
  <cp:revision>41</cp:revision>
  <cp:lastPrinted>2016-01-14T13:00:10Z</cp:lastPrinted>
  <dcterms:created xsi:type="dcterms:W3CDTF">2016-01-12T20:40:21Z</dcterms:created>
  <dcterms:modified xsi:type="dcterms:W3CDTF">2016-02-23T13:09:16Z</dcterms:modified>
</cp:coreProperties>
</file>