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9" r:id="rId2"/>
    <p:sldId id="280" r:id="rId3"/>
    <p:sldId id="279" r:id="rId4"/>
    <p:sldId id="293" r:id="rId5"/>
    <p:sldId id="281" r:id="rId6"/>
    <p:sldId id="301" r:id="rId7"/>
    <p:sldId id="302" r:id="rId8"/>
    <p:sldId id="303" r:id="rId9"/>
    <p:sldId id="310" r:id="rId10"/>
    <p:sldId id="308" r:id="rId11"/>
    <p:sldId id="305" r:id="rId12"/>
    <p:sldId id="307" r:id="rId13"/>
    <p:sldId id="304" r:id="rId14"/>
    <p:sldId id="306" r:id="rId15"/>
    <p:sldId id="309" r:id="rId16"/>
    <p:sldId id="272" r:id="rId17"/>
    <p:sldId id="295" r:id="rId18"/>
    <p:sldId id="296" r:id="rId19"/>
    <p:sldId id="297" r:id="rId20"/>
    <p:sldId id="298" r:id="rId21"/>
    <p:sldId id="299" r:id="rId22"/>
    <p:sldId id="300" r:id="rId23"/>
    <p:sldId id="289" r:id="rId24"/>
    <p:sldId id="290" r:id="rId25"/>
    <p:sldId id="291"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0"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FC7C6-DB37-804E-AF3A-B1E5A0C9DB5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3C77B2AD-8B23-F041-A8BA-E6FDC7705F0D}">
      <dgm:prSet phldrT="[Text]" custT="1"/>
      <dgm:spPr>
        <a:solidFill>
          <a:srgbClr val="3366FF"/>
        </a:solidFill>
      </dgm:spPr>
      <dgm:t>
        <a:bodyPr/>
        <a:lstStyle/>
        <a:p>
          <a:r>
            <a:rPr lang="en-US" sz="2000" dirty="0" smtClean="0"/>
            <a:t>Plan</a:t>
          </a:r>
          <a:endParaRPr lang="en-US" sz="2000" dirty="0"/>
        </a:p>
      </dgm:t>
    </dgm:pt>
    <dgm:pt modelId="{CD112A56-C75D-484D-ADC0-00CB3A407C4D}" type="parTrans" cxnId="{D512DAA2-B0EC-8B4E-8E0D-5C631912E316}">
      <dgm:prSet/>
      <dgm:spPr/>
      <dgm:t>
        <a:bodyPr/>
        <a:lstStyle/>
        <a:p>
          <a:endParaRPr lang="en-US"/>
        </a:p>
      </dgm:t>
    </dgm:pt>
    <dgm:pt modelId="{C7D7E011-997E-4E4D-AB31-5B58FDF8FD53}" type="sibTrans" cxnId="{D512DAA2-B0EC-8B4E-8E0D-5C631912E316}">
      <dgm:prSet/>
      <dgm:spPr/>
      <dgm:t>
        <a:bodyPr/>
        <a:lstStyle/>
        <a:p>
          <a:endParaRPr lang="en-US"/>
        </a:p>
      </dgm:t>
    </dgm:pt>
    <dgm:pt modelId="{C57BD7D5-876B-1449-8829-C3E14E419D71}">
      <dgm:prSet phldrT="[Text]" custT="1"/>
      <dgm:spPr/>
      <dgm:t>
        <a:bodyPr/>
        <a:lstStyle/>
        <a:p>
          <a:r>
            <a:rPr lang="en-US" sz="1800" dirty="0" smtClean="0"/>
            <a:t>Consulting</a:t>
          </a:r>
          <a:endParaRPr lang="en-US" sz="1800" dirty="0"/>
        </a:p>
      </dgm:t>
    </dgm:pt>
    <dgm:pt modelId="{39745F4E-824F-304F-9587-08257ED076DD}" type="parTrans" cxnId="{93882A9A-B27E-1146-911F-AFED133A500E}">
      <dgm:prSet/>
      <dgm:spPr/>
      <dgm:t>
        <a:bodyPr/>
        <a:lstStyle/>
        <a:p>
          <a:endParaRPr lang="en-US"/>
        </a:p>
      </dgm:t>
    </dgm:pt>
    <dgm:pt modelId="{D5BB342C-678B-8142-97A0-AF821273D168}" type="sibTrans" cxnId="{93882A9A-B27E-1146-911F-AFED133A500E}">
      <dgm:prSet/>
      <dgm:spPr/>
      <dgm:t>
        <a:bodyPr/>
        <a:lstStyle/>
        <a:p>
          <a:endParaRPr lang="en-US"/>
        </a:p>
      </dgm:t>
    </dgm:pt>
    <dgm:pt modelId="{BEA46343-A403-9448-842B-EE0BBBB9760B}">
      <dgm:prSet phldrT="[Text]" custT="1"/>
      <dgm:spPr>
        <a:solidFill>
          <a:srgbClr val="3366FF"/>
        </a:solidFill>
      </dgm:spPr>
      <dgm:t>
        <a:bodyPr/>
        <a:lstStyle/>
        <a:p>
          <a:r>
            <a:rPr lang="en-US" sz="2000" dirty="0" smtClean="0"/>
            <a:t>Describe</a:t>
          </a:r>
          <a:endParaRPr lang="en-US" sz="2000" dirty="0"/>
        </a:p>
      </dgm:t>
    </dgm:pt>
    <dgm:pt modelId="{5ACF9931-8B89-F744-AABE-EA514AD9D8F6}" type="parTrans" cxnId="{EFCB8503-BF1E-8141-8145-ABF69AD4DFAD}">
      <dgm:prSet/>
      <dgm:spPr/>
      <dgm:t>
        <a:bodyPr/>
        <a:lstStyle/>
        <a:p>
          <a:endParaRPr lang="en-US"/>
        </a:p>
      </dgm:t>
    </dgm:pt>
    <dgm:pt modelId="{E672C4EA-A73D-3A47-85D5-E582502CE7EA}" type="sibTrans" cxnId="{EFCB8503-BF1E-8141-8145-ABF69AD4DFAD}">
      <dgm:prSet/>
      <dgm:spPr/>
      <dgm:t>
        <a:bodyPr/>
        <a:lstStyle/>
        <a:p>
          <a:endParaRPr lang="en-US"/>
        </a:p>
      </dgm:t>
    </dgm:pt>
    <dgm:pt modelId="{594B3717-EFFB-8746-B402-7B13CA4D7F07}">
      <dgm:prSet phldrT="[Text]" custT="1"/>
      <dgm:spPr/>
      <dgm:t>
        <a:bodyPr/>
        <a:lstStyle/>
        <a:p>
          <a:r>
            <a:rPr lang="en-US" sz="1800" dirty="0" err="1" smtClean="0"/>
            <a:t>ASpace</a:t>
          </a:r>
          <a:endParaRPr lang="en-US" sz="1800" dirty="0"/>
        </a:p>
      </dgm:t>
    </dgm:pt>
    <dgm:pt modelId="{83B84382-FE54-844F-8D4D-4601BE23F617}" type="parTrans" cxnId="{EF6F7A27-A29B-494F-926C-85C435E4FA70}">
      <dgm:prSet/>
      <dgm:spPr/>
      <dgm:t>
        <a:bodyPr/>
        <a:lstStyle/>
        <a:p>
          <a:endParaRPr lang="en-US"/>
        </a:p>
      </dgm:t>
    </dgm:pt>
    <dgm:pt modelId="{38B5FA49-5797-FA4E-8E9F-788ECA3BE34B}" type="sibTrans" cxnId="{EF6F7A27-A29B-494F-926C-85C435E4FA70}">
      <dgm:prSet/>
      <dgm:spPr/>
      <dgm:t>
        <a:bodyPr/>
        <a:lstStyle/>
        <a:p>
          <a:endParaRPr lang="en-US"/>
        </a:p>
      </dgm:t>
    </dgm:pt>
    <dgm:pt modelId="{ADB84D74-0B54-514F-920E-38CDCC593AFD}">
      <dgm:prSet phldrT="[Text]" custT="1"/>
      <dgm:spPr>
        <a:solidFill>
          <a:srgbClr val="3366FF"/>
        </a:solidFill>
      </dgm:spPr>
      <dgm:t>
        <a:bodyPr/>
        <a:lstStyle/>
        <a:p>
          <a:r>
            <a:rPr lang="en-US" sz="2000" dirty="0" smtClean="0"/>
            <a:t>Manage/Access</a:t>
          </a:r>
          <a:endParaRPr lang="en-US" sz="2000" dirty="0"/>
        </a:p>
      </dgm:t>
    </dgm:pt>
    <dgm:pt modelId="{5AA99730-DEE5-8F45-8D4D-1A993C0BC398}" type="parTrans" cxnId="{C86758E5-CEDA-1F44-809B-2AF0F833EB3F}">
      <dgm:prSet/>
      <dgm:spPr/>
      <dgm:t>
        <a:bodyPr/>
        <a:lstStyle/>
        <a:p>
          <a:endParaRPr lang="en-US"/>
        </a:p>
      </dgm:t>
    </dgm:pt>
    <dgm:pt modelId="{D10A50BC-A582-BE42-849B-E3688AE9482A}" type="sibTrans" cxnId="{C86758E5-CEDA-1F44-809B-2AF0F833EB3F}">
      <dgm:prSet/>
      <dgm:spPr/>
      <dgm:t>
        <a:bodyPr/>
        <a:lstStyle/>
        <a:p>
          <a:endParaRPr lang="en-US"/>
        </a:p>
      </dgm:t>
    </dgm:pt>
    <dgm:pt modelId="{6632D223-92EC-1B4D-AF1C-D9CBC89E4FBE}">
      <dgm:prSet phldrT="[Text]" custT="1"/>
      <dgm:spPr/>
      <dgm:t>
        <a:bodyPr/>
        <a:lstStyle/>
        <a:p>
          <a:r>
            <a:rPr lang="en-US" sz="1800" dirty="0" err="1" smtClean="0"/>
            <a:t>DSpace</a:t>
          </a:r>
          <a:endParaRPr lang="en-US" sz="1800" dirty="0"/>
        </a:p>
      </dgm:t>
    </dgm:pt>
    <dgm:pt modelId="{3417A5A6-139A-C74A-903E-86E65D758A75}" type="parTrans" cxnId="{55798E95-6929-414A-90C1-F31372B248FC}">
      <dgm:prSet/>
      <dgm:spPr/>
      <dgm:t>
        <a:bodyPr/>
        <a:lstStyle/>
        <a:p>
          <a:endParaRPr lang="en-US"/>
        </a:p>
      </dgm:t>
    </dgm:pt>
    <dgm:pt modelId="{02097828-6DE9-7F48-A58B-95B3993E3D3A}" type="sibTrans" cxnId="{55798E95-6929-414A-90C1-F31372B248FC}">
      <dgm:prSet/>
      <dgm:spPr/>
      <dgm:t>
        <a:bodyPr/>
        <a:lstStyle/>
        <a:p>
          <a:endParaRPr lang="en-US"/>
        </a:p>
      </dgm:t>
    </dgm:pt>
    <dgm:pt modelId="{B1FF247D-E284-804A-BD2D-9FB4628B6229}">
      <dgm:prSet phldrT="[Text]" custT="1"/>
      <dgm:spPr>
        <a:solidFill>
          <a:srgbClr val="3366FF"/>
        </a:solidFill>
      </dgm:spPr>
      <dgm:t>
        <a:bodyPr/>
        <a:lstStyle/>
        <a:p>
          <a:r>
            <a:rPr lang="en-US" sz="2000" dirty="0" smtClean="0"/>
            <a:t>Preserve</a:t>
          </a:r>
          <a:endParaRPr lang="en-US" sz="2000" dirty="0"/>
        </a:p>
      </dgm:t>
    </dgm:pt>
    <dgm:pt modelId="{4DE76D88-E4EB-1C43-81FA-C75E5DB1D12C}" type="parTrans" cxnId="{73C560E6-C8E8-F843-8B4D-69BCD3124F7A}">
      <dgm:prSet/>
      <dgm:spPr/>
      <dgm:t>
        <a:bodyPr/>
        <a:lstStyle/>
        <a:p>
          <a:endParaRPr lang="en-US"/>
        </a:p>
      </dgm:t>
    </dgm:pt>
    <dgm:pt modelId="{4D6C3802-FF2C-2B4A-A436-66901369CAD1}" type="sibTrans" cxnId="{73C560E6-C8E8-F843-8B4D-69BCD3124F7A}">
      <dgm:prSet/>
      <dgm:spPr/>
      <dgm:t>
        <a:bodyPr/>
        <a:lstStyle/>
        <a:p>
          <a:endParaRPr lang="en-US"/>
        </a:p>
      </dgm:t>
    </dgm:pt>
    <dgm:pt modelId="{287CB982-F04A-CB4C-82EC-B2A46441903E}">
      <dgm:prSet phldrT="[Text]" custT="1"/>
      <dgm:spPr/>
      <dgm:t>
        <a:bodyPr/>
        <a:lstStyle/>
        <a:p>
          <a:r>
            <a:rPr lang="en-US" sz="1800" dirty="0" smtClean="0"/>
            <a:t>Training</a:t>
          </a:r>
          <a:endParaRPr lang="en-US" sz="1800" dirty="0"/>
        </a:p>
      </dgm:t>
    </dgm:pt>
    <dgm:pt modelId="{64982B5C-B56C-DE46-BDF7-134894A2CD6D}" type="parTrans" cxnId="{FD6C51D4-CD1B-ED46-84D8-C35FCD838AFF}">
      <dgm:prSet/>
      <dgm:spPr/>
      <dgm:t>
        <a:bodyPr/>
        <a:lstStyle/>
        <a:p>
          <a:endParaRPr lang="en-US"/>
        </a:p>
      </dgm:t>
    </dgm:pt>
    <dgm:pt modelId="{3376D35C-B86C-C746-AFC8-0D0AF2CD82BB}" type="sibTrans" cxnId="{FD6C51D4-CD1B-ED46-84D8-C35FCD838AFF}">
      <dgm:prSet/>
      <dgm:spPr/>
      <dgm:t>
        <a:bodyPr/>
        <a:lstStyle/>
        <a:p>
          <a:endParaRPr lang="en-US"/>
        </a:p>
      </dgm:t>
    </dgm:pt>
    <dgm:pt modelId="{BC9485ED-ECD1-1B44-AADD-529D8C55CD4B}">
      <dgm:prSet phldrT="[Text]" custT="1"/>
      <dgm:spPr/>
      <dgm:t>
        <a:bodyPr/>
        <a:lstStyle/>
        <a:p>
          <a:r>
            <a:rPr lang="en-US" sz="1800" dirty="0" err="1" smtClean="0"/>
            <a:t>CSpace</a:t>
          </a:r>
          <a:endParaRPr lang="en-US" sz="1800" dirty="0"/>
        </a:p>
      </dgm:t>
    </dgm:pt>
    <dgm:pt modelId="{C395B494-6388-7944-BB24-8646A61469E5}" type="parTrans" cxnId="{19FC5A5D-5D51-774F-AF39-1FC3812BB606}">
      <dgm:prSet/>
      <dgm:spPr/>
      <dgm:t>
        <a:bodyPr/>
        <a:lstStyle/>
        <a:p>
          <a:endParaRPr lang="en-US"/>
        </a:p>
      </dgm:t>
    </dgm:pt>
    <dgm:pt modelId="{374FCCCB-5897-FD4A-A0D1-234CEAAE3A44}" type="sibTrans" cxnId="{19FC5A5D-5D51-774F-AF39-1FC3812BB606}">
      <dgm:prSet/>
      <dgm:spPr/>
      <dgm:t>
        <a:bodyPr/>
        <a:lstStyle/>
        <a:p>
          <a:endParaRPr lang="en-US"/>
        </a:p>
      </dgm:t>
    </dgm:pt>
    <dgm:pt modelId="{B0CAE5AD-0994-0441-870B-C378365D7887}">
      <dgm:prSet phldrT="[Text]" custT="1"/>
      <dgm:spPr/>
      <dgm:t>
        <a:bodyPr/>
        <a:lstStyle/>
        <a:p>
          <a:r>
            <a:rPr lang="en-US" sz="1800" dirty="0" err="1" smtClean="0"/>
            <a:t>DSpace</a:t>
          </a:r>
          <a:endParaRPr lang="en-US" sz="1800" dirty="0"/>
        </a:p>
      </dgm:t>
    </dgm:pt>
    <dgm:pt modelId="{5D1FEADC-F78A-8441-BAE4-695B7C6DC11A}" type="parTrans" cxnId="{CF413E50-FBCD-8E44-AEE0-81D0887F9C1D}">
      <dgm:prSet/>
      <dgm:spPr/>
      <dgm:t>
        <a:bodyPr/>
        <a:lstStyle/>
        <a:p>
          <a:endParaRPr lang="en-US"/>
        </a:p>
      </dgm:t>
    </dgm:pt>
    <dgm:pt modelId="{4091B17A-768D-D847-88E5-AB0F7272D450}" type="sibTrans" cxnId="{CF413E50-FBCD-8E44-AEE0-81D0887F9C1D}">
      <dgm:prSet/>
      <dgm:spPr/>
      <dgm:t>
        <a:bodyPr/>
        <a:lstStyle/>
        <a:p>
          <a:endParaRPr lang="en-US"/>
        </a:p>
      </dgm:t>
    </dgm:pt>
    <dgm:pt modelId="{9F9B37B5-DD85-0A4E-B722-290570E66F3E}">
      <dgm:prSet phldrT="[Text]" custT="1"/>
      <dgm:spPr/>
      <dgm:t>
        <a:bodyPr/>
        <a:lstStyle/>
        <a:p>
          <a:r>
            <a:rPr lang="en-US" sz="1800" dirty="0" smtClean="0"/>
            <a:t>VIVO</a:t>
          </a:r>
          <a:endParaRPr lang="en-US" sz="1800" dirty="0"/>
        </a:p>
      </dgm:t>
    </dgm:pt>
    <dgm:pt modelId="{A4342589-8373-1E47-B49E-B6D36195864D}" type="parTrans" cxnId="{C7CC1E67-83D2-A94F-9343-A747DEED94A3}">
      <dgm:prSet/>
      <dgm:spPr/>
      <dgm:t>
        <a:bodyPr/>
        <a:lstStyle/>
        <a:p>
          <a:endParaRPr lang="en-US"/>
        </a:p>
      </dgm:t>
    </dgm:pt>
    <dgm:pt modelId="{C57158E1-9111-1B4D-85A3-05DA3F5ED0F3}" type="sibTrans" cxnId="{C7CC1E67-83D2-A94F-9343-A747DEED94A3}">
      <dgm:prSet/>
      <dgm:spPr/>
      <dgm:t>
        <a:bodyPr/>
        <a:lstStyle/>
        <a:p>
          <a:endParaRPr lang="en-US"/>
        </a:p>
      </dgm:t>
    </dgm:pt>
    <dgm:pt modelId="{0A8987AA-E199-D347-B6B0-B9E34AE8EB8E}">
      <dgm:prSet phldrT="[Text]" custT="1"/>
      <dgm:spPr/>
      <dgm:t>
        <a:bodyPr/>
        <a:lstStyle/>
        <a:p>
          <a:r>
            <a:rPr lang="en-US" sz="1800" dirty="0" smtClean="0"/>
            <a:t>Hydra/   Fedora</a:t>
          </a:r>
          <a:endParaRPr lang="en-US" sz="1800" dirty="0"/>
        </a:p>
      </dgm:t>
    </dgm:pt>
    <dgm:pt modelId="{BE487DB8-DEE7-E94B-A89C-367753E0DAD2}" type="parTrans" cxnId="{7AC5283E-7FFE-DE41-9ECB-BFE388A9DA7C}">
      <dgm:prSet/>
      <dgm:spPr/>
      <dgm:t>
        <a:bodyPr/>
        <a:lstStyle/>
        <a:p>
          <a:endParaRPr lang="en-US"/>
        </a:p>
      </dgm:t>
    </dgm:pt>
    <dgm:pt modelId="{6D0E4FBE-DB8C-4546-BCEE-C340F721AD57}" type="sibTrans" cxnId="{7AC5283E-7FFE-DE41-9ECB-BFE388A9DA7C}">
      <dgm:prSet/>
      <dgm:spPr/>
      <dgm:t>
        <a:bodyPr/>
        <a:lstStyle/>
        <a:p>
          <a:endParaRPr lang="en-US"/>
        </a:p>
      </dgm:t>
    </dgm:pt>
    <dgm:pt modelId="{515B4B65-B06A-5645-9BD1-DA857CFB5783}">
      <dgm:prSet phldrT="[Text]" custT="1"/>
      <dgm:spPr/>
      <dgm:t>
        <a:bodyPr/>
        <a:lstStyle/>
        <a:p>
          <a:r>
            <a:rPr lang="en-US" sz="1800" dirty="0" err="1" smtClean="0"/>
            <a:t>Islandora</a:t>
          </a:r>
          <a:endParaRPr lang="en-US" sz="1800" dirty="0"/>
        </a:p>
      </dgm:t>
    </dgm:pt>
    <dgm:pt modelId="{9594BE88-CAF4-5F44-8349-A1B314399102}" type="parTrans" cxnId="{9AD6B7DC-8C40-8F48-A94C-F7FABAAC9B50}">
      <dgm:prSet/>
      <dgm:spPr/>
      <dgm:t>
        <a:bodyPr/>
        <a:lstStyle/>
        <a:p>
          <a:endParaRPr lang="en-US"/>
        </a:p>
      </dgm:t>
    </dgm:pt>
    <dgm:pt modelId="{BDDD29D7-04A8-F74A-B5AD-B6A359416E25}" type="sibTrans" cxnId="{9AD6B7DC-8C40-8F48-A94C-F7FABAAC9B50}">
      <dgm:prSet/>
      <dgm:spPr/>
      <dgm:t>
        <a:bodyPr/>
        <a:lstStyle/>
        <a:p>
          <a:endParaRPr lang="en-US"/>
        </a:p>
      </dgm:t>
    </dgm:pt>
    <dgm:pt modelId="{7618B5E4-4668-544C-B2FA-5A531A8302E0}">
      <dgm:prSet phldrT="[Text]" custT="1"/>
      <dgm:spPr/>
      <dgm:t>
        <a:bodyPr/>
        <a:lstStyle/>
        <a:p>
          <a:r>
            <a:rPr lang="en-US" sz="1800" dirty="0" err="1" smtClean="0"/>
            <a:t>ArchivesDirect</a:t>
          </a:r>
          <a:endParaRPr lang="en-US" sz="1800" dirty="0"/>
        </a:p>
      </dgm:t>
    </dgm:pt>
    <dgm:pt modelId="{08102FAA-CABA-1248-87B0-138B9F2F1615}" type="parTrans" cxnId="{7BBF9E26-5CA2-D745-98EB-03D1A3E365F2}">
      <dgm:prSet/>
      <dgm:spPr/>
      <dgm:t>
        <a:bodyPr/>
        <a:lstStyle/>
        <a:p>
          <a:endParaRPr lang="en-US"/>
        </a:p>
      </dgm:t>
    </dgm:pt>
    <dgm:pt modelId="{6B38AC31-533D-EE42-9924-E3FA53D55BF4}" type="sibTrans" cxnId="{7BBF9E26-5CA2-D745-98EB-03D1A3E365F2}">
      <dgm:prSet/>
      <dgm:spPr/>
      <dgm:t>
        <a:bodyPr/>
        <a:lstStyle/>
        <a:p>
          <a:endParaRPr lang="en-US"/>
        </a:p>
      </dgm:t>
    </dgm:pt>
    <dgm:pt modelId="{F6526AE1-2310-4F4F-BDA1-A01EC1C82AEA}">
      <dgm:prSet phldrT="[Text]" custT="1"/>
      <dgm:spPr/>
      <dgm:t>
        <a:bodyPr/>
        <a:lstStyle/>
        <a:p>
          <a:r>
            <a:rPr lang="en-US" sz="1800" dirty="0" smtClean="0"/>
            <a:t>Fedora</a:t>
          </a:r>
          <a:endParaRPr lang="en-US" sz="1800" dirty="0"/>
        </a:p>
      </dgm:t>
    </dgm:pt>
    <dgm:pt modelId="{2D81402B-F374-7242-9351-CF0EAC6415D7}" type="parTrans" cxnId="{0FEBF670-BAB8-9C49-9FB5-C93BC407B59E}">
      <dgm:prSet/>
      <dgm:spPr/>
      <dgm:t>
        <a:bodyPr/>
        <a:lstStyle/>
        <a:p>
          <a:endParaRPr lang="en-US"/>
        </a:p>
      </dgm:t>
    </dgm:pt>
    <dgm:pt modelId="{1E8ECB72-89BB-9947-B249-972456ACD3CC}" type="sibTrans" cxnId="{0FEBF670-BAB8-9C49-9FB5-C93BC407B59E}">
      <dgm:prSet/>
      <dgm:spPr/>
      <dgm:t>
        <a:bodyPr/>
        <a:lstStyle/>
        <a:p>
          <a:endParaRPr lang="en-US"/>
        </a:p>
      </dgm:t>
    </dgm:pt>
    <dgm:pt modelId="{7FFC3153-3208-964A-A3C7-B6D718B5C8EA}">
      <dgm:prSet phldrT="[Text]" custT="1"/>
      <dgm:spPr/>
      <dgm:t>
        <a:bodyPr/>
        <a:lstStyle/>
        <a:p>
          <a:r>
            <a:rPr lang="en-US" sz="1800" dirty="0" smtClean="0"/>
            <a:t>DuraCloud</a:t>
          </a:r>
          <a:endParaRPr lang="en-US" sz="1800" dirty="0"/>
        </a:p>
      </dgm:t>
    </dgm:pt>
    <dgm:pt modelId="{A7DD4D5F-0D3B-CF4F-93FE-9DA9447D7EDD}" type="parTrans" cxnId="{08B8E99D-A505-6640-AAA7-9C1703BF5261}">
      <dgm:prSet/>
      <dgm:spPr/>
      <dgm:t>
        <a:bodyPr/>
        <a:lstStyle/>
        <a:p>
          <a:endParaRPr lang="en-US"/>
        </a:p>
      </dgm:t>
    </dgm:pt>
    <dgm:pt modelId="{EFBF9AFB-B650-9641-85A5-500B998FD081}" type="sibTrans" cxnId="{08B8E99D-A505-6640-AAA7-9C1703BF5261}">
      <dgm:prSet/>
      <dgm:spPr/>
      <dgm:t>
        <a:bodyPr/>
        <a:lstStyle/>
        <a:p>
          <a:endParaRPr lang="en-US"/>
        </a:p>
      </dgm:t>
    </dgm:pt>
    <dgm:pt modelId="{BA644A73-5F72-A944-9D6E-003DDC8557AD}">
      <dgm:prSet phldrT="[Text]" custT="1"/>
      <dgm:spPr/>
      <dgm:t>
        <a:bodyPr/>
        <a:lstStyle/>
        <a:p>
          <a:r>
            <a:rPr lang="en-US" sz="1800" dirty="0" smtClean="0"/>
            <a:t>Digitization</a:t>
          </a:r>
          <a:endParaRPr lang="en-US" sz="1800" dirty="0"/>
        </a:p>
      </dgm:t>
    </dgm:pt>
    <dgm:pt modelId="{7E3A34E0-C252-144E-94C8-F64BEA2E842A}" type="parTrans" cxnId="{C93B5BC7-E4AA-9747-AE63-E53339DA454D}">
      <dgm:prSet/>
      <dgm:spPr/>
      <dgm:t>
        <a:bodyPr/>
        <a:lstStyle/>
        <a:p>
          <a:endParaRPr lang="en-US"/>
        </a:p>
      </dgm:t>
    </dgm:pt>
    <dgm:pt modelId="{D2503CF1-4460-0145-A058-50960C6FFF6A}" type="sibTrans" cxnId="{C93B5BC7-E4AA-9747-AE63-E53339DA454D}">
      <dgm:prSet/>
      <dgm:spPr/>
      <dgm:t>
        <a:bodyPr/>
        <a:lstStyle/>
        <a:p>
          <a:endParaRPr lang="en-US"/>
        </a:p>
      </dgm:t>
    </dgm:pt>
    <dgm:pt modelId="{EFEF37EE-4167-E14F-A1D2-98FAD9D13477}" type="pres">
      <dgm:prSet presAssocID="{1D3FC7C6-DB37-804E-AF3A-B1E5A0C9DB59}" presName="linearFlow" presStyleCnt="0">
        <dgm:presLayoutVars>
          <dgm:dir/>
          <dgm:animLvl val="lvl"/>
          <dgm:resizeHandles val="exact"/>
        </dgm:presLayoutVars>
      </dgm:prSet>
      <dgm:spPr/>
      <dgm:t>
        <a:bodyPr/>
        <a:lstStyle/>
        <a:p>
          <a:endParaRPr lang="en-US"/>
        </a:p>
      </dgm:t>
    </dgm:pt>
    <dgm:pt modelId="{ABC43335-349B-7B48-861D-30015DDDC6B5}" type="pres">
      <dgm:prSet presAssocID="{3C77B2AD-8B23-F041-A8BA-E6FDC7705F0D}" presName="composite" presStyleCnt="0"/>
      <dgm:spPr/>
    </dgm:pt>
    <dgm:pt modelId="{BE4E219B-EFF1-FB47-830E-8121ED28E55B}" type="pres">
      <dgm:prSet presAssocID="{3C77B2AD-8B23-F041-A8BA-E6FDC7705F0D}" presName="parTx" presStyleLbl="node1" presStyleIdx="0" presStyleCnt="4">
        <dgm:presLayoutVars>
          <dgm:chMax val="0"/>
          <dgm:chPref val="0"/>
          <dgm:bulletEnabled val="1"/>
        </dgm:presLayoutVars>
      </dgm:prSet>
      <dgm:spPr/>
      <dgm:t>
        <a:bodyPr/>
        <a:lstStyle/>
        <a:p>
          <a:endParaRPr lang="en-US"/>
        </a:p>
      </dgm:t>
    </dgm:pt>
    <dgm:pt modelId="{6B375E16-2BF3-BA44-921E-D8751FF426A8}" type="pres">
      <dgm:prSet presAssocID="{3C77B2AD-8B23-F041-A8BA-E6FDC7705F0D}" presName="parSh" presStyleLbl="node1" presStyleIdx="0" presStyleCnt="4"/>
      <dgm:spPr/>
      <dgm:t>
        <a:bodyPr/>
        <a:lstStyle/>
        <a:p>
          <a:endParaRPr lang="en-US"/>
        </a:p>
      </dgm:t>
    </dgm:pt>
    <dgm:pt modelId="{289F2CAE-C666-F24C-91BD-B221066B2A4C}" type="pres">
      <dgm:prSet presAssocID="{3C77B2AD-8B23-F041-A8BA-E6FDC7705F0D}" presName="desTx" presStyleLbl="fgAcc1" presStyleIdx="0" presStyleCnt="4" custScaleX="133345" custLinFactNeighborX="17316" custLinFactNeighborY="13758">
        <dgm:presLayoutVars>
          <dgm:bulletEnabled val="1"/>
        </dgm:presLayoutVars>
      </dgm:prSet>
      <dgm:spPr/>
      <dgm:t>
        <a:bodyPr/>
        <a:lstStyle/>
        <a:p>
          <a:endParaRPr lang="en-US"/>
        </a:p>
      </dgm:t>
    </dgm:pt>
    <dgm:pt modelId="{1542C7A1-BD60-3D4E-B963-8FD84C206258}" type="pres">
      <dgm:prSet presAssocID="{C7D7E011-997E-4E4D-AB31-5B58FDF8FD53}" presName="sibTrans" presStyleLbl="sibTrans2D1" presStyleIdx="0" presStyleCnt="3"/>
      <dgm:spPr/>
      <dgm:t>
        <a:bodyPr/>
        <a:lstStyle/>
        <a:p>
          <a:endParaRPr lang="en-US"/>
        </a:p>
      </dgm:t>
    </dgm:pt>
    <dgm:pt modelId="{F4979EB7-EDD0-B943-9531-3BD4F2D76834}" type="pres">
      <dgm:prSet presAssocID="{C7D7E011-997E-4E4D-AB31-5B58FDF8FD53}" presName="connTx" presStyleLbl="sibTrans2D1" presStyleIdx="0" presStyleCnt="3"/>
      <dgm:spPr/>
      <dgm:t>
        <a:bodyPr/>
        <a:lstStyle/>
        <a:p>
          <a:endParaRPr lang="en-US"/>
        </a:p>
      </dgm:t>
    </dgm:pt>
    <dgm:pt modelId="{3F500053-09FF-8A45-8759-992281F52454}" type="pres">
      <dgm:prSet presAssocID="{BEA46343-A403-9448-842B-EE0BBBB9760B}" presName="composite" presStyleCnt="0"/>
      <dgm:spPr/>
    </dgm:pt>
    <dgm:pt modelId="{3A39E08A-3C74-AE41-BEE9-7D15E2EE9845}" type="pres">
      <dgm:prSet presAssocID="{BEA46343-A403-9448-842B-EE0BBBB9760B}" presName="parTx" presStyleLbl="node1" presStyleIdx="0" presStyleCnt="4">
        <dgm:presLayoutVars>
          <dgm:chMax val="0"/>
          <dgm:chPref val="0"/>
          <dgm:bulletEnabled val="1"/>
        </dgm:presLayoutVars>
      </dgm:prSet>
      <dgm:spPr/>
      <dgm:t>
        <a:bodyPr/>
        <a:lstStyle/>
        <a:p>
          <a:endParaRPr lang="en-US"/>
        </a:p>
      </dgm:t>
    </dgm:pt>
    <dgm:pt modelId="{96D1A2B4-580E-5543-B2BE-16253EB49A30}" type="pres">
      <dgm:prSet presAssocID="{BEA46343-A403-9448-842B-EE0BBBB9760B}" presName="parSh" presStyleLbl="node1" presStyleIdx="1" presStyleCnt="4" custScaleX="112272"/>
      <dgm:spPr/>
      <dgm:t>
        <a:bodyPr/>
        <a:lstStyle/>
        <a:p>
          <a:endParaRPr lang="en-US"/>
        </a:p>
      </dgm:t>
    </dgm:pt>
    <dgm:pt modelId="{3315B79C-FDE4-824E-85CC-F17E112020D6}" type="pres">
      <dgm:prSet presAssocID="{BEA46343-A403-9448-842B-EE0BBBB9760B}" presName="desTx" presStyleLbl="fgAcc1" presStyleIdx="1" presStyleCnt="4" custScaleX="117183" custLinFactNeighborX="10626" custLinFactNeighborY="13811">
        <dgm:presLayoutVars>
          <dgm:bulletEnabled val="1"/>
        </dgm:presLayoutVars>
      </dgm:prSet>
      <dgm:spPr/>
      <dgm:t>
        <a:bodyPr/>
        <a:lstStyle/>
        <a:p>
          <a:endParaRPr lang="en-US"/>
        </a:p>
      </dgm:t>
    </dgm:pt>
    <dgm:pt modelId="{D1DAE797-9F5E-0C4D-8D0D-8E7D43BC27C8}" type="pres">
      <dgm:prSet presAssocID="{E672C4EA-A73D-3A47-85D5-E582502CE7EA}" presName="sibTrans" presStyleLbl="sibTrans2D1" presStyleIdx="1" presStyleCnt="3"/>
      <dgm:spPr/>
      <dgm:t>
        <a:bodyPr/>
        <a:lstStyle/>
        <a:p>
          <a:endParaRPr lang="en-US"/>
        </a:p>
      </dgm:t>
    </dgm:pt>
    <dgm:pt modelId="{7E9F488E-F23C-B749-9E65-BD134D507BCA}" type="pres">
      <dgm:prSet presAssocID="{E672C4EA-A73D-3A47-85D5-E582502CE7EA}" presName="connTx" presStyleLbl="sibTrans2D1" presStyleIdx="1" presStyleCnt="3"/>
      <dgm:spPr/>
      <dgm:t>
        <a:bodyPr/>
        <a:lstStyle/>
        <a:p>
          <a:endParaRPr lang="en-US"/>
        </a:p>
      </dgm:t>
    </dgm:pt>
    <dgm:pt modelId="{C6D47D11-B598-3840-9A5A-AC72205E61A5}" type="pres">
      <dgm:prSet presAssocID="{ADB84D74-0B54-514F-920E-38CDCC593AFD}" presName="composite" presStyleCnt="0"/>
      <dgm:spPr/>
    </dgm:pt>
    <dgm:pt modelId="{618B077E-9CB3-DF43-B6F2-31D95FA9F27D}" type="pres">
      <dgm:prSet presAssocID="{ADB84D74-0B54-514F-920E-38CDCC593AFD}" presName="parTx" presStyleLbl="node1" presStyleIdx="1" presStyleCnt="4">
        <dgm:presLayoutVars>
          <dgm:chMax val="0"/>
          <dgm:chPref val="0"/>
          <dgm:bulletEnabled val="1"/>
        </dgm:presLayoutVars>
      </dgm:prSet>
      <dgm:spPr/>
      <dgm:t>
        <a:bodyPr/>
        <a:lstStyle/>
        <a:p>
          <a:endParaRPr lang="en-US"/>
        </a:p>
      </dgm:t>
    </dgm:pt>
    <dgm:pt modelId="{924369F2-A51F-4E48-8CE1-CEF7EF014490}" type="pres">
      <dgm:prSet presAssocID="{ADB84D74-0B54-514F-920E-38CDCC593AFD}" presName="parSh" presStyleLbl="node1" presStyleIdx="2" presStyleCnt="4"/>
      <dgm:spPr/>
      <dgm:t>
        <a:bodyPr/>
        <a:lstStyle/>
        <a:p>
          <a:endParaRPr lang="en-US"/>
        </a:p>
      </dgm:t>
    </dgm:pt>
    <dgm:pt modelId="{E8B3F219-CB99-D542-BB85-87D0465ED68F}" type="pres">
      <dgm:prSet presAssocID="{ADB84D74-0B54-514F-920E-38CDCC593AFD}" presName="desTx" presStyleLbl="fgAcc1" presStyleIdx="2" presStyleCnt="4" custScaleX="153375" custLinFactNeighborX="9966" custLinFactNeighborY="14101">
        <dgm:presLayoutVars>
          <dgm:bulletEnabled val="1"/>
        </dgm:presLayoutVars>
      </dgm:prSet>
      <dgm:spPr/>
      <dgm:t>
        <a:bodyPr/>
        <a:lstStyle/>
        <a:p>
          <a:endParaRPr lang="en-US"/>
        </a:p>
      </dgm:t>
    </dgm:pt>
    <dgm:pt modelId="{7BAFA2AB-A3A1-EB4E-86E4-84A8B7C84566}" type="pres">
      <dgm:prSet presAssocID="{D10A50BC-A582-BE42-849B-E3688AE9482A}" presName="sibTrans" presStyleLbl="sibTrans2D1" presStyleIdx="2" presStyleCnt="3"/>
      <dgm:spPr/>
      <dgm:t>
        <a:bodyPr/>
        <a:lstStyle/>
        <a:p>
          <a:endParaRPr lang="en-US"/>
        </a:p>
      </dgm:t>
    </dgm:pt>
    <dgm:pt modelId="{DBCAD8CA-8E39-BB4D-8DF1-AC6BEEB990DF}" type="pres">
      <dgm:prSet presAssocID="{D10A50BC-A582-BE42-849B-E3688AE9482A}" presName="connTx" presStyleLbl="sibTrans2D1" presStyleIdx="2" presStyleCnt="3"/>
      <dgm:spPr/>
      <dgm:t>
        <a:bodyPr/>
        <a:lstStyle/>
        <a:p>
          <a:endParaRPr lang="en-US"/>
        </a:p>
      </dgm:t>
    </dgm:pt>
    <dgm:pt modelId="{8185369C-5A6E-2C4E-BBB0-E0C5EC915443}" type="pres">
      <dgm:prSet presAssocID="{B1FF247D-E284-804A-BD2D-9FB4628B6229}" presName="composite" presStyleCnt="0"/>
      <dgm:spPr/>
    </dgm:pt>
    <dgm:pt modelId="{50F14861-4353-1345-9EE0-BFE450EB9A70}" type="pres">
      <dgm:prSet presAssocID="{B1FF247D-E284-804A-BD2D-9FB4628B6229}" presName="parTx" presStyleLbl="node1" presStyleIdx="2" presStyleCnt="4">
        <dgm:presLayoutVars>
          <dgm:chMax val="0"/>
          <dgm:chPref val="0"/>
          <dgm:bulletEnabled val="1"/>
        </dgm:presLayoutVars>
      </dgm:prSet>
      <dgm:spPr/>
      <dgm:t>
        <a:bodyPr/>
        <a:lstStyle/>
        <a:p>
          <a:endParaRPr lang="en-US"/>
        </a:p>
      </dgm:t>
    </dgm:pt>
    <dgm:pt modelId="{136CBFCB-2DCF-F64E-90E0-3A7807A72F0C}" type="pres">
      <dgm:prSet presAssocID="{B1FF247D-E284-804A-BD2D-9FB4628B6229}" presName="parSh" presStyleLbl="node1" presStyleIdx="3" presStyleCnt="4" custScaleX="124735"/>
      <dgm:spPr/>
      <dgm:t>
        <a:bodyPr/>
        <a:lstStyle/>
        <a:p>
          <a:endParaRPr lang="en-US"/>
        </a:p>
      </dgm:t>
    </dgm:pt>
    <dgm:pt modelId="{2D416430-1366-D34F-B4A2-326A973FB235}" type="pres">
      <dgm:prSet presAssocID="{B1FF247D-E284-804A-BD2D-9FB4628B6229}" presName="desTx" presStyleLbl="fgAcc1" presStyleIdx="3" presStyleCnt="4" custScaleX="163114" custLinFactNeighborX="-5529" custLinFactNeighborY="14085">
        <dgm:presLayoutVars>
          <dgm:bulletEnabled val="1"/>
        </dgm:presLayoutVars>
      </dgm:prSet>
      <dgm:spPr/>
      <dgm:t>
        <a:bodyPr/>
        <a:lstStyle/>
        <a:p>
          <a:endParaRPr lang="en-US"/>
        </a:p>
      </dgm:t>
    </dgm:pt>
  </dgm:ptLst>
  <dgm:cxnLst>
    <dgm:cxn modelId="{9188D4AB-19D6-4F9E-98C0-7836449A6995}" type="presOf" srcId="{0A8987AA-E199-D347-B6B0-B9E34AE8EB8E}" destId="{E8B3F219-CB99-D542-BB85-87D0465ED68F}" srcOrd="0" destOrd="1" presId="urn:microsoft.com/office/officeart/2005/8/layout/process3"/>
    <dgm:cxn modelId="{7DF83B7B-2019-49A8-9121-D21CE4B1DFE4}" type="presOf" srcId="{BC9485ED-ECD1-1B44-AADD-529D8C55CD4B}" destId="{3315B79C-FDE4-824E-85CC-F17E112020D6}" srcOrd="0" destOrd="1" presId="urn:microsoft.com/office/officeart/2005/8/layout/process3"/>
    <dgm:cxn modelId="{D512DAA2-B0EC-8B4E-8E0D-5C631912E316}" srcId="{1D3FC7C6-DB37-804E-AF3A-B1E5A0C9DB59}" destId="{3C77B2AD-8B23-F041-A8BA-E6FDC7705F0D}" srcOrd="0" destOrd="0" parTransId="{CD112A56-C75D-484D-ADC0-00CB3A407C4D}" sibTransId="{C7D7E011-997E-4E4D-AB31-5B58FDF8FD53}"/>
    <dgm:cxn modelId="{7AC5283E-7FFE-DE41-9ECB-BFE388A9DA7C}" srcId="{ADB84D74-0B54-514F-920E-38CDCC593AFD}" destId="{0A8987AA-E199-D347-B6B0-B9E34AE8EB8E}" srcOrd="1" destOrd="0" parTransId="{BE487DB8-DEE7-E94B-A89C-367753E0DAD2}" sibTransId="{6D0E4FBE-DB8C-4546-BCEE-C340F721AD57}"/>
    <dgm:cxn modelId="{2808A97D-3694-4DC6-894D-7AE725DBF705}" type="presOf" srcId="{3C77B2AD-8B23-F041-A8BA-E6FDC7705F0D}" destId="{6B375E16-2BF3-BA44-921E-D8751FF426A8}" srcOrd="1" destOrd="0" presId="urn:microsoft.com/office/officeart/2005/8/layout/process3"/>
    <dgm:cxn modelId="{6641BC10-CEF4-4940-A7C3-7C5D9FB9E2D9}" type="presOf" srcId="{9F9B37B5-DD85-0A4E-B722-290570E66F3E}" destId="{3315B79C-FDE4-824E-85CC-F17E112020D6}" srcOrd="0" destOrd="3" presId="urn:microsoft.com/office/officeart/2005/8/layout/process3"/>
    <dgm:cxn modelId="{D062A12A-D0B6-45A5-A2C7-E77B73E4C47E}" type="presOf" srcId="{287CB982-F04A-CB4C-82EC-B2A46441903E}" destId="{289F2CAE-C666-F24C-91BD-B221066B2A4C}" srcOrd="0" destOrd="1" presId="urn:microsoft.com/office/officeart/2005/8/layout/process3"/>
    <dgm:cxn modelId="{991AABFB-4AFA-46A2-AD4F-7877D8731FC6}" type="presOf" srcId="{C7D7E011-997E-4E4D-AB31-5B58FDF8FD53}" destId="{1542C7A1-BD60-3D4E-B963-8FD84C206258}" srcOrd="0" destOrd="0" presId="urn:microsoft.com/office/officeart/2005/8/layout/process3"/>
    <dgm:cxn modelId="{C6C46F43-8A65-4FD1-8F49-76064522C3B5}" type="presOf" srcId="{ADB84D74-0B54-514F-920E-38CDCC593AFD}" destId="{618B077E-9CB3-DF43-B6F2-31D95FA9F27D}" srcOrd="0" destOrd="0" presId="urn:microsoft.com/office/officeart/2005/8/layout/process3"/>
    <dgm:cxn modelId="{1B1F279E-B437-4419-8188-1D7814FD9AB8}" type="presOf" srcId="{C7D7E011-997E-4E4D-AB31-5B58FDF8FD53}" destId="{F4979EB7-EDD0-B943-9531-3BD4F2D76834}" srcOrd="1" destOrd="0" presId="urn:microsoft.com/office/officeart/2005/8/layout/process3"/>
    <dgm:cxn modelId="{E65BF050-4A5A-4A46-BB24-4435D815F3C2}" type="presOf" srcId="{D10A50BC-A582-BE42-849B-E3688AE9482A}" destId="{7BAFA2AB-A3A1-EB4E-86E4-84A8B7C84566}" srcOrd="0" destOrd="0" presId="urn:microsoft.com/office/officeart/2005/8/layout/process3"/>
    <dgm:cxn modelId="{34DEBEA3-ACBC-4DFB-9A9F-B0830F5F805D}" type="presOf" srcId="{B1FF247D-E284-804A-BD2D-9FB4628B6229}" destId="{50F14861-4353-1345-9EE0-BFE450EB9A70}" srcOrd="0" destOrd="0" presId="urn:microsoft.com/office/officeart/2005/8/layout/process3"/>
    <dgm:cxn modelId="{EBA09E81-BD19-42AE-99EF-2635F8246057}" type="presOf" srcId="{E672C4EA-A73D-3A47-85D5-E582502CE7EA}" destId="{7E9F488E-F23C-B749-9E65-BD134D507BCA}" srcOrd="1" destOrd="0" presId="urn:microsoft.com/office/officeart/2005/8/layout/process3"/>
    <dgm:cxn modelId="{85652BA2-746A-4A93-986E-7C4D11702364}" type="presOf" srcId="{1D3FC7C6-DB37-804E-AF3A-B1E5A0C9DB59}" destId="{EFEF37EE-4167-E14F-A1D2-98FAD9D13477}" srcOrd="0" destOrd="0" presId="urn:microsoft.com/office/officeart/2005/8/layout/process3"/>
    <dgm:cxn modelId="{C86758E5-CEDA-1F44-809B-2AF0F833EB3F}" srcId="{1D3FC7C6-DB37-804E-AF3A-B1E5A0C9DB59}" destId="{ADB84D74-0B54-514F-920E-38CDCC593AFD}" srcOrd="2" destOrd="0" parTransId="{5AA99730-DEE5-8F45-8D4D-1A993C0BC398}" sibTransId="{D10A50BC-A582-BE42-849B-E3688AE9482A}"/>
    <dgm:cxn modelId="{FD6C51D4-CD1B-ED46-84D8-C35FCD838AFF}" srcId="{3C77B2AD-8B23-F041-A8BA-E6FDC7705F0D}" destId="{287CB982-F04A-CB4C-82EC-B2A46441903E}" srcOrd="1" destOrd="0" parTransId="{64982B5C-B56C-DE46-BDF7-134894A2CD6D}" sibTransId="{3376D35C-B86C-C746-AFC8-0D0AF2CD82BB}"/>
    <dgm:cxn modelId="{B61B29BF-6E31-48EC-8736-44CFCDCF7E11}" type="presOf" srcId="{BEA46343-A403-9448-842B-EE0BBBB9760B}" destId="{3A39E08A-3C74-AE41-BEE9-7D15E2EE9845}" srcOrd="0" destOrd="0" presId="urn:microsoft.com/office/officeart/2005/8/layout/process3"/>
    <dgm:cxn modelId="{EF6F7A27-A29B-494F-926C-85C435E4FA70}" srcId="{BEA46343-A403-9448-842B-EE0BBBB9760B}" destId="{594B3717-EFFB-8746-B402-7B13CA4D7F07}" srcOrd="0" destOrd="0" parTransId="{83B84382-FE54-844F-8D4D-4601BE23F617}" sibTransId="{38B5FA49-5797-FA4E-8E9F-788ECA3BE34B}"/>
    <dgm:cxn modelId="{E4883D66-7513-418C-9ED5-9B8FBFFC8E47}" type="presOf" srcId="{BA644A73-5F72-A944-9D6E-003DDC8557AD}" destId="{289F2CAE-C666-F24C-91BD-B221066B2A4C}" srcOrd="0" destOrd="2" presId="urn:microsoft.com/office/officeart/2005/8/layout/process3"/>
    <dgm:cxn modelId="{09C57C2B-442B-4D51-AAEB-BDB8C295A3DA}" type="presOf" srcId="{C57BD7D5-876B-1449-8829-C3E14E419D71}" destId="{289F2CAE-C666-F24C-91BD-B221066B2A4C}" srcOrd="0" destOrd="0" presId="urn:microsoft.com/office/officeart/2005/8/layout/process3"/>
    <dgm:cxn modelId="{09D8CF27-42EC-43D0-B84D-75B3DC3172AF}" type="presOf" srcId="{ADB84D74-0B54-514F-920E-38CDCC593AFD}" destId="{924369F2-A51F-4E48-8CE1-CEF7EF014490}" srcOrd="1" destOrd="0" presId="urn:microsoft.com/office/officeart/2005/8/layout/process3"/>
    <dgm:cxn modelId="{EFCB8503-BF1E-8141-8145-ABF69AD4DFAD}" srcId="{1D3FC7C6-DB37-804E-AF3A-B1E5A0C9DB59}" destId="{BEA46343-A403-9448-842B-EE0BBBB9760B}" srcOrd="1" destOrd="0" parTransId="{5ACF9931-8B89-F744-AABE-EA514AD9D8F6}" sibTransId="{E672C4EA-A73D-3A47-85D5-E582502CE7EA}"/>
    <dgm:cxn modelId="{D53D5FA3-BFF8-48DA-A746-0A8D78ECF3B6}" type="presOf" srcId="{594B3717-EFFB-8746-B402-7B13CA4D7F07}" destId="{3315B79C-FDE4-824E-85CC-F17E112020D6}" srcOrd="0" destOrd="0" presId="urn:microsoft.com/office/officeart/2005/8/layout/process3"/>
    <dgm:cxn modelId="{93882A9A-B27E-1146-911F-AFED133A500E}" srcId="{3C77B2AD-8B23-F041-A8BA-E6FDC7705F0D}" destId="{C57BD7D5-876B-1449-8829-C3E14E419D71}" srcOrd="0" destOrd="0" parTransId="{39745F4E-824F-304F-9587-08257ED076DD}" sibTransId="{D5BB342C-678B-8142-97A0-AF821273D168}"/>
    <dgm:cxn modelId="{A5066324-68BC-4C44-8AE9-45890F498EA5}" type="presOf" srcId="{B0CAE5AD-0994-0441-870B-C378365D7887}" destId="{3315B79C-FDE4-824E-85CC-F17E112020D6}" srcOrd="0" destOrd="2" presId="urn:microsoft.com/office/officeart/2005/8/layout/process3"/>
    <dgm:cxn modelId="{CF413E50-FBCD-8E44-AEE0-81D0887F9C1D}" srcId="{BEA46343-A403-9448-842B-EE0BBBB9760B}" destId="{B0CAE5AD-0994-0441-870B-C378365D7887}" srcOrd="2" destOrd="0" parTransId="{5D1FEADC-F78A-8441-BAE4-695B7C6DC11A}" sibTransId="{4091B17A-768D-D847-88E5-AB0F7272D450}"/>
    <dgm:cxn modelId="{81FE9A9C-085F-46D4-B0D7-CCC60AF70B89}" type="presOf" srcId="{6632D223-92EC-1B4D-AF1C-D9CBC89E4FBE}" destId="{E8B3F219-CB99-D542-BB85-87D0465ED68F}" srcOrd="0" destOrd="0" presId="urn:microsoft.com/office/officeart/2005/8/layout/process3"/>
    <dgm:cxn modelId="{C93B5BC7-E4AA-9747-AE63-E53339DA454D}" srcId="{3C77B2AD-8B23-F041-A8BA-E6FDC7705F0D}" destId="{BA644A73-5F72-A944-9D6E-003DDC8557AD}" srcOrd="2" destOrd="0" parTransId="{7E3A34E0-C252-144E-94C8-F64BEA2E842A}" sibTransId="{D2503CF1-4460-0145-A058-50960C6FFF6A}"/>
    <dgm:cxn modelId="{0AA5EB0A-A5E3-45D7-926A-B42BB66D5A35}" type="presOf" srcId="{E672C4EA-A73D-3A47-85D5-E582502CE7EA}" destId="{D1DAE797-9F5E-0C4D-8D0D-8E7D43BC27C8}" srcOrd="0" destOrd="0" presId="urn:microsoft.com/office/officeart/2005/8/layout/process3"/>
    <dgm:cxn modelId="{08B8E99D-A505-6640-AAA7-9C1703BF5261}" srcId="{B1FF247D-E284-804A-BD2D-9FB4628B6229}" destId="{7FFC3153-3208-964A-A3C7-B6D718B5C8EA}" srcOrd="1" destOrd="0" parTransId="{A7DD4D5F-0D3B-CF4F-93FE-9DA9447D7EDD}" sibTransId="{EFBF9AFB-B650-9641-85A5-500B998FD081}"/>
    <dgm:cxn modelId="{87C247E0-6BB8-4407-90B5-2D2E74D4B251}" type="presOf" srcId="{BEA46343-A403-9448-842B-EE0BBBB9760B}" destId="{96D1A2B4-580E-5543-B2BE-16253EB49A30}" srcOrd="1" destOrd="0" presId="urn:microsoft.com/office/officeart/2005/8/layout/process3"/>
    <dgm:cxn modelId="{55798E95-6929-414A-90C1-F31372B248FC}" srcId="{ADB84D74-0B54-514F-920E-38CDCC593AFD}" destId="{6632D223-92EC-1B4D-AF1C-D9CBC89E4FBE}" srcOrd="0" destOrd="0" parTransId="{3417A5A6-139A-C74A-903E-86E65D758A75}" sibTransId="{02097828-6DE9-7F48-A58B-95B3993E3D3A}"/>
    <dgm:cxn modelId="{73C560E6-C8E8-F843-8B4D-69BCD3124F7A}" srcId="{1D3FC7C6-DB37-804E-AF3A-B1E5A0C9DB59}" destId="{B1FF247D-E284-804A-BD2D-9FB4628B6229}" srcOrd="3" destOrd="0" parTransId="{4DE76D88-E4EB-1C43-81FA-C75E5DB1D12C}" sibTransId="{4D6C3802-FF2C-2B4A-A436-66901369CAD1}"/>
    <dgm:cxn modelId="{E563499C-BE34-478A-8D63-02C154CBAD9E}" type="presOf" srcId="{B1FF247D-E284-804A-BD2D-9FB4628B6229}" destId="{136CBFCB-2DCF-F64E-90E0-3A7807A72F0C}" srcOrd="1" destOrd="0" presId="urn:microsoft.com/office/officeart/2005/8/layout/process3"/>
    <dgm:cxn modelId="{7B3B5BB7-C920-4760-A2DE-45E2141FB7A2}" type="presOf" srcId="{F6526AE1-2310-4F4F-BDA1-A01EC1C82AEA}" destId="{2D416430-1366-D34F-B4A2-326A973FB235}" srcOrd="0" destOrd="2" presId="urn:microsoft.com/office/officeart/2005/8/layout/process3"/>
    <dgm:cxn modelId="{284A51C8-0000-4B17-9AF7-E6FC3AE18242}" type="presOf" srcId="{D10A50BC-A582-BE42-849B-E3688AE9482A}" destId="{DBCAD8CA-8E39-BB4D-8DF1-AC6BEEB990DF}" srcOrd="1" destOrd="0" presId="urn:microsoft.com/office/officeart/2005/8/layout/process3"/>
    <dgm:cxn modelId="{D9F07B39-D934-4E56-AC83-6C6110195757}" type="presOf" srcId="{7FFC3153-3208-964A-A3C7-B6D718B5C8EA}" destId="{2D416430-1366-D34F-B4A2-326A973FB235}" srcOrd="0" destOrd="1" presId="urn:microsoft.com/office/officeart/2005/8/layout/process3"/>
    <dgm:cxn modelId="{C7179735-9836-4653-BCCC-5867DB790C7C}" type="presOf" srcId="{7618B5E4-4668-544C-B2FA-5A531A8302E0}" destId="{2D416430-1366-D34F-B4A2-326A973FB235}" srcOrd="0" destOrd="0" presId="urn:microsoft.com/office/officeart/2005/8/layout/process3"/>
    <dgm:cxn modelId="{0FEBF670-BAB8-9C49-9FB5-C93BC407B59E}" srcId="{B1FF247D-E284-804A-BD2D-9FB4628B6229}" destId="{F6526AE1-2310-4F4F-BDA1-A01EC1C82AEA}" srcOrd="2" destOrd="0" parTransId="{2D81402B-F374-7242-9351-CF0EAC6415D7}" sibTransId="{1E8ECB72-89BB-9947-B249-972456ACD3CC}"/>
    <dgm:cxn modelId="{E0A5CC11-5C4E-411E-ACEF-947ECEC026D2}" type="presOf" srcId="{3C77B2AD-8B23-F041-A8BA-E6FDC7705F0D}" destId="{BE4E219B-EFF1-FB47-830E-8121ED28E55B}" srcOrd="0" destOrd="0" presId="urn:microsoft.com/office/officeart/2005/8/layout/process3"/>
    <dgm:cxn modelId="{7BBF9E26-5CA2-D745-98EB-03D1A3E365F2}" srcId="{B1FF247D-E284-804A-BD2D-9FB4628B6229}" destId="{7618B5E4-4668-544C-B2FA-5A531A8302E0}" srcOrd="0" destOrd="0" parTransId="{08102FAA-CABA-1248-87B0-138B9F2F1615}" sibTransId="{6B38AC31-533D-EE42-9924-E3FA53D55BF4}"/>
    <dgm:cxn modelId="{9AD6B7DC-8C40-8F48-A94C-F7FABAAC9B50}" srcId="{ADB84D74-0B54-514F-920E-38CDCC593AFD}" destId="{515B4B65-B06A-5645-9BD1-DA857CFB5783}" srcOrd="2" destOrd="0" parTransId="{9594BE88-CAF4-5F44-8349-A1B314399102}" sibTransId="{BDDD29D7-04A8-F74A-B5AD-B6A359416E25}"/>
    <dgm:cxn modelId="{C7CC1E67-83D2-A94F-9343-A747DEED94A3}" srcId="{BEA46343-A403-9448-842B-EE0BBBB9760B}" destId="{9F9B37B5-DD85-0A4E-B722-290570E66F3E}" srcOrd="3" destOrd="0" parTransId="{A4342589-8373-1E47-B49E-B6D36195864D}" sibTransId="{C57158E1-9111-1B4D-85A3-05DA3F5ED0F3}"/>
    <dgm:cxn modelId="{FA111789-A62A-495E-81B8-F92209A7E717}" type="presOf" srcId="{515B4B65-B06A-5645-9BD1-DA857CFB5783}" destId="{E8B3F219-CB99-D542-BB85-87D0465ED68F}" srcOrd="0" destOrd="2" presId="urn:microsoft.com/office/officeart/2005/8/layout/process3"/>
    <dgm:cxn modelId="{19FC5A5D-5D51-774F-AF39-1FC3812BB606}" srcId="{BEA46343-A403-9448-842B-EE0BBBB9760B}" destId="{BC9485ED-ECD1-1B44-AADD-529D8C55CD4B}" srcOrd="1" destOrd="0" parTransId="{C395B494-6388-7944-BB24-8646A61469E5}" sibTransId="{374FCCCB-5897-FD4A-A0D1-234CEAAE3A44}"/>
    <dgm:cxn modelId="{B96FFB1B-3AD6-467E-951D-261F09CB8B56}" type="presParOf" srcId="{EFEF37EE-4167-E14F-A1D2-98FAD9D13477}" destId="{ABC43335-349B-7B48-861D-30015DDDC6B5}" srcOrd="0" destOrd="0" presId="urn:microsoft.com/office/officeart/2005/8/layout/process3"/>
    <dgm:cxn modelId="{73B5E481-66F3-4D60-A98C-87EBD6BA1D03}" type="presParOf" srcId="{ABC43335-349B-7B48-861D-30015DDDC6B5}" destId="{BE4E219B-EFF1-FB47-830E-8121ED28E55B}" srcOrd="0" destOrd="0" presId="urn:microsoft.com/office/officeart/2005/8/layout/process3"/>
    <dgm:cxn modelId="{8EF701D8-2A81-4C47-9CA5-E372D4A35C42}" type="presParOf" srcId="{ABC43335-349B-7B48-861D-30015DDDC6B5}" destId="{6B375E16-2BF3-BA44-921E-D8751FF426A8}" srcOrd="1" destOrd="0" presId="urn:microsoft.com/office/officeart/2005/8/layout/process3"/>
    <dgm:cxn modelId="{C2BB0FEE-7155-49DC-AC2D-179F574FBE9E}" type="presParOf" srcId="{ABC43335-349B-7B48-861D-30015DDDC6B5}" destId="{289F2CAE-C666-F24C-91BD-B221066B2A4C}" srcOrd="2" destOrd="0" presId="urn:microsoft.com/office/officeart/2005/8/layout/process3"/>
    <dgm:cxn modelId="{A4E7C56B-F4B7-4537-9B03-41384C576757}" type="presParOf" srcId="{EFEF37EE-4167-E14F-A1D2-98FAD9D13477}" destId="{1542C7A1-BD60-3D4E-B963-8FD84C206258}" srcOrd="1" destOrd="0" presId="urn:microsoft.com/office/officeart/2005/8/layout/process3"/>
    <dgm:cxn modelId="{C89C71B9-661C-4A63-83A2-0F4750B5B67F}" type="presParOf" srcId="{1542C7A1-BD60-3D4E-B963-8FD84C206258}" destId="{F4979EB7-EDD0-B943-9531-3BD4F2D76834}" srcOrd="0" destOrd="0" presId="urn:microsoft.com/office/officeart/2005/8/layout/process3"/>
    <dgm:cxn modelId="{45351991-796F-4107-9482-6B341EE72244}" type="presParOf" srcId="{EFEF37EE-4167-E14F-A1D2-98FAD9D13477}" destId="{3F500053-09FF-8A45-8759-992281F52454}" srcOrd="2" destOrd="0" presId="urn:microsoft.com/office/officeart/2005/8/layout/process3"/>
    <dgm:cxn modelId="{3FF95B58-95EA-4BBC-9D42-EEB215934645}" type="presParOf" srcId="{3F500053-09FF-8A45-8759-992281F52454}" destId="{3A39E08A-3C74-AE41-BEE9-7D15E2EE9845}" srcOrd="0" destOrd="0" presId="urn:microsoft.com/office/officeart/2005/8/layout/process3"/>
    <dgm:cxn modelId="{3827D697-F407-4B00-AF5A-E957DEBB2607}" type="presParOf" srcId="{3F500053-09FF-8A45-8759-992281F52454}" destId="{96D1A2B4-580E-5543-B2BE-16253EB49A30}" srcOrd="1" destOrd="0" presId="urn:microsoft.com/office/officeart/2005/8/layout/process3"/>
    <dgm:cxn modelId="{DF1DCC03-76DF-482F-A6F0-3D8D355A2264}" type="presParOf" srcId="{3F500053-09FF-8A45-8759-992281F52454}" destId="{3315B79C-FDE4-824E-85CC-F17E112020D6}" srcOrd="2" destOrd="0" presId="urn:microsoft.com/office/officeart/2005/8/layout/process3"/>
    <dgm:cxn modelId="{9F218C8A-31AB-4D4D-9EEE-5B91283BDD75}" type="presParOf" srcId="{EFEF37EE-4167-E14F-A1D2-98FAD9D13477}" destId="{D1DAE797-9F5E-0C4D-8D0D-8E7D43BC27C8}" srcOrd="3" destOrd="0" presId="urn:microsoft.com/office/officeart/2005/8/layout/process3"/>
    <dgm:cxn modelId="{2897EBCE-F431-497E-B6B3-F6A0A6692A29}" type="presParOf" srcId="{D1DAE797-9F5E-0C4D-8D0D-8E7D43BC27C8}" destId="{7E9F488E-F23C-B749-9E65-BD134D507BCA}" srcOrd="0" destOrd="0" presId="urn:microsoft.com/office/officeart/2005/8/layout/process3"/>
    <dgm:cxn modelId="{1ACDE2A4-CD34-4349-8A5A-7998D349129D}" type="presParOf" srcId="{EFEF37EE-4167-E14F-A1D2-98FAD9D13477}" destId="{C6D47D11-B598-3840-9A5A-AC72205E61A5}" srcOrd="4" destOrd="0" presId="urn:microsoft.com/office/officeart/2005/8/layout/process3"/>
    <dgm:cxn modelId="{80F30D8D-5156-4B88-ACBC-E666D9AB5B77}" type="presParOf" srcId="{C6D47D11-B598-3840-9A5A-AC72205E61A5}" destId="{618B077E-9CB3-DF43-B6F2-31D95FA9F27D}" srcOrd="0" destOrd="0" presId="urn:microsoft.com/office/officeart/2005/8/layout/process3"/>
    <dgm:cxn modelId="{70B4766C-EB38-45C9-932E-C369E0B13618}" type="presParOf" srcId="{C6D47D11-B598-3840-9A5A-AC72205E61A5}" destId="{924369F2-A51F-4E48-8CE1-CEF7EF014490}" srcOrd="1" destOrd="0" presId="urn:microsoft.com/office/officeart/2005/8/layout/process3"/>
    <dgm:cxn modelId="{2BD49AF2-3AF9-4995-8D32-1B53C41B96B0}" type="presParOf" srcId="{C6D47D11-B598-3840-9A5A-AC72205E61A5}" destId="{E8B3F219-CB99-D542-BB85-87D0465ED68F}" srcOrd="2" destOrd="0" presId="urn:microsoft.com/office/officeart/2005/8/layout/process3"/>
    <dgm:cxn modelId="{497B0686-AD99-4900-957F-3E5439CBE802}" type="presParOf" srcId="{EFEF37EE-4167-E14F-A1D2-98FAD9D13477}" destId="{7BAFA2AB-A3A1-EB4E-86E4-84A8B7C84566}" srcOrd="5" destOrd="0" presId="urn:microsoft.com/office/officeart/2005/8/layout/process3"/>
    <dgm:cxn modelId="{42F157B2-A44E-4DBC-8D05-67AA21559A26}" type="presParOf" srcId="{7BAFA2AB-A3A1-EB4E-86E4-84A8B7C84566}" destId="{DBCAD8CA-8E39-BB4D-8DF1-AC6BEEB990DF}" srcOrd="0" destOrd="0" presId="urn:microsoft.com/office/officeart/2005/8/layout/process3"/>
    <dgm:cxn modelId="{119F88F4-41F1-4C09-8986-876DB8C93897}" type="presParOf" srcId="{EFEF37EE-4167-E14F-A1D2-98FAD9D13477}" destId="{8185369C-5A6E-2C4E-BBB0-E0C5EC915443}" srcOrd="6" destOrd="0" presId="urn:microsoft.com/office/officeart/2005/8/layout/process3"/>
    <dgm:cxn modelId="{826CF729-7C2D-400A-8828-A3C25E9F7E65}" type="presParOf" srcId="{8185369C-5A6E-2C4E-BBB0-E0C5EC915443}" destId="{50F14861-4353-1345-9EE0-BFE450EB9A70}" srcOrd="0" destOrd="0" presId="urn:microsoft.com/office/officeart/2005/8/layout/process3"/>
    <dgm:cxn modelId="{6D09702E-B80D-4165-9B0C-61FAB650AE5A}" type="presParOf" srcId="{8185369C-5A6E-2C4E-BBB0-E0C5EC915443}" destId="{136CBFCB-2DCF-F64E-90E0-3A7807A72F0C}" srcOrd="1" destOrd="0" presId="urn:microsoft.com/office/officeart/2005/8/layout/process3"/>
    <dgm:cxn modelId="{18F0556D-46A4-4EF6-85C9-54E2551F6FB5}" type="presParOf" srcId="{8185369C-5A6E-2C4E-BBB0-E0C5EC915443}" destId="{2D416430-1366-D34F-B4A2-326A973FB23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75E16-2BF3-BA44-921E-D8751FF426A8}">
      <dsp:nvSpPr>
        <dsp:cNvPr id="0" name=""/>
        <dsp:cNvSpPr/>
      </dsp:nvSpPr>
      <dsp:spPr>
        <a:xfrm>
          <a:off x="7224" y="2163779"/>
          <a:ext cx="1238767" cy="743987"/>
        </a:xfrm>
        <a:prstGeom prst="roundRect">
          <a:avLst>
            <a:gd name="adj" fmla="val 10000"/>
          </a:avLst>
        </a:prstGeom>
        <a:solidFill>
          <a:srgbClr val="3366FF"/>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Plan</a:t>
          </a:r>
          <a:endParaRPr lang="en-US" sz="2000" kern="1200" dirty="0"/>
        </a:p>
      </dsp:txBody>
      <dsp:txXfrm>
        <a:off x="7224" y="2163779"/>
        <a:ext cx="1238767" cy="495507"/>
      </dsp:txXfrm>
    </dsp:sp>
    <dsp:sp modelId="{289F2CAE-C666-F24C-91BD-B221066B2A4C}">
      <dsp:nvSpPr>
        <dsp:cNvPr id="0" name=""/>
        <dsp:cNvSpPr/>
      </dsp:nvSpPr>
      <dsp:spPr>
        <a:xfrm>
          <a:off x="268919" y="2951352"/>
          <a:ext cx="1651834" cy="2122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Consulting</a:t>
          </a:r>
          <a:endParaRPr lang="en-US" sz="1800" kern="1200" dirty="0"/>
        </a:p>
        <a:p>
          <a:pPr marL="171450" lvl="1" indent="-171450" algn="l" defTabSz="800100">
            <a:lnSpc>
              <a:spcPct val="90000"/>
            </a:lnSpc>
            <a:spcBef>
              <a:spcPct val="0"/>
            </a:spcBef>
            <a:spcAft>
              <a:spcPct val="15000"/>
            </a:spcAft>
            <a:buChar char="••"/>
          </a:pPr>
          <a:r>
            <a:rPr lang="en-US" sz="1800" kern="1200" dirty="0" smtClean="0"/>
            <a:t>Training</a:t>
          </a:r>
          <a:endParaRPr lang="en-US" sz="1800" kern="1200" dirty="0"/>
        </a:p>
        <a:p>
          <a:pPr marL="171450" lvl="1" indent="-171450" algn="l" defTabSz="800100">
            <a:lnSpc>
              <a:spcPct val="90000"/>
            </a:lnSpc>
            <a:spcBef>
              <a:spcPct val="0"/>
            </a:spcBef>
            <a:spcAft>
              <a:spcPct val="15000"/>
            </a:spcAft>
            <a:buChar char="••"/>
          </a:pPr>
          <a:r>
            <a:rPr lang="en-US" sz="1800" kern="1200" dirty="0" smtClean="0"/>
            <a:t>Digitization</a:t>
          </a:r>
          <a:endParaRPr lang="en-US" sz="1800" kern="1200" dirty="0"/>
        </a:p>
      </dsp:txBody>
      <dsp:txXfrm>
        <a:off x="317300" y="2999733"/>
        <a:ext cx="1555072" cy="2026113"/>
      </dsp:txXfrm>
    </dsp:sp>
    <dsp:sp modelId="{1542C7A1-BD60-3D4E-B963-8FD84C206258}">
      <dsp:nvSpPr>
        <dsp:cNvPr id="0" name=""/>
        <dsp:cNvSpPr/>
      </dsp:nvSpPr>
      <dsp:spPr>
        <a:xfrm>
          <a:off x="1485418" y="2257324"/>
          <a:ext cx="507583" cy="308417"/>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485418" y="2319007"/>
        <a:ext cx="415058" cy="185051"/>
      </dsp:txXfrm>
    </dsp:sp>
    <dsp:sp modelId="{96D1A2B4-580E-5543-B2BE-16253EB49A30}">
      <dsp:nvSpPr>
        <dsp:cNvPr id="0" name=""/>
        <dsp:cNvSpPr/>
      </dsp:nvSpPr>
      <dsp:spPr>
        <a:xfrm>
          <a:off x="2203696" y="2163779"/>
          <a:ext cx="1390789" cy="743987"/>
        </a:xfrm>
        <a:prstGeom prst="roundRect">
          <a:avLst>
            <a:gd name="adj" fmla="val 10000"/>
          </a:avLst>
        </a:prstGeom>
        <a:solidFill>
          <a:srgbClr val="3366FF"/>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Describe</a:t>
          </a:r>
          <a:endParaRPr lang="en-US" sz="2000" kern="1200" dirty="0"/>
        </a:p>
      </dsp:txBody>
      <dsp:txXfrm>
        <a:off x="2203696" y="2163779"/>
        <a:ext cx="1390789" cy="495507"/>
      </dsp:txXfrm>
    </dsp:sp>
    <dsp:sp modelId="{3315B79C-FDE4-824E-85CC-F17E112020D6}">
      <dsp:nvSpPr>
        <dsp:cNvPr id="0" name=""/>
        <dsp:cNvSpPr/>
      </dsp:nvSpPr>
      <dsp:spPr>
        <a:xfrm>
          <a:off x="2558633" y="2952477"/>
          <a:ext cx="1451625" cy="2122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t>ASpace</a:t>
          </a:r>
          <a:endParaRPr lang="en-US" sz="1800" kern="1200" dirty="0"/>
        </a:p>
        <a:p>
          <a:pPr marL="171450" lvl="1" indent="-171450" algn="l" defTabSz="800100">
            <a:lnSpc>
              <a:spcPct val="90000"/>
            </a:lnSpc>
            <a:spcBef>
              <a:spcPct val="0"/>
            </a:spcBef>
            <a:spcAft>
              <a:spcPct val="15000"/>
            </a:spcAft>
            <a:buChar char="••"/>
          </a:pPr>
          <a:r>
            <a:rPr lang="en-US" sz="1800" kern="1200" dirty="0" err="1" smtClean="0"/>
            <a:t>CSpace</a:t>
          </a:r>
          <a:endParaRPr lang="en-US" sz="1800" kern="1200" dirty="0"/>
        </a:p>
        <a:p>
          <a:pPr marL="171450" lvl="1" indent="-171450" algn="l" defTabSz="800100">
            <a:lnSpc>
              <a:spcPct val="90000"/>
            </a:lnSpc>
            <a:spcBef>
              <a:spcPct val="0"/>
            </a:spcBef>
            <a:spcAft>
              <a:spcPct val="15000"/>
            </a:spcAft>
            <a:buChar char="••"/>
          </a:pPr>
          <a:r>
            <a:rPr lang="en-US" sz="1800" kern="1200" dirty="0" err="1" smtClean="0"/>
            <a:t>DSpace</a:t>
          </a:r>
          <a:endParaRPr lang="en-US" sz="1800" kern="1200" dirty="0"/>
        </a:p>
        <a:p>
          <a:pPr marL="171450" lvl="1" indent="-171450" algn="l" defTabSz="800100">
            <a:lnSpc>
              <a:spcPct val="90000"/>
            </a:lnSpc>
            <a:spcBef>
              <a:spcPct val="0"/>
            </a:spcBef>
            <a:spcAft>
              <a:spcPct val="15000"/>
            </a:spcAft>
            <a:buChar char="••"/>
          </a:pPr>
          <a:r>
            <a:rPr lang="en-US" sz="1800" kern="1200" dirty="0" smtClean="0"/>
            <a:t>VIVO</a:t>
          </a:r>
          <a:endParaRPr lang="en-US" sz="1800" kern="1200" dirty="0"/>
        </a:p>
      </dsp:txBody>
      <dsp:txXfrm>
        <a:off x="2601150" y="2994994"/>
        <a:ext cx="1366591" cy="2037841"/>
      </dsp:txXfrm>
    </dsp:sp>
    <dsp:sp modelId="{D1DAE797-9F5E-0C4D-8D0D-8E7D43BC27C8}">
      <dsp:nvSpPr>
        <dsp:cNvPr id="0" name=""/>
        <dsp:cNvSpPr/>
      </dsp:nvSpPr>
      <dsp:spPr>
        <a:xfrm>
          <a:off x="3809101" y="2257324"/>
          <a:ext cx="454984" cy="308417"/>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3809101" y="2319007"/>
        <a:ext cx="362459" cy="185051"/>
      </dsp:txXfrm>
    </dsp:sp>
    <dsp:sp modelId="{924369F2-A51F-4E48-8CE1-CEF7EF014490}">
      <dsp:nvSpPr>
        <dsp:cNvPr id="0" name=""/>
        <dsp:cNvSpPr/>
      </dsp:nvSpPr>
      <dsp:spPr>
        <a:xfrm>
          <a:off x="4452947" y="2163779"/>
          <a:ext cx="1238767" cy="743987"/>
        </a:xfrm>
        <a:prstGeom prst="roundRect">
          <a:avLst>
            <a:gd name="adj" fmla="val 10000"/>
          </a:avLst>
        </a:prstGeom>
        <a:solidFill>
          <a:srgbClr val="3366FF"/>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Manage/Access</a:t>
          </a:r>
          <a:endParaRPr lang="en-US" sz="2000" kern="1200" dirty="0"/>
        </a:p>
      </dsp:txBody>
      <dsp:txXfrm>
        <a:off x="4452947" y="2163779"/>
        <a:ext cx="1238767" cy="495507"/>
      </dsp:txXfrm>
    </dsp:sp>
    <dsp:sp modelId="{E8B3F219-CB99-D542-BB85-87D0465ED68F}">
      <dsp:nvSpPr>
        <dsp:cNvPr id="0" name=""/>
        <dsp:cNvSpPr/>
      </dsp:nvSpPr>
      <dsp:spPr>
        <a:xfrm>
          <a:off x="4499530" y="2958633"/>
          <a:ext cx="1899960" cy="2122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t>DSpace</a:t>
          </a:r>
          <a:endParaRPr lang="en-US" sz="1800" kern="1200" dirty="0"/>
        </a:p>
        <a:p>
          <a:pPr marL="171450" lvl="1" indent="-171450" algn="l" defTabSz="800100">
            <a:lnSpc>
              <a:spcPct val="90000"/>
            </a:lnSpc>
            <a:spcBef>
              <a:spcPct val="0"/>
            </a:spcBef>
            <a:spcAft>
              <a:spcPct val="15000"/>
            </a:spcAft>
            <a:buChar char="••"/>
          </a:pPr>
          <a:r>
            <a:rPr lang="en-US" sz="1800" kern="1200" dirty="0" smtClean="0"/>
            <a:t>Hydra/   Fedora</a:t>
          </a:r>
          <a:endParaRPr lang="en-US" sz="1800" kern="1200" dirty="0"/>
        </a:p>
        <a:p>
          <a:pPr marL="171450" lvl="1" indent="-171450" algn="l" defTabSz="800100">
            <a:lnSpc>
              <a:spcPct val="90000"/>
            </a:lnSpc>
            <a:spcBef>
              <a:spcPct val="0"/>
            </a:spcBef>
            <a:spcAft>
              <a:spcPct val="15000"/>
            </a:spcAft>
            <a:buChar char="••"/>
          </a:pPr>
          <a:r>
            <a:rPr lang="en-US" sz="1800" kern="1200" dirty="0" err="1" smtClean="0"/>
            <a:t>Islandora</a:t>
          </a:r>
          <a:endParaRPr lang="en-US" sz="1800" kern="1200" dirty="0"/>
        </a:p>
      </dsp:txBody>
      <dsp:txXfrm>
        <a:off x="4555178" y="3014281"/>
        <a:ext cx="1788664" cy="2011579"/>
      </dsp:txXfrm>
    </dsp:sp>
    <dsp:sp modelId="{7BAFA2AB-A3A1-EB4E-86E4-84A8B7C84566}">
      <dsp:nvSpPr>
        <dsp:cNvPr id="0" name=""/>
        <dsp:cNvSpPr/>
      </dsp:nvSpPr>
      <dsp:spPr>
        <a:xfrm>
          <a:off x="5962156" y="2257324"/>
          <a:ext cx="573336" cy="308417"/>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962156" y="2319007"/>
        <a:ext cx="480811" cy="185051"/>
      </dsp:txXfrm>
    </dsp:sp>
    <dsp:sp modelId="{136CBFCB-2DCF-F64E-90E0-3A7807A72F0C}">
      <dsp:nvSpPr>
        <dsp:cNvPr id="0" name=""/>
        <dsp:cNvSpPr/>
      </dsp:nvSpPr>
      <dsp:spPr>
        <a:xfrm>
          <a:off x="6773481" y="2163779"/>
          <a:ext cx="1545176" cy="743987"/>
        </a:xfrm>
        <a:prstGeom prst="roundRect">
          <a:avLst>
            <a:gd name="adj" fmla="val 10000"/>
          </a:avLst>
        </a:prstGeom>
        <a:solidFill>
          <a:srgbClr val="3366FF"/>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kern="1200" dirty="0" smtClean="0"/>
            <a:t>Preserve</a:t>
          </a:r>
          <a:endParaRPr lang="en-US" sz="2000" kern="1200" dirty="0"/>
        </a:p>
      </dsp:txBody>
      <dsp:txXfrm>
        <a:off x="6773481" y="2163779"/>
        <a:ext cx="1545176" cy="495507"/>
      </dsp:txXfrm>
    </dsp:sp>
    <dsp:sp modelId="{2D416430-1366-D34F-B4A2-326A973FB235}">
      <dsp:nvSpPr>
        <dsp:cNvPr id="0" name=""/>
        <dsp:cNvSpPr/>
      </dsp:nvSpPr>
      <dsp:spPr>
        <a:xfrm>
          <a:off x="6721000" y="2958293"/>
          <a:ext cx="2020603" cy="2122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t>ArchivesDirect</a:t>
          </a:r>
          <a:endParaRPr lang="en-US" sz="1800" kern="1200" dirty="0"/>
        </a:p>
        <a:p>
          <a:pPr marL="171450" lvl="1" indent="-171450" algn="l" defTabSz="800100">
            <a:lnSpc>
              <a:spcPct val="90000"/>
            </a:lnSpc>
            <a:spcBef>
              <a:spcPct val="0"/>
            </a:spcBef>
            <a:spcAft>
              <a:spcPct val="15000"/>
            </a:spcAft>
            <a:buChar char="••"/>
          </a:pPr>
          <a:r>
            <a:rPr lang="en-US" sz="1800" kern="1200" dirty="0" smtClean="0"/>
            <a:t>DuraCloud</a:t>
          </a:r>
          <a:endParaRPr lang="en-US" sz="1800" kern="1200" dirty="0"/>
        </a:p>
        <a:p>
          <a:pPr marL="171450" lvl="1" indent="-171450" algn="l" defTabSz="800100">
            <a:lnSpc>
              <a:spcPct val="90000"/>
            </a:lnSpc>
            <a:spcBef>
              <a:spcPct val="0"/>
            </a:spcBef>
            <a:spcAft>
              <a:spcPct val="15000"/>
            </a:spcAft>
            <a:buChar char="••"/>
          </a:pPr>
          <a:r>
            <a:rPr lang="en-US" sz="1800" kern="1200" dirty="0" smtClean="0"/>
            <a:t>Fedora</a:t>
          </a:r>
          <a:endParaRPr lang="en-US" sz="1800" kern="1200" dirty="0"/>
        </a:p>
      </dsp:txBody>
      <dsp:txXfrm>
        <a:off x="6780181" y="3017474"/>
        <a:ext cx="1902241" cy="20045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2/16/2016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2/16/2016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17</a:t>
            </a:fld>
            <a:endParaRPr lang="en-US"/>
          </a:p>
        </p:txBody>
      </p:sp>
    </p:spTree>
    <p:extLst>
      <p:ext uri="{BB962C8B-B14F-4D97-AF65-F5344CB8AC3E}">
        <p14:creationId xmlns:p14="http://schemas.microsoft.com/office/powerpoint/2010/main" val="154602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this larger portfolio, the new organization can begin to think about how to bring these open source projects and services together so users/orgs can be fully supported at any step in the management of their digital content.</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18</a:t>
            </a:fld>
            <a:endParaRPr lang="en-US"/>
          </a:p>
        </p:txBody>
      </p:sp>
    </p:spTree>
    <p:extLst>
      <p:ext uri="{BB962C8B-B14F-4D97-AF65-F5344CB8AC3E}">
        <p14:creationId xmlns:p14="http://schemas.microsoft.com/office/powerpoint/2010/main" val="263299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a:t>
            </a:r>
            <a:r>
              <a:rPr lang="en-US" baseline="0" dirty="0" smtClean="0"/>
              <a:t> years </a:t>
            </a:r>
            <a:r>
              <a:rPr lang="en-US" baseline="0" dirty="0" err="1" smtClean="0"/>
              <a:t>Lyrasis</a:t>
            </a:r>
            <a:r>
              <a:rPr lang="en-US" baseline="0" dirty="0" smtClean="0"/>
              <a:t> has made a strategic decision to support OSS, and currently is  the organizational home for </a:t>
            </a:r>
            <a:r>
              <a:rPr lang="en-US" baseline="0" dirty="0" err="1" smtClean="0"/>
              <a:t>Collectionspace</a:t>
            </a:r>
            <a:r>
              <a:rPr lang="en-US" baseline="0" dirty="0" smtClean="0"/>
              <a:t> and </a:t>
            </a:r>
            <a:r>
              <a:rPr lang="en-US" baseline="0" dirty="0" err="1" smtClean="0"/>
              <a:t>archivesspace</a:t>
            </a:r>
            <a:r>
              <a:rPr lang="en-US" baseline="0" dirty="0" smtClean="0"/>
              <a:t>.  As part of that strategy, </a:t>
            </a:r>
            <a:r>
              <a:rPr lang="en-US" baseline="0" dirty="0" err="1" smtClean="0"/>
              <a:t>LYRAsis</a:t>
            </a:r>
            <a:r>
              <a:rPr lang="en-US" baseline="0" dirty="0" smtClean="0"/>
              <a:t> would like to build a set of services that better enable institutions to use OSS and participate in OSS projects.</a:t>
            </a:r>
          </a:p>
          <a:p>
            <a:r>
              <a:rPr lang="en-US" baseline="0" dirty="0" smtClean="0"/>
              <a:t>With the current “intent to merge” with DS,  if successful, the new organization will be the org home for initially 6 open source projects and a number of complimentary services.</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22</a:t>
            </a:fld>
            <a:endParaRPr lang="en-US"/>
          </a:p>
        </p:txBody>
      </p:sp>
    </p:spTree>
    <p:extLst>
      <p:ext uri="{BB962C8B-B14F-4D97-AF65-F5344CB8AC3E}">
        <p14:creationId xmlns:p14="http://schemas.microsoft.com/office/powerpoint/2010/main" val="175943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23</a:t>
            </a:fld>
            <a:endParaRPr lang="en-US"/>
          </a:p>
        </p:txBody>
      </p:sp>
    </p:spTree>
    <p:extLst>
      <p:ext uri="{BB962C8B-B14F-4D97-AF65-F5344CB8AC3E}">
        <p14:creationId xmlns:p14="http://schemas.microsoft.com/office/powerpoint/2010/main" val="152997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24</a:t>
            </a:fld>
            <a:endParaRPr lang="en-US"/>
          </a:p>
        </p:txBody>
      </p:sp>
    </p:spTree>
    <p:extLst>
      <p:ext uri="{BB962C8B-B14F-4D97-AF65-F5344CB8AC3E}">
        <p14:creationId xmlns:p14="http://schemas.microsoft.com/office/powerpoint/2010/main" val="140843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25</a:t>
            </a:fld>
            <a:endParaRPr lang="en-US"/>
          </a:p>
        </p:txBody>
      </p:sp>
    </p:spTree>
    <p:extLst>
      <p:ext uri="{BB962C8B-B14F-4D97-AF65-F5344CB8AC3E}">
        <p14:creationId xmlns:p14="http://schemas.microsoft.com/office/powerpoint/2010/main" val="220802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11182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6</a:t>
            </a:fld>
            <a:endParaRPr lang="en-US"/>
          </a:p>
        </p:txBody>
      </p:sp>
    </p:spTree>
    <p:extLst>
      <p:ext uri="{BB962C8B-B14F-4D97-AF65-F5344CB8AC3E}">
        <p14:creationId xmlns:p14="http://schemas.microsoft.com/office/powerpoint/2010/main" val="237241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Laurie bio</a:t>
            </a:r>
            <a:endParaRPr lang="en-US" baseline="0" dirty="0" smtClean="0"/>
          </a:p>
          <a:p>
            <a:r>
              <a:rPr lang="en-US" sz="1200" dirty="0" smtClean="0"/>
              <a:t>Title reflects the variety of great activities – Dig/</a:t>
            </a:r>
            <a:r>
              <a:rPr lang="en-US" sz="1200" dirty="0" err="1" smtClean="0"/>
              <a:t>pres</a:t>
            </a:r>
            <a:r>
              <a:rPr lang="en-US" sz="1200" dirty="0" smtClean="0"/>
              <a:t>, training/consult, community supported software</a:t>
            </a:r>
          </a:p>
          <a:p>
            <a:r>
              <a:rPr lang="en-US" sz="1200" dirty="0" smtClean="0"/>
              <a:t> </a:t>
            </a:r>
            <a:endParaRPr lang="en-US" baseline="0" dirty="0" smtClean="0"/>
          </a:p>
          <a:p>
            <a:r>
              <a:rPr lang="en-US" baseline="0" dirty="0" smtClean="0"/>
              <a:t>We wanted to take a little time to talk about Community supported software - Current trends; continued adoption and growth and also provided some specifics.</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8</a:t>
            </a:fld>
            <a:endParaRPr lang="en-US"/>
          </a:p>
        </p:txBody>
      </p:sp>
    </p:spTree>
    <p:extLst>
      <p:ext uri="{BB962C8B-B14F-4D97-AF65-F5344CB8AC3E}">
        <p14:creationId xmlns:p14="http://schemas.microsoft.com/office/powerpoint/2010/main" val="321461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this larger portfolio, the new organization can begin to think about how to bring these open source projects and services together so users/orgs can be fully supported at any step in the management of their digital content.</a:t>
            </a:r>
          </a:p>
          <a:p>
            <a:endParaRPr lang="en-US" baseline="0" dirty="0" smtClean="0"/>
          </a:p>
          <a:p>
            <a:r>
              <a:rPr lang="en-US" dirty="0" smtClean="0"/>
              <a:t>A merged organization brings together a broader participant base for community source projects which will promote greater adoption and provide a larger pool of technical expertise to grow the projects.</a:t>
            </a:r>
          </a:p>
          <a:p>
            <a:endParaRPr lang="en-US" dirty="0" smtClean="0"/>
          </a:p>
          <a:p>
            <a:r>
              <a:rPr lang="en-US" dirty="0" smtClean="0"/>
              <a:t>The combined services provide a diverse suite of tools for each step in the digital asset management process paired with professional expertise and consulting at every step.</a:t>
            </a:r>
          </a:p>
          <a:p>
            <a:endParaRPr lang="en-US" dirty="0" smtClean="0"/>
          </a:p>
          <a:p>
            <a:r>
              <a:rPr lang="en-US" dirty="0" smtClean="0"/>
              <a:t>Together, the organizations can pool expertise and participate in ecosystem activities to lead national preservation, </a:t>
            </a:r>
            <a:r>
              <a:rPr lang="en-US" dirty="0" err="1" smtClean="0"/>
              <a:t>curation</a:t>
            </a:r>
            <a:r>
              <a:rPr lang="en-US" dirty="0" smtClean="0"/>
              <a:t>, and data management efforts for benefit of their members and the broader academic community.</a:t>
            </a:r>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10</a:t>
            </a:fld>
            <a:endParaRPr lang="en-US"/>
          </a:p>
        </p:txBody>
      </p:sp>
    </p:spTree>
    <p:extLst>
      <p:ext uri="{BB962C8B-B14F-4D97-AF65-F5344CB8AC3E}">
        <p14:creationId xmlns:p14="http://schemas.microsoft.com/office/powerpoint/2010/main" val="296267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11</a:t>
            </a:fld>
            <a:endParaRPr lang="en-US"/>
          </a:p>
        </p:txBody>
      </p:sp>
    </p:spTree>
    <p:extLst>
      <p:ext uri="{BB962C8B-B14F-4D97-AF65-F5344CB8AC3E}">
        <p14:creationId xmlns:p14="http://schemas.microsoft.com/office/powerpoint/2010/main" val="100305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12</a:t>
            </a:fld>
            <a:endParaRPr lang="en-US"/>
          </a:p>
        </p:txBody>
      </p:sp>
    </p:spTree>
    <p:extLst>
      <p:ext uri="{BB962C8B-B14F-4D97-AF65-F5344CB8AC3E}">
        <p14:creationId xmlns:p14="http://schemas.microsoft.com/office/powerpoint/2010/main" val="101634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13</a:t>
            </a:fld>
            <a:endParaRPr lang="en-US"/>
          </a:p>
        </p:txBody>
      </p:sp>
    </p:spTree>
    <p:extLst>
      <p:ext uri="{BB962C8B-B14F-4D97-AF65-F5344CB8AC3E}">
        <p14:creationId xmlns:p14="http://schemas.microsoft.com/office/powerpoint/2010/main" val="39595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16</a:t>
            </a:fld>
            <a:endParaRPr lang="en-US"/>
          </a:p>
        </p:txBody>
      </p:sp>
    </p:spTree>
    <p:extLst>
      <p:ext uri="{BB962C8B-B14F-4D97-AF65-F5344CB8AC3E}">
        <p14:creationId xmlns:p14="http://schemas.microsoft.com/office/powerpoint/2010/main" val="2471983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2/16/2016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 2016</a:t>
            </a:r>
            <a:br>
              <a:rPr lang="en-US" dirty="0" smtClean="0"/>
            </a:br>
            <a:r>
              <a:rPr lang="en-US" dirty="0" smtClean="0"/>
              <a:t>Welcome</a:t>
            </a:r>
            <a:br>
              <a:rPr lang="en-US" dirty="0" smtClean="0"/>
            </a:br>
            <a:r>
              <a:rPr lang="en-US" sz="2000" dirty="0" err="1" smtClean="0"/>
              <a:t>wifi</a:t>
            </a:r>
            <a:r>
              <a:rPr lang="en-US" sz="2000" dirty="0" smtClean="0"/>
              <a:t> code</a:t>
            </a:r>
            <a:r>
              <a:rPr lang="en-US" sz="2000" dirty="0" smtClean="0"/>
              <a:t>: LAPL-Public</a:t>
            </a:r>
            <a:endParaRPr lang="en-US" sz="2000" dirty="0"/>
          </a:p>
        </p:txBody>
      </p:sp>
      <p:sp>
        <p:nvSpPr>
          <p:cNvPr id="3" name="Subtitle 2"/>
          <p:cNvSpPr>
            <a:spLocks noGrp="1"/>
          </p:cNvSpPr>
          <p:nvPr>
            <p:ph type="subTitle" idx="1"/>
          </p:nvPr>
        </p:nvSpPr>
        <p:spPr>
          <a:xfrm>
            <a:off x="685800" y="4367898"/>
            <a:ext cx="7848600" cy="743851"/>
          </a:xfrm>
        </p:spPr>
        <p:txBody>
          <a:bodyPr>
            <a:normAutofit/>
          </a:bodyPr>
          <a:lstStyle/>
          <a:p>
            <a:pPr>
              <a:lnSpc>
                <a:spcPct val="130000"/>
              </a:lnSpc>
            </a:pPr>
            <a:r>
              <a:rPr lang="en-US" sz="1400" b="1" dirty="0" smtClean="0"/>
              <a:t>Your hosts:</a:t>
            </a:r>
            <a:r>
              <a:rPr lang="en-US" sz="1400" dirty="0" smtClean="0"/>
              <a:t> Robert Miller</a:t>
            </a:r>
            <a:r>
              <a:rPr lang="en-US" sz="1400" dirty="0"/>
              <a:t>, Debra Hanken </a:t>
            </a:r>
            <a:r>
              <a:rPr lang="en-US" sz="1400" dirty="0" smtClean="0"/>
              <a:t>Kurtz, Cynthia Henderson, </a:t>
            </a:r>
            <a:r>
              <a:rPr lang="en-US" sz="1400" dirty="0" smtClean="0"/>
              <a:t>John Herbert, </a:t>
            </a:r>
            <a:r>
              <a:rPr lang="en-US" sz="1400" dirty="0" smtClean="0"/>
              <a:t>Jill Grogg, </a:t>
            </a:r>
            <a:r>
              <a:rPr lang="en-US" sz="1400" dirty="0"/>
              <a:t>Laurie </a:t>
            </a:r>
            <a:r>
              <a:rPr lang="en-US" sz="1400" dirty="0" smtClean="0"/>
              <a:t>Arp,</a:t>
            </a:r>
            <a:r>
              <a:rPr lang="en-US" sz="1400" dirty="0"/>
              <a:t> </a:t>
            </a:r>
            <a:r>
              <a:rPr lang="en-US" sz="1400" dirty="0" smtClean="0"/>
              <a:t>and </a:t>
            </a:r>
            <a:r>
              <a:rPr lang="en-US" sz="1400" dirty="0" smtClean="0"/>
              <a:t>Jenn Bielewski</a:t>
            </a:r>
            <a:endParaRPr lang="en-US" sz="1400" dirty="0"/>
          </a:p>
        </p:txBody>
      </p:sp>
    </p:spTree>
    <p:extLst>
      <p:ext uri="{BB962C8B-B14F-4D97-AF65-F5344CB8AC3E}">
        <p14:creationId xmlns:p14="http://schemas.microsoft.com/office/powerpoint/2010/main" val="14724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End-to-End Asset Management Services</a:t>
            </a:r>
            <a:endParaRPr lang="en-US" b="1" dirty="0"/>
          </a:p>
        </p:txBody>
      </p:sp>
      <p:graphicFrame>
        <p:nvGraphicFramePr>
          <p:cNvPr id="5" name="Content Placeholder 3"/>
          <p:cNvGraphicFramePr>
            <a:graphicFrameLocks noGrp="1"/>
          </p:cNvGraphicFramePr>
          <p:nvPr>
            <p:extLst/>
          </p:nvPr>
        </p:nvGraphicFramePr>
        <p:xfrm>
          <a:off x="207611" y="-498537"/>
          <a:ext cx="8817320" cy="69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97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0575" y="991224"/>
            <a:ext cx="3439857" cy="2703093"/>
          </a:xfrm>
          <a:prstGeom prst="rect">
            <a:avLst/>
          </a:prstGeom>
        </p:spPr>
      </p:pic>
      <p:sp>
        <p:nvSpPr>
          <p:cNvPr id="2" name="Title 1"/>
          <p:cNvSpPr>
            <a:spLocks noGrp="1"/>
          </p:cNvSpPr>
          <p:nvPr>
            <p:ph type="title"/>
          </p:nvPr>
        </p:nvSpPr>
        <p:spPr/>
        <p:txBody>
          <a:bodyPr/>
          <a:lstStyle/>
          <a:p>
            <a:r>
              <a:rPr lang="en-US" dirty="0" smtClean="0"/>
              <a:t>Current LYRASIS Examples</a:t>
            </a:r>
            <a:endParaRPr lang="en-US" dirty="0"/>
          </a:p>
        </p:txBody>
      </p:sp>
      <p:sp>
        <p:nvSpPr>
          <p:cNvPr id="3" name="Content Placeholder 2"/>
          <p:cNvSpPr>
            <a:spLocks noGrp="1"/>
          </p:cNvSpPr>
          <p:nvPr>
            <p:ph idx="1"/>
          </p:nvPr>
        </p:nvSpPr>
        <p:spPr>
          <a:xfrm>
            <a:off x="3803374" y="891405"/>
            <a:ext cx="5340626" cy="5453411"/>
          </a:xfrm>
        </p:spPr>
        <p:txBody>
          <a:bodyPr>
            <a:normAutofit lnSpcReduction="10000"/>
          </a:bodyPr>
          <a:lstStyle/>
          <a:p>
            <a:r>
              <a:rPr lang="en-US" dirty="0" err="1"/>
              <a:t>ArchivesSpace</a:t>
            </a:r>
            <a:r>
              <a:rPr lang="en-US" dirty="0"/>
              <a:t> and </a:t>
            </a:r>
            <a:r>
              <a:rPr lang="en-US" dirty="0" smtClean="0"/>
              <a:t>CollectionSpace</a:t>
            </a:r>
            <a:endParaRPr lang="en-US" dirty="0"/>
          </a:p>
          <a:p>
            <a:pPr lvl="1"/>
            <a:r>
              <a:rPr lang="en-US" dirty="0" smtClean="0"/>
              <a:t>Open source </a:t>
            </a:r>
            <a:r>
              <a:rPr lang="en-US" dirty="0"/>
              <a:t>c</a:t>
            </a:r>
            <a:r>
              <a:rPr lang="en-US" dirty="0" smtClean="0"/>
              <a:t>ollections </a:t>
            </a:r>
            <a:r>
              <a:rPr lang="en-US" dirty="0"/>
              <a:t>m</a:t>
            </a:r>
            <a:r>
              <a:rPr lang="en-US" dirty="0" smtClean="0"/>
              <a:t>anagement </a:t>
            </a:r>
            <a:r>
              <a:rPr lang="en-US" dirty="0"/>
              <a:t>s</a:t>
            </a:r>
            <a:r>
              <a:rPr lang="en-US" dirty="0" smtClean="0"/>
              <a:t>oftware</a:t>
            </a:r>
            <a:endParaRPr lang="en-US" dirty="0"/>
          </a:p>
          <a:p>
            <a:endParaRPr lang="en-US" dirty="0" smtClean="0"/>
          </a:p>
          <a:p>
            <a:r>
              <a:rPr lang="en-US" dirty="0" err="1" smtClean="0"/>
              <a:t>ArchivesSpace</a:t>
            </a:r>
            <a:r>
              <a:rPr lang="en-US" dirty="0" smtClean="0"/>
              <a:t>  </a:t>
            </a:r>
          </a:p>
          <a:p>
            <a:pPr lvl="1"/>
            <a:r>
              <a:rPr lang="en-US" dirty="0" smtClean="0"/>
              <a:t>Background</a:t>
            </a:r>
            <a:endParaRPr lang="en-US" dirty="0"/>
          </a:p>
          <a:p>
            <a:pPr lvl="1"/>
            <a:r>
              <a:rPr lang="en-US" dirty="0" smtClean="0"/>
              <a:t>Governance</a:t>
            </a:r>
            <a:endParaRPr lang="en-US" dirty="0"/>
          </a:p>
          <a:p>
            <a:pPr lvl="1"/>
            <a:r>
              <a:rPr lang="en-US" dirty="0" smtClean="0"/>
              <a:t>Membership</a:t>
            </a:r>
            <a:endParaRPr lang="en-US" dirty="0"/>
          </a:p>
          <a:p>
            <a:pPr lvl="1"/>
            <a:r>
              <a:rPr lang="en-US" dirty="0" smtClean="0"/>
              <a:t>Organizational home</a:t>
            </a:r>
          </a:p>
          <a:p>
            <a:pPr lvl="1"/>
            <a:endParaRPr lang="en-US" dirty="0"/>
          </a:p>
          <a:p>
            <a:r>
              <a:rPr lang="en-US" dirty="0" smtClean="0"/>
              <a:t>CollectionSpace</a:t>
            </a:r>
          </a:p>
          <a:p>
            <a:endParaRPr lang="en-US" dirty="0" smtClean="0"/>
          </a:p>
          <a:p>
            <a:r>
              <a:rPr lang="en-US" dirty="0" smtClean="0"/>
              <a:t>Focus/Challenge</a:t>
            </a:r>
          </a:p>
          <a:p>
            <a:pPr lvl="1"/>
            <a:r>
              <a:rPr lang="en-US" dirty="0" smtClean="0"/>
              <a:t>Transitioning </a:t>
            </a:r>
            <a:r>
              <a:rPr lang="en-US" dirty="0"/>
              <a:t>organizations from software consumers to software supporters/users.  </a:t>
            </a:r>
          </a:p>
          <a:p>
            <a:pPr lvl="1"/>
            <a:endParaRPr lang="en-US" dirty="0"/>
          </a:p>
          <a:p>
            <a:endParaRPr lang="en-US" dirty="0"/>
          </a:p>
        </p:txBody>
      </p:sp>
      <p:pic>
        <p:nvPicPr>
          <p:cNvPr id="5" name="Picture 4"/>
          <p:cNvPicPr>
            <a:picLocks noChangeAspect="1"/>
          </p:cNvPicPr>
          <p:nvPr/>
        </p:nvPicPr>
        <p:blipFill>
          <a:blip r:embed="rId4"/>
          <a:stretch>
            <a:fillRect/>
          </a:stretch>
        </p:blipFill>
        <p:spPr>
          <a:xfrm>
            <a:off x="479762" y="3883333"/>
            <a:ext cx="3323612" cy="2550679"/>
          </a:xfrm>
          <a:prstGeom prst="rect">
            <a:avLst/>
          </a:prstGeom>
        </p:spPr>
      </p:pic>
    </p:spTree>
    <p:extLst>
      <p:ext uri="{BB962C8B-B14F-4D97-AF65-F5344CB8AC3E}">
        <p14:creationId xmlns:p14="http://schemas.microsoft.com/office/powerpoint/2010/main" val="85799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r>
              <a:rPr lang="en-US" sz="2800" dirty="0" smtClean="0"/>
              <a:t>Are you using OSS?</a:t>
            </a:r>
          </a:p>
          <a:p>
            <a:endParaRPr lang="en-US" sz="2800" dirty="0" smtClean="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What services and support could LYRASIS put in place to remove barriers and/or improve success?</a:t>
            </a:r>
          </a:p>
          <a:p>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1437161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a:bodyPr>
          <a:lstStyle/>
          <a:p>
            <a:r>
              <a:rPr lang="en-US" sz="2800" dirty="0" smtClean="0"/>
              <a:t>Continued adoption and growth in academic and government</a:t>
            </a:r>
          </a:p>
          <a:p>
            <a:pPr>
              <a:buNone/>
            </a:pPr>
            <a:endParaRPr lang="en-US" sz="2800" dirty="0" smtClean="0"/>
          </a:p>
          <a:p>
            <a:r>
              <a:rPr lang="en-US" sz="2800" dirty="0" smtClean="0"/>
              <a:t>Improved technical infrastructure for distributed development </a:t>
            </a:r>
          </a:p>
          <a:p>
            <a:pPr lvl="1"/>
            <a:r>
              <a:rPr lang="en-US" sz="2400" dirty="0" err="1" smtClean="0"/>
              <a:t>github</a:t>
            </a:r>
            <a:r>
              <a:rPr lang="en-US" sz="2400" dirty="0" smtClean="0"/>
              <a:t>, SLAC, Jira</a:t>
            </a:r>
          </a:p>
          <a:p>
            <a:pPr>
              <a:buNone/>
            </a:pPr>
            <a:r>
              <a:rPr lang="en-US" sz="2800" dirty="0" smtClean="0"/>
              <a:t> </a:t>
            </a:r>
          </a:p>
          <a:p>
            <a:r>
              <a:rPr lang="en-US" sz="2800" dirty="0"/>
              <a:t>A</a:t>
            </a:r>
            <a:r>
              <a:rPr lang="en-US" sz="2800" dirty="0" smtClean="0"/>
              <a:t>gile development process</a:t>
            </a:r>
          </a:p>
          <a:p>
            <a:pPr>
              <a:buNone/>
            </a:pPr>
            <a:endParaRPr lang="en-US" sz="2800" dirty="0" smtClean="0"/>
          </a:p>
          <a:p>
            <a:r>
              <a:rPr lang="en-US" sz="2800" dirty="0" smtClean="0"/>
              <a:t>Continued evolution of sustainability models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889027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5030" y="3206083"/>
            <a:ext cx="5138970" cy="3627761"/>
          </a:xfrm>
          <a:prstGeom prst="rect">
            <a:avLst/>
          </a:prstGeom>
        </p:spPr>
      </p:pic>
      <p:pic>
        <p:nvPicPr>
          <p:cNvPr id="5" name="Picture 4"/>
          <p:cNvPicPr>
            <a:picLocks noChangeAspect="1"/>
          </p:cNvPicPr>
          <p:nvPr/>
        </p:nvPicPr>
        <p:blipFill>
          <a:blip r:embed="rId3"/>
          <a:stretch>
            <a:fillRect/>
          </a:stretch>
        </p:blipFill>
        <p:spPr>
          <a:xfrm>
            <a:off x="191011" y="272130"/>
            <a:ext cx="5275371" cy="4747834"/>
          </a:xfrm>
          <a:prstGeom prst="rect">
            <a:avLst/>
          </a:prstGeom>
        </p:spPr>
      </p:pic>
    </p:spTree>
    <p:extLst>
      <p:ext uri="{BB962C8B-B14F-4D97-AF65-F5344CB8AC3E}">
        <p14:creationId xmlns:p14="http://schemas.microsoft.com/office/powerpoint/2010/main" val="826270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a:t>
            </a:r>
            <a:endParaRPr lang="en-US" b="1" dirty="0"/>
          </a:p>
        </p:txBody>
      </p:sp>
      <p:pic>
        <p:nvPicPr>
          <p:cNvPr id="4" name="Content Placeholder 3" descr="FOSSpage.tiff"/>
          <p:cNvPicPr>
            <a:picLocks noGrp="1" noChangeAspect="1"/>
          </p:cNvPicPr>
          <p:nvPr>
            <p:ph idx="1"/>
          </p:nvPr>
        </p:nvPicPr>
        <p:blipFill>
          <a:blip r:embed="rId2"/>
          <a:stretch>
            <a:fillRect/>
          </a:stretch>
        </p:blipFill>
        <p:spPr>
          <a:xfrm>
            <a:off x="244475" y="1170085"/>
            <a:ext cx="8658225" cy="4522592"/>
          </a:xfrm>
        </p:spPr>
      </p:pic>
    </p:spTree>
    <p:extLst>
      <p:ext uri="{BB962C8B-B14F-4D97-AF65-F5344CB8AC3E}">
        <p14:creationId xmlns:p14="http://schemas.microsoft.com/office/powerpoint/2010/main" val="420804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community based software</a:t>
            </a:r>
            <a:endParaRPr lang="en-US" dirty="0"/>
          </a:p>
        </p:txBody>
      </p:sp>
      <p:sp>
        <p:nvSpPr>
          <p:cNvPr id="3" name="Subtitle 2"/>
          <p:cNvSpPr>
            <a:spLocks noGrp="1"/>
          </p:cNvSpPr>
          <p:nvPr>
            <p:ph type="subTitle" idx="1"/>
          </p:nvPr>
        </p:nvSpPr>
        <p:spPr/>
        <p:txBody>
          <a:bodyPr/>
          <a:lstStyle/>
          <a:p>
            <a:r>
              <a:rPr lang="en-US" dirty="0"/>
              <a:t>Debra Hanken </a:t>
            </a:r>
            <a:r>
              <a:rPr lang="en-US" dirty="0" smtClean="0"/>
              <a:t>Kurtz, </a:t>
            </a:r>
            <a:r>
              <a:rPr lang="en-US" dirty="0" err="1" smtClean="0"/>
              <a:t>DuraSpace</a:t>
            </a:r>
            <a:r>
              <a:rPr lang="en-US" dirty="0" smtClean="0"/>
              <a:t> CEO </a:t>
            </a:r>
            <a:endParaRPr lang="en-US" dirty="0"/>
          </a:p>
        </p:txBody>
      </p:sp>
    </p:spTree>
    <p:extLst>
      <p:ext uri="{BB962C8B-B14F-4D97-AF65-F5344CB8AC3E}">
        <p14:creationId xmlns:p14="http://schemas.microsoft.com/office/powerpoint/2010/main" val="2011347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 trends</a:t>
            </a:r>
            <a:endParaRPr lang="en-US" dirty="0"/>
          </a:p>
        </p:txBody>
      </p:sp>
      <p:sp>
        <p:nvSpPr>
          <p:cNvPr id="3" name="Content Placeholder 2"/>
          <p:cNvSpPr>
            <a:spLocks noGrp="1"/>
          </p:cNvSpPr>
          <p:nvPr>
            <p:ph idx="1"/>
          </p:nvPr>
        </p:nvSpPr>
        <p:spPr>
          <a:xfrm>
            <a:off x="244247" y="891403"/>
            <a:ext cx="8658559" cy="5327076"/>
          </a:xfrm>
        </p:spPr>
        <p:txBody>
          <a:bodyPr>
            <a:normAutofit fontScale="77500" lnSpcReduction="20000"/>
          </a:bodyPr>
          <a:lstStyle/>
          <a:p>
            <a:r>
              <a:rPr lang="en-US" dirty="0" smtClean="0"/>
              <a:t>Continued adoption and growth in Academic and government</a:t>
            </a:r>
          </a:p>
          <a:p>
            <a:pPr>
              <a:buNone/>
            </a:pPr>
            <a:endParaRPr lang="en-US" dirty="0" smtClean="0"/>
          </a:p>
          <a:p>
            <a:r>
              <a:rPr lang="en-US" dirty="0" smtClean="0"/>
              <a:t>Improved technical infrastructure for distributed development (</a:t>
            </a:r>
            <a:r>
              <a:rPr lang="en-US" dirty="0" err="1" smtClean="0"/>
              <a:t>github,SLAC,Jira</a:t>
            </a:r>
            <a:r>
              <a:rPr lang="en-US" dirty="0" smtClean="0"/>
              <a:t>)</a:t>
            </a:r>
          </a:p>
          <a:p>
            <a:endParaRPr lang="en-US" dirty="0" smtClean="0"/>
          </a:p>
          <a:p>
            <a:r>
              <a:rPr lang="en-US" dirty="0" smtClean="0"/>
              <a:t>Open API’s to extend interoperability and functionality</a:t>
            </a:r>
          </a:p>
          <a:p>
            <a:pPr>
              <a:buNone/>
            </a:pPr>
            <a:r>
              <a:rPr lang="en-US" dirty="0" smtClean="0"/>
              <a:t> </a:t>
            </a:r>
          </a:p>
          <a:p>
            <a:r>
              <a:rPr lang="en-US" dirty="0" smtClean="0"/>
              <a:t>agile development process</a:t>
            </a:r>
          </a:p>
          <a:p>
            <a:pPr>
              <a:buNone/>
            </a:pPr>
            <a:endParaRPr lang="en-US" dirty="0" smtClean="0"/>
          </a:p>
          <a:p>
            <a:r>
              <a:rPr lang="en-US" dirty="0" smtClean="0"/>
              <a:t>Continued evolution of sustainability models</a:t>
            </a:r>
          </a:p>
          <a:p>
            <a:pPr lvl="1"/>
            <a:r>
              <a:rPr lang="en-US" dirty="0" smtClean="0"/>
              <a:t>Shared governance and administration</a:t>
            </a:r>
          </a:p>
          <a:p>
            <a:pPr lvl="1"/>
            <a:r>
              <a:rPr lang="en-US" dirty="0" smtClean="0"/>
              <a:t>Financial sponsorship/membership</a:t>
            </a:r>
          </a:p>
          <a:p>
            <a:pPr lvl="1"/>
            <a:r>
              <a:rPr lang="en-US" dirty="0" smtClean="0"/>
              <a:t>Establishment of Organizational home as administer (not for profit)</a:t>
            </a:r>
          </a:p>
          <a:p>
            <a:pPr lvl="1"/>
            <a:r>
              <a:rPr lang="en-US" dirty="0" smtClean="0"/>
              <a:t>For profit home for support and services</a:t>
            </a:r>
          </a:p>
          <a:p>
            <a:pPr lvl="1"/>
            <a:endParaRPr lang="en-US" dirty="0" smtClean="0"/>
          </a:p>
          <a:p>
            <a:r>
              <a:rPr lang="en-US" dirty="0" smtClean="0"/>
              <a:t>Emerging vendor ecosystem</a:t>
            </a:r>
          </a:p>
          <a:p>
            <a:pPr lvl="1"/>
            <a:r>
              <a:rPr lang="en-US" dirty="0" smtClean="0"/>
              <a:t>Membership</a:t>
            </a:r>
          </a:p>
          <a:p>
            <a:pPr lvl="1"/>
            <a:r>
              <a:rPr lang="en-US" dirty="0" smtClean="0"/>
              <a:t>Service Providers</a:t>
            </a:r>
          </a:p>
          <a:p>
            <a:pPr lvl="1"/>
            <a:r>
              <a:rPr lang="en-US" dirty="0" smtClean="0"/>
              <a:t>For profit and not for profit companies</a:t>
            </a:r>
          </a:p>
          <a:p>
            <a:pPr lvl="1"/>
            <a:endParaRPr lang="en-US" dirty="0" smtClean="0"/>
          </a:p>
          <a:p>
            <a:endParaRPr lang="en-US" dirty="0"/>
          </a:p>
        </p:txBody>
      </p:sp>
    </p:spTree>
    <p:extLst>
      <p:ext uri="{BB962C8B-B14F-4D97-AF65-F5344CB8AC3E}">
        <p14:creationId xmlns:p14="http://schemas.microsoft.com/office/powerpoint/2010/main" val="1726035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lifecycle management</a:t>
            </a:r>
            <a:endParaRPr lang="en-US" dirty="0"/>
          </a:p>
        </p:txBody>
      </p:sp>
      <p:pic>
        <p:nvPicPr>
          <p:cNvPr id="6" name="Content Placeholder 5" descr="digitalmgtservices.tiff"/>
          <p:cNvPicPr>
            <a:picLocks noGrp="1" noChangeAspect="1"/>
          </p:cNvPicPr>
          <p:nvPr>
            <p:ph idx="1"/>
          </p:nvPr>
        </p:nvPicPr>
        <p:blipFill>
          <a:blip r:embed="rId3"/>
          <a:stretch>
            <a:fillRect/>
          </a:stretch>
        </p:blipFill>
        <p:spPr>
          <a:xfrm>
            <a:off x="244475" y="1968684"/>
            <a:ext cx="8658225" cy="2925395"/>
          </a:xfrm>
        </p:spPr>
      </p:pic>
    </p:spTree>
    <p:extLst>
      <p:ext uri="{BB962C8B-B14F-4D97-AF65-F5344CB8AC3E}">
        <p14:creationId xmlns:p14="http://schemas.microsoft.com/office/powerpoint/2010/main" val="3594128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Are you using OSS?</a:t>
            </a:r>
          </a:p>
          <a:p>
            <a:r>
              <a:rPr lang="en-US" dirty="0" smtClean="0"/>
              <a:t>What has been successful, and what has been challenging?</a:t>
            </a:r>
          </a:p>
          <a:p>
            <a:r>
              <a:rPr lang="en-US" dirty="0" smtClean="0"/>
              <a:t>What are the barriers?</a:t>
            </a:r>
          </a:p>
          <a:p>
            <a:r>
              <a:rPr lang="en-US" dirty="0" smtClean="0"/>
              <a:t>What services and support could </a:t>
            </a:r>
            <a:r>
              <a:rPr lang="en-US" dirty="0" err="1" smtClean="0"/>
              <a:t>Lyrasis</a:t>
            </a:r>
            <a:r>
              <a:rPr lang="en-US" dirty="0" smtClean="0"/>
              <a:t> put in place to remove barriers and/or improve success?</a:t>
            </a:r>
          </a:p>
          <a:p>
            <a:r>
              <a:rPr lang="en-US" dirty="0" smtClean="0"/>
              <a:t>What projects/platforms are you evaluating now?</a:t>
            </a:r>
          </a:p>
          <a:p>
            <a:r>
              <a:rPr lang="en-US" dirty="0" smtClean="0"/>
              <a:t>Does this diagram resonate in any way?</a:t>
            </a:r>
          </a:p>
          <a:p>
            <a:endParaRPr lang="en-US" dirty="0"/>
          </a:p>
        </p:txBody>
      </p:sp>
    </p:spTree>
    <p:extLst>
      <p:ext uri="{BB962C8B-B14F-4D97-AF65-F5344CB8AC3E}">
        <p14:creationId xmlns:p14="http://schemas.microsoft.com/office/powerpoint/2010/main" val="2767727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eResources</a:t>
            </a:r>
            <a:r>
              <a:rPr lang="en-US" dirty="0" smtClean="0"/>
              <a:t> &amp; Licensing</a:t>
            </a:r>
            <a:endParaRPr lang="en-US" dirty="0"/>
          </a:p>
        </p:txBody>
      </p:sp>
      <p:sp>
        <p:nvSpPr>
          <p:cNvPr id="3" name="Subtitle 2"/>
          <p:cNvSpPr>
            <a:spLocks noGrp="1"/>
          </p:cNvSpPr>
          <p:nvPr>
            <p:ph type="subTitle" idx="1"/>
          </p:nvPr>
        </p:nvSpPr>
        <p:spPr/>
        <p:txBody>
          <a:bodyPr/>
          <a:lstStyle/>
          <a:p>
            <a:r>
              <a:rPr lang="en-US" dirty="0" smtClean="0"/>
              <a:t>Jill Grogg</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Licensing </a:t>
            </a:r>
            <a:r>
              <a:rPr lang="en-US" sz="1400" dirty="0">
                <a:solidFill>
                  <a:schemeClr val="bg1"/>
                </a:solidFill>
              </a:rPr>
              <a:t>and Strategic Partnerships</a:t>
            </a: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Sustainability (community, financial, administrative, technical)</a:t>
            </a:r>
          </a:p>
          <a:p>
            <a:r>
              <a:rPr lang="en-US" dirty="0" smtClean="0"/>
              <a:t>Support</a:t>
            </a:r>
          </a:p>
          <a:p>
            <a:r>
              <a:rPr lang="en-US" dirty="0" smtClean="0"/>
              <a:t>Effort to collaborate</a:t>
            </a:r>
          </a:p>
          <a:p>
            <a:r>
              <a:rPr lang="en-US" dirty="0" smtClean="0"/>
              <a:t>Resources required for adoption</a:t>
            </a:r>
          </a:p>
          <a:p>
            <a:pPr>
              <a:buNone/>
            </a:pPr>
            <a:endParaRPr lang="en-US" dirty="0" smtClean="0"/>
          </a:p>
          <a:p>
            <a:endParaRPr lang="en-US" dirty="0"/>
          </a:p>
        </p:txBody>
      </p:sp>
    </p:spTree>
    <p:extLst>
      <p:ext uri="{BB962C8B-B14F-4D97-AF65-F5344CB8AC3E}">
        <p14:creationId xmlns:p14="http://schemas.microsoft.com/office/powerpoint/2010/main" val="517928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descr="FOSSpage.tiff"/>
          <p:cNvPicPr>
            <a:picLocks noGrp="1" noChangeAspect="1"/>
          </p:cNvPicPr>
          <p:nvPr>
            <p:ph idx="1"/>
          </p:nvPr>
        </p:nvPicPr>
        <p:blipFill>
          <a:blip r:embed="rId2"/>
          <a:stretch>
            <a:fillRect/>
          </a:stretch>
        </p:blipFill>
        <p:spPr>
          <a:xfrm>
            <a:off x="244475" y="1170085"/>
            <a:ext cx="8658225" cy="4522592"/>
          </a:xfrm>
        </p:spPr>
      </p:pic>
    </p:spTree>
    <p:extLst>
      <p:ext uri="{BB962C8B-B14F-4D97-AF65-F5344CB8AC3E}">
        <p14:creationId xmlns:p14="http://schemas.microsoft.com/office/powerpoint/2010/main" val="947657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overlap</a:t>
            </a:r>
            <a:endParaRPr lang="en-US" dirty="0"/>
          </a:p>
        </p:txBody>
      </p:sp>
      <p:pic>
        <p:nvPicPr>
          <p:cNvPr id="4" name="image05.jpg" descr="Slide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87979" y="892175"/>
            <a:ext cx="6771217" cy="5078413"/>
          </a:xfrm>
          <a:prstGeom prst="rect">
            <a:avLst/>
          </a:prstGeom>
          <a:ln/>
        </p:spPr>
      </p:pic>
    </p:spTree>
    <p:extLst>
      <p:ext uri="{BB962C8B-B14F-4D97-AF65-F5344CB8AC3E}">
        <p14:creationId xmlns:p14="http://schemas.microsoft.com/office/powerpoint/2010/main" val="387346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Thank you!</a:t>
            </a:r>
            <a:endParaRPr lang="en-US" dirty="0"/>
          </a:p>
        </p:txBody>
      </p:sp>
    </p:spTree>
    <p:extLst>
      <p:ext uri="{BB962C8B-B14F-4D97-AF65-F5344CB8AC3E}">
        <p14:creationId xmlns:p14="http://schemas.microsoft.com/office/powerpoint/2010/main" val="391105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15 Minute Break</a:t>
            </a:r>
            <a:endParaRPr lang="en-US" dirty="0"/>
          </a:p>
        </p:txBody>
      </p:sp>
    </p:spTree>
    <p:extLst>
      <p:ext uri="{BB962C8B-B14F-4D97-AF65-F5344CB8AC3E}">
        <p14:creationId xmlns:p14="http://schemas.microsoft.com/office/powerpoint/2010/main" val="347400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8620"/>
            <a:ext cx="7848600" cy="1927225"/>
          </a:xfrm>
        </p:spPr>
        <p:txBody>
          <a:bodyPr/>
          <a:lstStyle/>
          <a:p>
            <a:pPr algn="ctr"/>
            <a:r>
              <a:rPr lang="en-US" dirty="0" smtClean="0"/>
              <a:t>20 Minute Break</a:t>
            </a:r>
            <a:endParaRPr lang="en-US" dirty="0"/>
          </a:p>
        </p:txBody>
      </p:sp>
    </p:spTree>
    <p:extLst>
      <p:ext uri="{BB962C8B-B14F-4D97-AF65-F5344CB8AC3E}">
        <p14:creationId xmlns:p14="http://schemas.microsoft.com/office/powerpoint/2010/main" val="316425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LYRASIS Licensing and Strategic Partnerships</a:t>
            </a:r>
            <a:r>
              <a:rPr lang="en-US" b="1" dirty="0"/>
              <a:t/>
            </a:r>
            <a:br>
              <a:rPr lang="en-US" b="1" dirty="0"/>
            </a:br>
            <a:endParaRPr lang="en-US" b="1" dirty="0"/>
          </a:p>
        </p:txBody>
      </p:sp>
      <p:sp>
        <p:nvSpPr>
          <p:cNvPr id="3" name="Content Placeholder 2"/>
          <p:cNvSpPr>
            <a:spLocks noGrp="1"/>
          </p:cNvSpPr>
          <p:nvPr>
            <p:ph idx="1"/>
          </p:nvPr>
        </p:nvSpPr>
        <p:spPr/>
        <p:txBody>
          <a:bodyPr/>
          <a:lstStyle/>
          <a:p>
            <a:pPr lvl="0"/>
            <a:r>
              <a:rPr lang="en-US" dirty="0" smtClean="0"/>
              <a:t>Staffed </a:t>
            </a:r>
            <a:r>
              <a:rPr lang="en-US" dirty="0"/>
              <a:t>by a team of 4 librarians</a:t>
            </a:r>
          </a:p>
          <a:p>
            <a:pPr lvl="0"/>
            <a:r>
              <a:rPr lang="en-US" dirty="0"/>
              <a:t>Rooted in work of legacy networks</a:t>
            </a:r>
          </a:p>
          <a:p>
            <a:pPr lvl="0"/>
            <a:r>
              <a:rPr lang="en-US" dirty="0"/>
              <a:t>Includes collaborative programs at national level</a:t>
            </a:r>
          </a:p>
          <a:p>
            <a:endParaRPr lang="en-US" dirty="0"/>
          </a:p>
        </p:txBody>
      </p:sp>
    </p:spTree>
    <p:extLst>
      <p:ext uri="{BB962C8B-B14F-4D97-AF65-F5344CB8AC3E}">
        <p14:creationId xmlns:p14="http://schemas.microsoft.com/office/powerpoint/2010/main" val="186323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9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Do you see the emphasis changing from content acquisition to content creation within your organization? Given stagnant budgets, what activities are no longer being performed so that efforts may be directed elsewhere</a:t>
            </a:r>
            <a:r>
              <a:rPr lang="en-US" dirty="0" smtClean="0"/>
              <a:t>?</a:t>
            </a:r>
          </a:p>
          <a:p>
            <a:pPr marL="0" lvl="0" indent="0">
              <a:buNone/>
            </a:pPr>
            <a:endParaRPr lang="en-US" dirty="0"/>
          </a:p>
          <a:p>
            <a:pPr lvl="0"/>
            <a:r>
              <a:rPr lang="en-US" dirty="0"/>
              <a:t>What level of priority does your organization give to the creation and support of openly accessible content? And for what types of content and for whom</a:t>
            </a:r>
            <a:r>
              <a:rPr lang="en-US" dirty="0" smtClean="0"/>
              <a:t>?</a:t>
            </a:r>
          </a:p>
          <a:p>
            <a:pPr lvl="0"/>
            <a:endParaRPr lang="en-US" dirty="0" smtClean="0"/>
          </a:p>
          <a:p>
            <a:pPr lvl="0"/>
            <a:r>
              <a:rPr lang="en-US" dirty="0" smtClean="0"/>
              <a:t>What </a:t>
            </a:r>
            <a:r>
              <a:rPr lang="en-US" dirty="0"/>
              <a:t>role should or does your library play in bringing together multiple departments to review new services that impact the entire organization? What role should LYRASIS play in expanding awareness of these services, and how can we assist members in this area</a:t>
            </a:r>
            <a:r>
              <a:rPr lang="en-US" dirty="0" smtClean="0"/>
              <a:t>?</a:t>
            </a:r>
          </a:p>
          <a:p>
            <a:pPr marL="0" lvl="0" indent="0">
              <a:buNone/>
            </a:pPr>
            <a:endParaRPr lang="en-US" dirty="0"/>
          </a:p>
          <a:p>
            <a:pPr lvl="0"/>
            <a:r>
              <a:rPr lang="en-US" dirty="0"/>
              <a:t>What new models for hosting and accessing commercial content are being explored within your organization? What is the leading motivator, a desire for control or dissatisfaction with what commercial providers have developed so far? </a:t>
            </a:r>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Technology</a:t>
            </a:r>
            <a:br>
              <a:rPr lang="en-US" dirty="0" smtClean="0"/>
            </a:br>
            <a:r>
              <a:rPr lang="en-US" sz="2400" dirty="0" smtClean="0"/>
              <a:t/>
            </a:r>
            <a:br>
              <a:rPr lang="en-US" sz="2400" dirty="0" smtClean="0"/>
            </a:br>
            <a:r>
              <a:rPr lang="en-US" sz="4000" dirty="0" smtClean="0"/>
              <a:t>Three Points in a Circle</a:t>
            </a:r>
            <a:br>
              <a:rPr lang="en-US" sz="4000" dirty="0" smtClean="0"/>
            </a:b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2635617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Circle of Life</a:t>
            </a:r>
            <a:endParaRPr lang="en-US" dirty="0"/>
          </a:p>
        </p:txBody>
      </p:sp>
      <p:sp>
        <p:nvSpPr>
          <p:cNvPr id="7" name="Frame 6"/>
          <p:cNvSpPr/>
          <p:nvPr/>
        </p:nvSpPr>
        <p:spPr>
          <a:xfrm>
            <a:off x="3590432" y="1913941"/>
            <a:ext cx="1471612" cy="985838"/>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Collection</a:t>
            </a:r>
            <a:endParaRPr lang="en-US" dirty="0">
              <a:solidFill>
                <a:schemeClr val="tx1"/>
              </a:solidFill>
            </a:endParaRPr>
          </a:p>
        </p:txBody>
      </p:sp>
      <p:sp>
        <p:nvSpPr>
          <p:cNvPr id="8" name="Frame 7"/>
          <p:cNvSpPr/>
          <p:nvPr/>
        </p:nvSpPr>
        <p:spPr>
          <a:xfrm>
            <a:off x="1846681" y="4304797"/>
            <a:ext cx="1711795" cy="1089549"/>
          </a:xfrm>
          <a:prstGeom prst="frame">
            <a:avLst/>
          </a:prstGeom>
          <a:solidFill>
            <a:srgbClr val="407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Item</a:t>
            </a:r>
            <a:endParaRPr lang="en-US" dirty="0">
              <a:solidFill>
                <a:schemeClr val="tx1"/>
              </a:solidFill>
            </a:endParaRPr>
          </a:p>
        </p:txBody>
      </p:sp>
      <p:sp>
        <p:nvSpPr>
          <p:cNvPr id="9" name="Frame 8"/>
          <p:cNvSpPr/>
          <p:nvPr/>
        </p:nvSpPr>
        <p:spPr>
          <a:xfrm>
            <a:off x="5421354" y="4292869"/>
            <a:ext cx="1733550" cy="1005900"/>
          </a:xfrm>
          <a:prstGeom prst="frame">
            <a:avLst/>
          </a:prstGeom>
          <a:solidFill>
            <a:srgbClr val="6FF7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Preservation</a:t>
            </a:r>
            <a:endParaRPr lang="en-US" dirty="0">
              <a:solidFill>
                <a:schemeClr val="tx1"/>
              </a:solidFill>
            </a:endParaRPr>
          </a:p>
        </p:txBody>
      </p:sp>
      <p:sp>
        <p:nvSpPr>
          <p:cNvPr id="10" name="TextBox 9"/>
          <p:cNvSpPr txBox="1"/>
          <p:nvPr/>
        </p:nvSpPr>
        <p:spPr>
          <a:xfrm>
            <a:off x="1560759" y="1695256"/>
            <a:ext cx="1851789" cy="1200329"/>
          </a:xfrm>
          <a:prstGeom prst="rect">
            <a:avLst/>
          </a:prstGeom>
          <a:noFill/>
        </p:spPr>
        <p:txBody>
          <a:bodyPr wrap="none" rtlCol="0">
            <a:spAutoFit/>
          </a:bodyPr>
          <a:lstStyle/>
          <a:p>
            <a:r>
              <a:rPr lang="en-US" dirty="0" smtClean="0"/>
              <a:t>Physical archive</a:t>
            </a:r>
          </a:p>
          <a:p>
            <a:r>
              <a:rPr lang="en-US" dirty="0" smtClean="0"/>
              <a:t>Actual history</a:t>
            </a:r>
          </a:p>
          <a:p>
            <a:r>
              <a:rPr lang="en-US" dirty="0" smtClean="0"/>
              <a:t>Describe</a:t>
            </a:r>
          </a:p>
          <a:p>
            <a:r>
              <a:rPr lang="en-US" dirty="0" smtClean="0"/>
              <a:t>Finding aids</a:t>
            </a:r>
          </a:p>
        </p:txBody>
      </p:sp>
      <p:sp>
        <p:nvSpPr>
          <p:cNvPr id="11" name="TextBox 10"/>
          <p:cNvSpPr txBox="1"/>
          <p:nvPr/>
        </p:nvSpPr>
        <p:spPr>
          <a:xfrm>
            <a:off x="2217349" y="5382418"/>
            <a:ext cx="1133644" cy="923330"/>
          </a:xfrm>
          <a:prstGeom prst="rect">
            <a:avLst/>
          </a:prstGeom>
          <a:noFill/>
        </p:spPr>
        <p:txBody>
          <a:bodyPr wrap="none" rtlCol="0">
            <a:spAutoFit/>
          </a:bodyPr>
          <a:lstStyle/>
          <a:p>
            <a:r>
              <a:rPr lang="en-US" dirty="0" smtClean="0"/>
              <a:t>Islandora</a:t>
            </a:r>
          </a:p>
          <a:p>
            <a:r>
              <a:rPr lang="en-US" dirty="0" smtClean="0"/>
              <a:t>Hydra</a:t>
            </a:r>
          </a:p>
          <a:p>
            <a:r>
              <a:rPr lang="en-US" dirty="0" smtClean="0"/>
              <a:t>CDM</a:t>
            </a:r>
            <a:endParaRPr lang="en-US" dirty="0"/>
          </a:p>
        </p:txBody>
      </p:sp>
      <p:sp>
        <p:nvSpPr>
          <p:cNvPr id="12" name="TextBox 11"/>
          <p:cNvSpPr txBox="1"/>
          <p:nvPr/>
        </p:nvSpPr>
        <p:spPr>
          <a:xfrm>
            <a:off x="5727185" y="5332299"/>
            <a:ext cx="1633781" cy="369332"/>
          </a:xfrm>
          <a:prstGeom prst="rect">
            <a:avLst/>
          </a:prstGeom>
          <a:noFill/>
        </p:spPr>
        <p:txBody>
          <a:bodyPr wrap="none" rtlCol="0">
            <a:spAutoFit/>
          </a:bodyPr>
          <a:lstStyle/>
          <a:p>
            <a:r>
              <a:rPr lang="en-US" dirty="0" err="1" smtClean="0"/>
              <a:t>Archivematica</a:t>
            </a:r>
            <a:endParaRPr lang="en-US" dirty="0"/>
          </a:p>
        </p:txBody>
      </p:sp>
      <p:sp>
        <p:nvSpPr>
          <p:cNvPr id="13" name="TextBox 12"/>
          <p:cNvSpPr txBox="1"/>
          <p:nvPr/>
        </p:nvSpPr>
        <p:spPr>
          <a:xfrm>
            <a:off x="5179151" y="2467075"/>
            <a:ext cx="1723549" cy="369332"/>
          </a:xfrm>
          <a:prstGeom prst="rect">
            <a:avLst/>
          </a:prstGeom>
          <a:noFill/>
        </p:spPr>
        <p:txBody>
          <a:bodyPr wrap="none" rtlCol="0">
            <a:spAutoFit/>
          </a:bodyPr>
          <a:lstStyle/>
          <a:p>
            <a:r>
              <a:rPr lang="en-US" dirty="0" err="1" smtClean="0"/>
              <a:t>ArchivesSpace</a:t>
            </a:r>
            <a:endParaRPr lang="en-US" dirty="0"/>
          </a:p>
        </p:txBody>
      </p:sp>
      <p:sp>
        <p:nvSpPr>
          <p:cNvPr id="14" name="TextBox 13"/>
          <p:cNvSpPr txBox="1"/>
          <p:nvPr/>
        </p:nvSpPr>
        <p:spPr>
          <a:xfrm>
            <a:off x="149347" y="3914362"/>
            <a:ext cx="1672253" cy="1200329"/>
          </a:xfrm>
          <a:prstGeom prst="rect">
            <a:avLst/>
          </a:prstGeom>
          <a:noFill/>
        </p:spPr>
        <p:txBody>
          <a:bodyPr wrap="none" rtlCol="0">
            <a:spAutoFit/>
          </a:bodyPr>
          <a:lstStyle/>
          <a:p>
            <a:r>
              <a:rPr lang="en-US" dirty="0" smtClean="0"/>
              <a:t>Digital Asset</a:t>
            </a:r>
          </a:p>
          <a:p>
            <a:r>
              <a:rPr lang="en-US" dirty="0"/>
              <a:t>A</a:t>
            </a:r>
            <a:r>
              <a:rPr lang="en-US" dirty="0" smtClean="0"/>
              <a:t>ccess</a:t>
            </a:r>
          </a:p>
          <a:p>
            <a:r>
              <a:rPr lang="en-US" dirty="0" smtClean="0"/>
              <a:t>Discoverability</a:t>
            </a:r>
          </a:p>
          <a:p>
            <a:r>
              <a:rPr lang="en-US" dirty="0" smtClean="0"/>
              <a:t>Aggregations</a:t>
            </a:r>
          </a:p>
        </p:txBody>
      </p:sp>
      <p:sp>
        <p:nvSpPr>
          <p:cNvPr id="15" name="TextBox 14"/>
          <p:cNvSpPr txBox="1"/>
          <p:nvPr/>
        </p:nvSpPr>
        <p:spPr>
          <a:xfrm>
            <a:off x="7154904" y="4191312"/>
            <a:ext cx="1544012" cy="923330"/>
          </a:xfrm>
          <a:prstGeom prst="rect">
            <a:avLst/>
          </a:prstGeom>
          <a:noFill/>
        </p:spPr>
        <p:txBody>
          <a:bodyPr wrap="none" rtlCol="0">
            <a:spAutoFit/>
          </a:bodyPr>
          <a:lstStyle/>
          <a:p>
            <a:r>
              <a:rPr lang="en-US" dirty="0" smtClean="0"/>
              <a:t>Permanence</a:t>
            </a:r>
          </a:p>
          <a:p>
            <a:r>
              <a:rPr lang="en-US" dirty="0" smtClean="0"/>
              <a:t>Security</a:t>
            </a:r>
          </a:p>
          <a:p>
            <a:r>
              <a:rPr lang="en-US" dirty="0" smtClean="0"/>
              <a:t>Infrastructure</a:t>
            </a:r>
            <a:endParaRPr lang="en-US" dirty="0"/>
          </a:p>
        </p:txBody>
      </p:sp>
      <p:sp>
        <p:nvSpPr>
          <p:cNvPr id="2" name="TextBox 1"/>
          <p:cNvSpPr txBox="1"/>
          <p:nvPr/>
        </p:nvSpPr>
        <p:spPr>
          <a:xfrm>
            <a:off x="3962259" y="4598897"/>
            <a:ext cx="1172116" cy="369332"/>
          </a:xfrm>
          <a:prstGeom prst="rect">
            <a:avLst/>
          </a:prstGeom>
          <a:solidFill>
            <a:srgbClr val="00FFFF"/>
          </a:solidFill>
        </p:spPr>
        <p:txBody>
          <a:bodyPr wrap="none" rtlCol="0">
            <a:spAutoFit/>
          </a:bodyPr>
          <a:lstStyle/>
          <a:p>
            <a:r>
              <a:rPr lang="en-US" dirty="0" err="1" smtClean="0"/>
              <a:t>Archidora</a:t>
            </a:r>
            <a:endParaRPr lang="en-US" dirty="0"/>
          </a:p>
        </p:txBody>
      </p:sp>
      <p:sp>
        <p:nvSpPr>
          <p:cNvPr id="16" name="TextBox 15"/>
          <p:cNvSpPr txBox="1"/>
          <p:nvPr/>
        </p:nvSpPr>
        <p:spPr>
          <a:xfrm>
            <a:off x="5179151" y="3300532"/>
            <a:ext cx="1274708" cy="369332"/>
          </a:xfrm>
          <a:prstGeom prst="rect">
            <a:avLst/>
          </a:prstGeom>
          <a:solidFill>
            <a:srgbClr val="FFFF00"/>
          </a:solidFill>
        </p:spPr>
        <p:txBody>
          <a:bodyPr wrap="none" rtlCol="0">
            <a:spAutoFit/>
          </a:bodyPr>
          <a:lstStyle/>
          <a:p>
            <a:r>
              <a:rPr lang="en-US" dirty="0" err="1" smtClean="0"/>
              <a:t>UMichigan</a:t>
            </a:r>
            <a:endParaRPr lang="en-US" dirty="0"/>
          </a:p>
        </p:txBody>
      </p:sp>
      <p:sp>
        <p:nvSpPr>
          <p:cNvPr id="18" name="TextBox 17"/>
          <p:cNvSpPr txBox="1"/>
          <p:nvPr/>
        </p:nvSpPr>
        <p:spPr>
          <a:xfrm>
            <a:off x="2805146" y="3351232"/>
            <a:ext cx="864339" cy="369332"/>
          </a:xfrm>
          <a:prstGeom prst="rect">
            <a:avLst/>
          </a:prstGeom>
          <a:solidFill>
            <a:srgbClr val="FF3399"/>
          </a:solidFill>
        </p:spPr>
        <p:txBody>
          <a:bodyPr wrap="none" rtlCol="0">
            <a:spAutoFit/>
          </a:bodyPr>
          <a:lstStyle/>
          <a:p>
            <a:r>
              <a:rPr lang="en-US" dirty="0" smtClean="0"/>
              <a:t>PCDM</a:t>
            </a:r>
            <a:endParaRPr lang="en-US" dirty="0"/>
          </a:p>
        </p:txBody>
      </p:sp>
      <p:pic>
        <p:nvPicPr>
          <p:cNvPr id="19" name="Picture 2" descr="http://o.pmg.co/images/blogPosts/colorAnalysis/images/colorCircle_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3557" y="2945235"/>
            <a:ext cx="1629512" cy="16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2"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p:txBody>
          <a:bodyPr/>
          <a:lstStyle/>
          <a:p>
            <a:r>
              <a:rPr lang="en-US" dirty="0" smtClean="0"/>
              <a:t>Laurie </a:t>
            </a:r>
            <a:r>
              <a:rPr lang="en-US" dirty="0" err="1" smtClean="0"/>
              <a:t>Gemmill</a:t>
            </a:r>
            <a:r>
              <a:rPr lang="en-US" dirty="0" smtClean="0"/>
              <a:t> </a:t>
            </a:r>
            <a:r>
              <a:rPr lang="en-US" dirty="0" smtClean="0"/>
              <a:t>Arp and Debra Hanken Kurtz</a:t>
            </a:r>
            <a:endParaRPr lang="en-US" dirty="0"/>
          </a:p>
        </p:txBody>
      </p:sp>
      <p:sp>
        <p:nvSpPr>
          <p:cNvPr id="4" name="TextBox 3"/>
          <p:cNvSpPr txBox="1"/>
          <p:nvPr/>
        </p:nvSpPr>
        <p:spPr>
          <a:xfrm>
            <a:off x="685799" y="4776448"/>
            <a:ext cx="6617825" cy="523220"/>
          </a:xfrm>
          <a:prstGeom prst="rect">
            <a:avLst/>
          </a:prstGeom>
          <a:noFill/>
        </p:spPr>
        <p:txBody>
          <a:bodyPr wrap="square" rtlCol="0">
            <a:spAutoFit/>
          </a:bodyPr>
          <a:lstStyle/>
          <a:p>
            <a:r>
              <a:rPr lang="en-US" sz="1400" dirty="0">
                <a:solidFill>
                  <a:srgbClr val="FFFFFF"/>
                </a:solidFill>
              </a:rPr>
              <a:t>Director of Collections Services &amp; Community Supported </a:t>
            </a:r>
            <a:r>
              <a:rPr lang="en-US" sz="1400" dirty="0" smtClean="0">
                <a:solidFill>
                  <a:srgbClr val="FFFFFF"/>
                </a:solidFill>
              </a:rPr>
              <a:t>Software and CEO of </a:t>
            </a:r>
            <a:r>
              <a:rPr lang="en-US" sz="1400" dirty="0" err="1" smtClean="0">
                <a:solidFill>
                  <a:srgbClr val="FFFFFF"/>
                </a:solidFill>
              </a:rPr>
              <a:t>DuraSpace</a:t>
            </a:r>
            <a:endParaRPr lang="en-US" sz="1400" dirty="0">
              <a:solidFill>
                <a:srgbClr val="FFFFFF"/>
              </a:solidFill>
            </a:endParaRPr>
          </a:p>
        </p:txBody>
      </p:sp>
    </p:spTree>
    <p:extLst>
      <p:ext uri="{BB962C8B-B14F-4D97-AF65-F5344CB8AC3E}">
        <p14:creationId xmlns:p14="http://schemas.microsoft.com/office/powerpoint/2010/main" val="185198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185035" y="1104493"/>
            <a:ext cx="6720998" cy="5261128"/>
          </a:xfrm>
          <a:prstGeom prst="ellipse">
            <a:avLst/>
          </a:prstGeom>
          <a:solidFill>
            <a:srgbClr val="3366FF">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244247" y="1104493"/>
            <a:ext cx="6720998" cy="5261128"/>
          </a:xfrm>
          <a:prstGeom prst="ellipse">
            <a:avLst/>
          </a:prstGeom>
          <a:solidFill>
            <a:srgbClr val="3366FF">
              <a:alpha val="2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t>Operational overlap</a:t>
            </a:r>
            <a:endParaRPr lang="en-US" b="1" dirty="0">
              <a:solidFill>
                <a:srgbClr val="002144"/>
              </a:solidFill>
            </a:endParaRPr>
          </a:p>
        </p:txBody>
      </p:sp>
      <p:sp>
        <p:nvSpPr>
          <p:cNvPr id="11" name="TextBox 10"/>
          <p:cNvSpPr txBox="1"/>
          <p:nvPr/>
        </p:nvSpPr>
        <p:spPr>
          <a:xfrm>
            <a:off x="6965245" y="1743492"/>
            <a:ext cx="1917750" cy="4031873"/>
          </a:xfrm>
          <a:prstGeom prst="rect">
            <a:avLst/>
          </a:prstGeom>
          <a:noFill/>
        </p:spPr>
        <p:txBody>
          <a:bodyPr wrap="square" rtlCol="0">
            <a:spAutoFit/>
          </a:bodyPr>
          <a:lstStyle/>
          <a:p>
            <a:r>
              <a:rPr lang="en-US" sz="1600" b="1" dirty="0" err="1" smtClean="0"/>
              <a:t>DuraSpace</a:t>
            </a:r>
            <a:endParaRPr lang="en-US" sz="1600" b="1" dirty="0" smtClean="0"/>
          </a:p>
          <a:p>
            <a:r>
              <a:rPr lang="en-US" sz="1600" b="1" dirty="0" smtClean="0"/>
              <a:t>Ecosystem</a:t>
            </a:r>
            <a:br>
              <a:rPr lang="en-US" sz="1600" b="1" dirty="0" smtClean="0"/>
            </a:br>
            <a:r>
              <a:rPr lang="en-US" sz="1600" b="1" dirty="0" smtClean="0"/>
              <a:t>Programs</a:t>
            </a:r>
          </a:p>
          <a:p>
            <a:endParaRPr lang="en-US" sz="1600" b="1" dirty="0"/>
          </a:p>
          <a:p>
            <a:pPr marL="285750" indent="-285750">
              <a:buFont typeface="Arial"/>
              <a:buChar char="•"/>
            </a:pPr>
            <a:r>
              <a:rPr lang="en-US" sz="1600" dirty="0" smtClean="0"/>
              <a:t>Digital </a:t>
            </a:r>
            <a:r>
              <a:rPr lang="en-US" sz="1600" dirty="0"/>
              <a:t>Preservation </a:t>
            </a:r>
            <a:r>
              <a:rPr lang="en-US" sz="1600" dirty="0" smtClean="0"/>
              <a:t>Network </a:t>
            </a:r>
            <a:r>
              <a:rPr lang="en-US" sz="1600" dirty="0"/>
              <a:t>(DPN)</a:t>
            </a:r>
            <a:br>
              <a:rPr lang="en-US" sz="1600" dirty="0"/>
            </a:br>
            <a:endParaRPr lang="en-US" sz="1600" dirty="0"/>
          </a:p>
          <a:p>
            <a:pPr marL="285750" indent="-285750">
              <a:buFont typeface="Arial"/>
              <a:buChar char="•"/>
            </a:pPr>
            <a:r>
              <a:rPr lang="en-US" sz="1600" dirty="0" err="1"/>
              <a:t>SHared</a:t>
            </a:r>
            <a:r>
              <a:rPr lang="en-US" sz="1600" dirty="0"/>
              <a:t> Access Research </a:t>
            </a:r>
            <a:br>
              <a:rPr lang="en-US" sz="1600" dirty="0"/>
            </a:br>
            <a:r>
              <a:rPr lang="en-US" sz="1600" dirty="0"/>
              <a:t>Ecosystem (SHARE)</a:t>
            </a:r>
          </a:p>
          <a:p>
            <a:pPr marL="285750" indent="-285750">
              <a:buFont typeface="Arial"/>
              <a:buChar char="•"/>
            </a:pPr>
            <a:endParaRPr lang="en-US" sz="1600" dirty="0"/>
          </a:p>
          <a:p>
            <a:pPr marL="285750" indent="-285750">
              <a:buFont typeface="Arial"/>
              <a:buChar char="•"/>
            </a:pPr>
            <a:r>
              <a:rPr lang="en-US" sz="1600" dirty="0"/>
              <a:t>Hydra in a Box (</a:t>
            </a:r>
            <a:r>
              <a:rPr lang="en-US" sz="1600" dirty="0" err="1"/>
              <a:t>HyBox</a:t>
            </a:r>
            <a:r>
              <a:rPr lang="en-US" sz="1600" dirty="0"/>
              <a:t>)</a:t>
            </a:r>
          </a:p>
          <a:p>
            <a:pPr marL="285750" indent="-285750">
              <a:buFont typeface="Arial"/>
              <a:buChar char="•"/>
            </a:pPr>
            <a:endParaRPr lang="en-US" sz="1600" b="1" dirty="0"/>
          </a:p>
        </p:txBody>
      </p:sp>
      <p:sp>
        <p:nvSpPr>
          <p:cNvPr id="13" name="TextBox 12"/>
          <p:cNvSpPr txBox="1"/>
          <p:nvPr/>
        </p:nvSpPr>
        <p:spPr>
          <a:xfrm>
            <a:off x="348398" y="2120872"/>
            <a:ext cx="2174943" cy="3046988"/>
          </a:xfrm>
          <a:prstGeom prst="rect">
            <a:avLst/>
          </a:prstGeom>
          <a:noFill/>
        </p:spPr>
        <p:txBody>
          <a:bodyPr wrap="square" rtlCol="0">
            <a:spAutoFit/>
          </a:bodyPr>
          <a:lstStyle/>
          <a:p>
            <a:r>
              <a:rPr lang="en-US" sz="1600" b="1" dirty="0" smtClean="0"/>
              <a:t>LYRASIS Programs</a:t>
            </a:r>
            <a:br>
              <a:rPr lang="en-US" sz="1600" b="1" dirty="0" smtClean="0"/>
            </a:br>
            <a:endParaRPr lang="en-US" sz="1600" b="1" dirty="0"/>
          </a:p>
          <a:p>
            <a:pPr marL="285750" indent="-285750">
              <a:buFont typeface="Arial"/>
              <a:buChar char="•"/>
            </a:pPr>
            <a:r>
              <a:rPr lang="en-US" sz="1600" dirty="0"/>
              <a:t>Consulting</a:t>
            </a:r>
          </a:p>
          <a:p>
            <a:pPr marL="285750" indent="-285750">
              <a:buFont typeface="Arial"/>
              <a:buChar char="•"/>
            </a:pPr>
            <a:endParaRPr lang="en-US" sz="1600" dirty="0"/>
          </a:p>
          <a:p>
            <a:pPr marL="285750" indent="-285750">
              <a:buFont typeface="Arial"/>
              <a:buChar char="•"/>
            </a:pPr>
            <a:r>
              <a:rPr lang="en-US" sz="1600" dirty="0"/>
              <a:t>Digitization</a:t>
            </a:r>
          </a:p>
          <a:p>
            <a:pPr marL="285750" indent="-285750">
              <a:buFont typeface="Arial"/>
              <a:buChar char="•"/>
            </a:pPr>
            <a:endParaRPr lang="en-US" sz="1600" dirty="0"/>
          </a:p>
          <a:p>
            <a:pPr marL="285750" indent="-285750">
              <a:buFont typeface="Arial"/>
              <a:buChar char="•"/>
            </a:pPr>
            <a:r>
              <a:rPr lang="en-US" sz="1600" dirty="0"/>
              <a:t>Training &amp; </a:t>
            </a:r>
            <a:br>
              <a:rPr lang="en-US" sz="1600" dirty="0"/>
            </a:br>
            <a:r>
              <a:rPr lang="en-US" sz="1600" dirty="0"/>
              <a:t>Professional </a:t>
            </a:r>
            <a:br>
              <a:rPr lang="en-US" sz="1600" dirty="0"/>
            </a:br>
            <a:r>
              <a:rPr lang="en-US" sz="1600" dirty="0"/>
              <a:t>Development</a:t>
            </a:r>
          </a:p>
          <a:p>
            <a:pPr marL="285750" indent="-285750">
              <a:buFont typeface="Arial"/>
              <a:buChar char="•"/>
            </a:pPr>
            <a:endParaRPr lang="en-US" sz="1600" dirty="0"/>
          </a:p>
          <a:p>
            <a:pPr marL="285750" indent="-285750">
              <a:buFont typeface="Arial"/>
              <a:buChar char="•"/>
            </a:pPr>
            <a:r>
              <a:rPr lang="en-US" sz="1600" dirty="0" err="1"/>
              <a:t>eResource</a:t>
            </a:r>
            <a:r>
              <a:rPr lang="en-US" sz="1600" dirty="0"/>
              <a:t> Sales</a:t>
            </a:r>
          </a:p>
          <a:p>
            <a:endParaRPr lang="en-US" sz="1600" b="1" dirty="0"/>
          </a:p>
        </p:txBody>
      </p:sp>
      <p:sp>
        <p:nvSpPr>
          <p:cNvPr id="15" name="TextBox 14"/>
          <p:cNvSpPr txBox="1"/>
          <p:nvPr/>
        </p:nvSpPr>
        <p:spPr>
          <a:xfrm>
            <a:off x="2688248" y="1946524"/>
            <a:ext cx="2018117" cy="4031873"/>
          </a:xfrm>
          <a:prstGeom prst="rect">
            <a:avLst/>
          </a:prstGeom>
          <a:noFill/>
        </p:spPr>
        <p:txBody>
          <a:bodyPr wrap="square" rtlCol="0">
            <a:spAutoFit/>
          </a:bodyPr>
          <a:lstStyle/>
          <a:p>
            <a:r>
              <a:rPr lang="en-US" sz="1600" b="1" dirty="0" smtClean="0"/>
              <a:t>Community</a:t>
            </a:r>
            <a:br>
              <a:rPr lang="en-US" sz="1600" b="1" dirty="0" smtClean="0"/>
            </a:br>
            <a:r>
              <a:rPr lang="en-US" sz="1600" b="1" dirty="0" smtClean="0"/>
              <a:t>Source Software</a:t>
            </a:r>
            <a:br>
              <a:rPr lang="en-US" sz="1600" b="1" dirty="0" smtClean="0"/>
            </a:br>
            <a:endParaRPr lang="en-US" sz="1600" dirty="0"/>
          </a:p>
          <a:p>
            <a:pPr marL="285750" indent="-285750">
              <a:buFont typeface="Arial"/>
              <a:buChar char="•"/>
            </a:pPr>
            <a:r>
              <a:rPr lang="en-US" sz="1600" dirty="0" smtClean="0"/>
              <a:t> </a:t>
            </a:r>
            <a:r>
              <a:rPr lang="en-US" sz="1600" dirty="0" err="1" smtClean="0"/>
              <a:t>Aspace</a:t>
            </a:r>
            <a:endParaRPr lang="en-US" sz="1600" dirty="0" smtClean="0"/>
          </a:p>
          <a:p>
            <a:r>
              <a:rPr lang="en-US" sz="1600" dirty="0" smtClean="0"/>
              <a:t> </a:t>
            </a:r>
          </a:p>
          <a:p>
            <a:pPr marL="285750" indent="-285750">
              <a:buFont typeface="Arial"/>
              <a:buChar char="•"/>
            </a:pPr>
            <a:r>
              <a:rPr lang="en-US" sz="1600" dirty="0" smtClean="0"/>
              <a:t> </a:t>
            </a:r>
            <a:r>
              <a:rPr lang="en-US" sz="1600" dirty="0" err="1" smtClean="0"/>
              <a:t>Cspace</a:t>
            </a:r>
            <a:r>
              <a:rPr lang="en-US" sz="1600" dirty="0" smtClean="0"/>
              <a:t/>
            </a:r>
            <a:br>
              <a:rPr lang="en-US" sz="1600" dirty="0" smtClean="0"/>
            </a:br>
            <a:r>
              <a:rPr lang="en-US" sz="1600" dirty="0" smtClean="0"/>
              <a:t> </a:t>
            </a:r>
          </a:p>
          <a:p>
            <a:pPr marL="285750" indent="-285750">
              <a:buFont typeface="Arial"/>
              <a:buChar char="•"/>
            </a:pPr>
            <a:r>
              <a:rPr lang="en-US" sz="1600" dirty="0" smtClean="0"/>
              <a:t> </a:t>
            </a:r>
            <a:r>
              <a:rPr lang="en-US" sz="1600" dirty="0" err="1" smtClean="0"/>
              <a:t>DSpace</a:t>
            </a:r>
            <a:r>
              <a:rPr lang="en-US" sz="1600" dirty="0"/>
              <a:t/>
            </a:r>
            <a:br>
              <a:rPr lang="en-US" sz="1600" dirty="0"/>
            </a:br>
            <a:endParaRPr lang="en-US" sz="1600" dirty="0" smtClean="0"/>
          </a:p>
          <a:p>
            <a:pPr marL="285750" indent="-285750">
              <a:buFont typeface="Arial"/>
              <a:buChar char="•"/>
            </a:pPr>
            <a:r>
              <a:rPr lang="en-US" sz="1600" dirty="0" smtClean="0"/>
              <a:t> Fedora</a:t>
            </a:r>
            <a:br>
              <a:rPr lang="en-US" sz="1600" dirty="0" smtClean="0"/>
            </a:br>
            <a:endParaRPr lang="en-US" sz="1600" dirty="0" smtClean="0"/>
          </a:p>
          <a:p>
            <a:pPr marL="285750" indent="-285750">
              <a:buFont typeface="Arial"/>
              <a:buChar char="•"/>
            </a:pPr>
            <a:r>
              <a:rPr lang="en-US" sz="1600" dirty="0" smtClean="0"/>
              <a:t> VIVO</a:t>
            </a:r>
            <a:br>
              <a:rPr lang="en-US" sz="1600" dirty="0" smtClean="0"/>
            </a:br>
            <a:endParaRPr lang="en-US" sz="1600" dirty="0" smtClean="0"/>
          </a:p>
          <a:p>
            <a:pPr marL="285750" indent="-285750">
              <a:buFont typeface="Arial"/>
              <a:buChar char="•"/>
            </a:pPr>
            <a:r>
              <a:rPr lang="en-US" sz="1600" dirty="0" smtClean="0"/>
              <a:t> Hydra</a:t>
            </a:r>
          </a:p>
          <a:p>
            <a:endParaRPr lang="en-US" sz="1600" dirty="0" smtClean="0"/>
          </a:p>
          <a:p>
            <a:endParaRPr lang="en-US" sz="1600" dirty="0"/>
          </a:p>
        </p:txBody>
      </p:sp>
      <p:sp>
        <p:nvSpPr>
          <p:cNvPr id="16" name="TextBox 15"/>
          <p:cNvSpPr txBox="1"/>
          <p:nvPr/>
        </p:nvSpPr>
        <p:spPr>
          <a:xfrm>
            <a:off x="4756916" y="1946524"/>
            <a:ext cx="2006046" cy="3785652"/>
          </a:xfrm>
          <a:prstGeom prst="rect">
            <a:avLst/>
          </a:prstGeom>
          <a:noFill/>
        </p:spPr>
        <p:txBody>
          <a:bodyPr wrap="square" rtlCol="0">
            <a:spAutoFit/>
          </a:bodyPr>
          <a:lstStyle/>
          <a:p>
            <a:r>
              <a:rPr lang="en-US" sz="1600" b="1" dirty="0" smtClean="0"/>
              <a:t>Hosted</a:t>
            </a:r>
          </a:p>
          <a:p>
            <a:r>
              <a:rPr lang="en-US" sz="1600" b="1" dirty="0" smtClean="0"/>
              <a:t>Services</a:t>
            </a:r>
          </a:p>
          <a:p>
            <a:endParaRPr lang="en-US" sz="1600" dirty="0" smtClean="0"/>
          </a:p>
          <a:p>
            <a:pPr marL="285750" indent="-285750">
              <a:buFont typeface="Arial"/>
              <a:buChar char="•"/>
            </a:pPr>
            <a:r>
              <a:rPr lang="en-US" sz="1600" dirty="0" err="1" smtClean="0"/>
              <a:t>Islandora</a:t>
            </a:r>
            <a:endParaRPr lang="en-US" sz="1600" dirty="0" smtClean="0"/>
          </a:p>
          <a:p>
            <a:r>
              <a:rPr lang="en-US" sz="1600" dirty="0" smtClean="0"/>
              <a:t> </a:t>
            </a:r>
          </a:p>
          <a:p>
            <a:pPr marL="285750" indent="-285750">
              <a:buFont typeface="Arial"/>
              <a:buChar char="•"/>
            </a:pPr>
            <a:r>
              <a:rPr lang="en-US" sz="1600" dirty="0" err="1" smtClean="0"/>
              <a:t>Aspace</a:t>
            </a:r>
            <a:endParaRPr lang="en-US" sz="1600" dirty="0" smtClean="0"/>
          </a:p>
          <a:p>
            <a:pPr marL="285750" indent="-285750">
              <a:buFont typeface="Arial"/>
              <a:buChar char="•"/>
            </a:pPr>
            <a:endParaRPr lang="en-US" sz="1600" dirty="0" smtClean="0"/>
          </a:p>
          <a:p>
            <a:pPr marL="285750" indent="-285750">
              <a:buFont typeface="Arial"/>
              <a:buChar char="•"/>
            </a:pPr>
            <a:r>
              <a:rPr lang="en-US" sz="1600" dirty="0" err="1" smtClean="0"/>
              <a:t>Cspace</a:t>
            </a:r>
            <a:endParaRPr lang="en-US" sz="1600" dirty="0" smtClean="0"/>
          </a:p>
          <a:p>
            <a:pPr marL="285750" indent="-285750">
              <a:buFont typeface="Arial"/>
              <a:buChar char="•"/>
            </a:pPr>
            <a:endParaRPr lang="en-US" sz="1600" dirty="0" smtClean="0"/>
          </a:p>
          <a:p>
            <a:pPr marL="285750" indent="-285750">
              <a:buFont typeface="Arial"/>
              <a:buChar char="•"/>
            </a:pPr>
            <a:r>
              <a:rPr lang="en-US" sz="1600" dirty="0" err="1" smtClean="0"/>
              <a:t>DSpaceDirect</a:t>
            </a:r>
            <a:endParaRPr lang="en-US" sz="1600" dirty="0" smtClean="0"/>
          </a:p>
          <a:p>
            <a:pPr marL="285750" indent="-285750">
              <a:buFont typeface="Arial"/>
              <a:buChar char="•"/>
            </a:pPr>
            <a:endParaRPr lang="en-US" sz="1600" dirty="0" smtClean="0"/>
          </a:p>
          <a:p>
            <a:pPr marL="285750" indent="-285750">
              <a:buFont typeface="Arial"/>
              <a:buChar char="•"/>
            </a:pPr>
            <a:r>
              <a:rPr lang="en-US" sz="1600" dirty="0" err="1" smtClean="0"/>
              <a:t>ArchivesDirect</a:t>
            </a:r>
            <a:endParaRPr lang="en-US" sz="1600" dirty="0" smtClean="0"/>
          </a:p>
          <a:p>
            <a:pPr marL="285750" indent="-285750">
              <a:buFont typeface="Arial"/>
              <a:buChar char="•"/>
            </a:pPr>
            <a:endParaRPr lang="en-US" sz="1600" dirty="0" smtClean="0"/>
          </a:p>
          <a:p>
            <a:pPr marL="285750" indent="-285750">
              <a:buFont typeface="Arial"/>
              <a:buChar char="•"/>
            </a:pPr>
            <a:r>
              <a:rPr lang="en-US" sz="1600" dirty="0" err="1" smtClean="0"/>
              <a:t>DuraCloud</a:t>
            </a:r>
            <a:endParaRPr lang="en-US" sz="1600" dirty="0" smtClean="0"/>
          </a:p>
          <a:p>
            <a:endParaRPr lang="en-US" sz="1600" dirty="0"/>
          </a:p>
        </p:txBody>
      </p:sp>
    </p:spTree>
    <p:extLst>
      <p:ext uri="{BB962C8B-B14F-4D97-AF65-F5344CB8AC3E}">
        <p14:creationId xmlns:p14="http://schemas.microsoft.com/office/powerpoint/2010/main" val="1752825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3811</TotalTime>
  <Words>1785</Words>
  <Application>Microsoft Office PowerPoint</Application>
  <PresentationFormat>On-screen Show (4:3)</PresentationFormat>
  <Paragraphs>235</Paragraphs>
  <Slides>25</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Roboto Regular</vt:lpstr>
      <vt:lpstr>Clarity</vt:lpstr>
      <vt:lpstr>LYRASIS Leadership Forum 2016 Welcome wifi code: LAPL-Public</vt:lpstr>
      <vt:lpstr>eResources &amp; Licensing</vt:lpstr>
      <vt:lpstr>LYRASIS Licensing and Strategic Partnerships </vt:lpstr>
      <vt:lpstr>Material People Contribute to the Online World</vt:lpstr>
      <vt:lpstr>Questions</vt:lpstr>
      <vt:lpstr>Technology  Three Points in a Circle </vt:lpstr>
      <vt:lpstr>Circle of Life</vt:lpstr>
      <vt:lpstr>Open Source Community Supported Software</vt:lpstr>
      <vt:lpstr>Operational overlap</vt:lpstr>
      <vt:lpstr>End-to-End Asset Management Services</vt:lpstr>
      <vt:lpstr>Current LYRASIS Examples</vt:lpstr>
      <vt:lpstr>Questions</vt:lpstr>
      <vt:lpstr>Open Source Software Trends</vt:lpstr>
      <vt:lpstr>PowerPoint Presentation</vt:lpstr>
      <vt:lpstr>Examples</vt:lpstr>
      <vt:lpstr>Open source community based software</vt:lpstr>
      <vt:lpstr>Open source software trends</vt:lpstr>
      <vt:lpstr>Digital lifecycle management</vt:lpstr>
      <vt:lpstr>Questions</vt:lpstr>
      <vt:lpstr>Challenges</vt:lpstr>
      <vt:lpstr>Examples</vt:lpstr>
      <vt:lpstr>Operational overlap</vt:lpstr>
      <vt:lpstr>PowerPoint Presentation</vt:lpstr>
      <vt:lpstr>PowerPoint Presentation</vt:lpstr>
      <vt:lpstr>20 Minute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38</cp:revision>
  <cp:lastPrinted>2016-01-14T13:00:10Z</cp:lastPrinted>
  <dcterms:created xsi:type="dcterms:W3CDTF">2016-01-12T20:40:21Z</dcterms:created>
  <dcterms:modified xsi:type="dcterms:W3CDTF">2016-02-16T22:38:39Z</dcterms:modified>
</cp:coreProperties>
</file>