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9" r:id="rId2"/>
    <p:sldId id="280" r:id="rId3"/>
    <p:sldId id="279" r:id="rId4"/>
    <p:sldId id="282" r:id="rId5"/>
    <p:sldId id="283" r:id="rId6"/>
    <p:sldId id="284" r:id="rId7"/>
    <p:sldId id="285" r:id="rId8"/>
    <p:sldId id="286" r:id="rId9"/>
    <p:sldId id="281" r:id="rId10"/>
    <p:sldId id="287" r:id="rId11"/>
    <p:sldId id="257" r:id="rId12"/>
    <p:sldId id="264" r:id="rId13"/>
    <p:sldId id="262" r:id="rId14"/>
    <p:sldId id="263" r:id="rId15"/>
    <p:sldId id="265" r:id="rId16"/>
    <p:sldId id="266" r:id="rId17"/>
    <p:sldId id="267" r:id="rId18"/>
    <p:sldId id="268" r:id="rId19"/>
    <p:sldId id="270" r:id="rId20"/>
    <p:sldId id="272" r:id="rId21"/>
    <p:sldId id="273" r:id="rId22"/>
    <p:sldId id="274" r:id="rId23"/>
    <p:sldId id="275" r:id="rId24"/>
    <p:sldId id="276" r:id="rId25"/>
    <p:sldId id="277" r:id="rId26"/>
    <p:sldId id="278" r:id="rId27"/>
    <p:sldId id="289" r:id="rId28"/>
    <p:sldId id="290"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9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BF4561-6CDB-404A-ABEF-6B500235D8A7}" type="datetimeFigureOut">
              <a:rPr lang="en-US" smtClean="0"/>
              <a:t>1/13/2016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FD3C5-9552-40E6-A701-DE2C4229BE81}" type="datetimeFigureOut">
              <a:rPr lang="en-US" smtClean="0"/>
              <a:t>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10</a:t>
            </a:fld>
            <a:endParaRPr lang="en-US"/>
          </a:p>
        </p:txBody>
      </p:sp>
    </p:spTree>
    <p:extLst>
      <p:ext uri="{BB962C8B-B14F-4D97-AF65-F5344CB8AC3E}">
        <p14:creationId xmlns:p14="http://schemas.microsoft.com/office/powerpoint/2010/main" val="167106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19</a:t>
            </a:fld>
            <a:endParaRPr lang="en-US"/>
          </a:p>
        </p:txBody>
      </p:sp>
    </p:spTree>
    <p:extLst>
      <p:ext uri="{BB962C8B-B14F-4D97-AF65-F5344CB8AC3E}">
        <p14:creationId xmlns:p14="http://schemas.microsoft.com/office/powerpoint/2010/main" val="173087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20</a:t>
            </a:fld>
            <a:endParaRPr lang="en-US"/>
          </a:p>
        </p:txBody>
      </p:sp>
    </p:spTree>
    <p:extLst>
      <p:ext uri="{BB962C8B-B14F-4D97-AF65-F5344CB8AC3E}">
        <p14:creationId xmlns:p14="http://schemas.microsoft.com/office/powerpoint/2010/main" val="247198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25</a:t>
            </a:fld>
            <a:endParaRPr lang="en-US"/>
          </a:p>
        </p:txBody>
      </p:sp>
    </p:spTree>
    <p:extLst>
      <p:ext uri="{BB962C8B-B14F-4D97-AF65-F5344CB8AC3E}">
        <p14:creationId xmlns:p14="http://schemas.microsoft.com/office/powerpoint/2010/main" val="173087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27</a:t>
            </a:fld>
            <a:endParaRPr lang="en-US"/>
          </a:p>
        </p:txBody>
      </p:sp>
    </p:spTree>
    <p:extLst>
      <p:ext uri="{BB962C8B-B14F-4D97-AF65-F5344CB8AC3E}">
        <p14:creationId xmlns:p14="http://schemas.microsoft.com/office/powerpoint/2010/main" val="152997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28</a:t>
            </a:fld>
            <a:endParaRPr lang="en-US"/>
          </a:p>
        </p:txBody>
      </p:sp>
    </p:spTree>
    <p:extLst>
      <p:ext uri="{BB962C8B-B14F-4D97-AF65-F5344CB8AC3E}">
        <p14:creationId xmlns:p14="http://schemas.microsoft.com/office/powerpoint/2010/main" val="140843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29</a:t>
            </a:fld>
            <a:endParaRPr lang="en-US"/>
          </a:p>
        </p:txBody>
      </p:sp>
    </p:spTree>
    <p:extLst>
      <p:ext uri="{BB962C8B-B14F-4D97-AF65-F5344CB8AC3E}">
        <p14:creationId xmlns:p14="http://schemas.microsoft.com/office/powerpoint/2010/main" val="2208020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a:spLocks/>
          </p:cNvSpPr>
          <p:nvPr/>
        </p:nvSpPr>
        <p:spPr bwMode="auto">
          <a:xfrm>
            <a:off x="-144733" y="-114024"/>
            <a:ext cx="1247604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9780504" y="-114024"/>
            <a:ext cx="1704755"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48629" y="308625"/>
            <a:ext cx="585884"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914400" y="4146341"/>
            <a:ext cx="104648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914400" y="1146285"/>
            <a:ext cx="104648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914400" y="4367899"/>
            <a:ext cx="104648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81491" y="6185994"/>
            <a:ext cx="2699195"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35750"/>
            <a:ext cx="27432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935751"/>
            <a:ext cx="80264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a:spLocks/>
          </p:cNvSpPr>
          <p:nvPr/>
        </p:nvSpPr>
        <p:spPr bwMode="auto">
          <a:xfrm>
            <a:off x="0" y="0"/>
            <a:ext cx="12192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9780504" y="-114024"/>
            <a:ext cx="1704755"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48629" y="308625"/>
            <a:ext cx="585884"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914400" y="4146341"/>
            <a:ext cx="1046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914400" y="1146285"/>
            <a:ext cx="104648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914400" y="4367899"/>
            <a:ext cx="104648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81491" y="6185994"/>
            <a:ext cx="2699195"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0688" y="0"/>
            <a:ext cx="6941312" cy="6858000"/>
          </a:xfrm>
          <a:prstGeom prst="rect">
            <a:avLst/>
          </a:prstGeom>
        </p:spPr>
      </p:pic>
      <p:sp>
        <p:nvSpPr>
          <p:cNvPr id="12" name="Rectangle 11"/>
          <p:cNvSpPr>
            <a:spLocks/>
          </p:cNvSpPr>
          <p:nvPr/>
        </p:nvSpPr>
        <p:spPr bwMode="auto">
          <a:xfrm>
            <a:off x="423480" y="6520658"/>
            <a:ext cx="58349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10448008" y="6393530"/>
            <a:ext cx="14224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fld id="{346C37FB-CED1-475C-9A12-3CF5BAC28AE8}" type="datetimeFigureOut">
              <a:rPr lang="en-US" smtClean="0"/>
              <a:t>1/13/2016</a:t>
            </a:fld>
            <a:endParaRPr lang="en-US"/>
          </a:p>
        </p:txBody>
      </p:sp>
      <p:sp>
        <p:nvSpPr>
          <p:cNvPr id="3" name="Footer Placeholder 2"/>
          <p:cNvSpPr>
            <a:spLocks noGrp="1"/>
          </p:cNvSpPr>
          <p:nvPr>
            <p:ph type="ftr" sz="quarter" idx="11"/>
          </p:nvPr>
        </p:nvSpPr>
        <p:spPr>
          <a:xfrm>
            <a:off x="4572000" y="18288"/>
            <a:ext cx="54864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663" y="220787"/>
            <a:ext cx="892316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325664" y="891404"/>
            <a:ext cx="11544745"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448008" y="6393530"/>
            <a:ext cx="14224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325664" y="747822"/>
            <a:ext cx="11544745"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9622883" y="240650"/>
            <a:ext cx="2247525"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423480" y="6520658"/>
            <a:ext cx="58349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Source_code" TargetMode="External"/><Relationship Id="rId2" Type="http://schemas.openxmlformats.org/officeDocument/2006/relationships/hyperlink" Target="https://en.wikipedia.org/wiki/Computer_software" TargetMode="External"/><Relationship Id="rId1" Type="http://schemas.openxmlformats.org/officeDocument/2006/relationships/slideLayout" Target="../slideLayouts/slideLayout3.xml"/><Relationship Id="rId6" Type="http://schemas.openxmlformats.org/officeDocument/2006/relationships/hyperlink" Target="https://en.wikipedia.org/wiki/Collaborative_software_development_model" TargetMode="External"/><Relationship Id="rId5" Type="http://schemas.openxmlformats.org/officeDocument/2006/relationships/hyperlink" Target="https://en.wikipedia.org/wiki/Copyright" TargetMode="External"/><Relationship Id="rId4" Type="http://schemas.openxmlformats.org/officeDocument/2006/relationships/hyperlink" Target="https://en.wikipedia.org/wiki/Open-source_licen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 2016</a:t>
            </a:r>
            <a:br>
              <a:rPr lang="en-US" dirty="0" smtClean="0"/>
            </a:br>
            <a:r>
              <a:rPr lang="en-US" dirty="0" smtClean="0"/>
              <a:t>Welcome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Your hosts: Loretta Parham, Julie Walker, Michele Kimpton,, John Herbert, Celeste Feather, </a:t>
            </a:r>
            <a:r>
              <a:rPr lang="en-US" dirty="0"/>
              <a:t>Laurie </a:t>
            </a:r>
            <a:r>
              <a:rPr lang="en-US" dirty="0" smtClean="0"/>
              <a:t>Arp, Russell Palmer, Jenn Bielewski and Robert Miller</a:t>
            </a:r>
            <a:endParaRPr lang="en-US" dirty="0"/>
          </a:p>
        </p:txBody>
      </p:sp>
    </p:spTree>
    <p:extLst>
      <p:ext uri="{BB962C8B-B14F-4D97-AF65-F5344CB8AC3E}">
        <p14:creationId xmlns:p14="http://schemas.microsoft.com/office/powerpoint/2010/main" val="14724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Technology</a:t>
            </a: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914400" y="4776447"/>
            <a:ext cx="4538928" cy="307777"/>
          </a:xfrm>
          <a:prstGeom prst="rect">
            <a:avLst/>
          </a:prstGeom>
          <a:noFill/>
        </p:spPr>
        <p:txBody>
          <a:bodyPr wrap="square" rtlCol="0">
            <a:spAutoFit/>
          </a:bodyPr>
          <a:lstStyle/>
          <a:p>
            <a:r>
              <a:rPr lang="en-US" sz="1400" dirty="0" smtClean="0">
                <a:solidFill>
                  <a:schemeClr val="bg1"/>
                </a:solidFill>
              </a:rPr>
              <a:t>Director of Digital Services</a:t>
            </a:r>
            <a:endParaRPr lang="en-US" sz="1400" dirty="0">
              <a:solidFill>
                <a:schemeClr val="bg1"/>
              </a:solidFill>
            </a:endParaRPr>
          </a:p>
        </p:txBody>
      </p:sp>
    </p:spTree>
    <p:extLst>
      <p:ext uri="{BB962C8B-B14F-4D97-AF65-F5344CB8AC3E}">
        <p14:creationId xmlns:p14="http://schemas.microsoft.com/office/powerpoint/2010/main" val="353957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 Aggregating Digital Content</a:t>
            </a:r>
            <a:endParaRPr lang="en-US" dirty="0"/>
          </a:p>
        </p:txBody>
      </p:sp>
      <p:sp>
        <p:nvSpPr>
          <p:cNvPr id="3" name="Content Placeholder 2"/>
          <p:cNvSpPr>
            <a:spLocks noGrp="1"/>
          </p:cNvSpPr>
          <p:nvPr>
            <p:ph idx="1"/>
          </p:nvPr>
        </p:nvSpPr>
        <p:spPr/>
        <p:txBody>
          <a:bodyPr>
            <a:normAutofit/>
          </a:bodyPr>
          <a:lstStyle/>
          <a:p>
            <a:r>
              <a:rPr lang="en-US" dirty="0" smtClean="0"/>
              <a:t>Trends</a:t>
            </a:r>
          </a:p>
          <a:p>
            <a:pPr lvl="1"/>
            <a:r>
              <a:rPr lang="en-US" dirty="0" smtClean="0"/>
              <a:t>Provides much larger exposure while maintaining local identity</a:t>
            </a:r>
          </a:p>
          <a:p>
            <a:pPr lvl="2"/>
            <a:r>
              <a:rPr lang="en-US" dirty="0" smtClean="0"/>
              <a:t>Single search portal for wide variety of content</a:t>
            </a:r>
          </a:p>
          <a:p>
            <a:pPr lvl="1"/>
            <a:r>
              <a:rPr lang="en-US" dirty="0" smtClean="0"/>
              <a:t>State, regional, national level</a:t>
            </a:r>
          </a:p>
          <a:p>
            <a:pPr lvl="2"/>
            <a:r>
              <a:rPr lang="en-US" dirty="0" smtClean="0"/>
              <a:t>Digital Library of Georgia, Texas Digital Library, Mountain West Digital Library</a:t>
            </a:r>
          </a:p>
          <a:p>
            <a:pPr lvl="1"/>
            <a:r>
              <a:rPr lang="en-US" dirty="0" smtClean="0"/>
              <a:t>DPLA – doing well, but might not have all the answers</a:t>
            </a:r>
          </a:p>
          <a:p>
            <a:pPr lvl="1"/>
            <a:r>
              <a:rPr lang="en-US" dirty="0" smtClean="0"/>
              <a:t>Hydra-In-A-Box designed to standardize metadata for aggregation</a:t>
            </a:r>
          </a:p>
          <a:p>
            <a:pPr lvl="2"/>
            <a:r>
              <a:rPr lang="en-US" dirty="0" smtClean="0"/>
              <a:t>Great concept, but a couple years </a:t>
            </a:r>
            <a:r>
              <a:rPr lang="en-US" dirty="0" smtClean="0"/>
              <a:t>away</a:t>
            </a:r>
            <a:endParaRPr lang="en-US" dirty="0" smtClean="0"/>
          </a:p>
        </p:txBody>
      </p:sp>
    </p:spTree>
    <p:extLst>
      <p:ext uri="{BB962C8B-B14F-4D97-AF65-F5344CB8AC3E}">
        <p14:creationId xmlns:p14="http://schemas.microsoft.com/office/powerpoint/2010/main" val="272840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Aggregating Digital Content</a:t>
            </a:r>
          </a:p>
        </p:txBody>
      </p:sp>
      <p:sp>
        <p:nvSpPr>
          <p:cNvPr id="3" name="Content Placeholder 2"/>
          <p:cNvSpPr>
            <a:spLocks noGrp="1"/>
          </p:cNvSpPr>
          <p:nvPr>
            <p:ph idx="1"/>
          </p:nvPr>
        </p:nvSpPr>
        <p:spPr/>
        <p:txBody>
          <a:bodyPr/>
          <a:lstStyle/>
          <a:p>
            <a:r>
              <a:rPr lang="en-US" dirty="0"/>
              <a:t>Questions:</a:t>
            </a:r>
          </a:p>
          <a:p>
            <a:pPr lvl="1"/>
            <a:r>
              <a:rPr lang="en-US" dirty="0"/>
              <a:t>What level of interest do you have in participating in larger aggregations?</a:t>
            </a:r>
          </a:p>
          <a:p>
            <a:pPr lvl="1"/>
            <a:r>
              <a:rPr lang="en-US" dirty="0"/>
              <a:t>Are you actively engaged?</a:t>
            </a:r>
          </a:p>
          <a:p>
            <a:pPr lvl="1"/>
            <a:r>
              <a:rPr lang="en-US" dirty="0"/>
              <a:t>What services might you see as needed to make more progress</a:t>
            </a:r>
            <a:r>
              <a:rPr lang="en-US" dirty="0" smtClean="0"/>
              <a:t>?</a:t>
            </a:r>
          </a:p>
          <a:p>
            <a:pPr lvl="1"/>
            <a:endParaRPr lang="en-US" dirty="0"/>
          </a:p>
          <a:p>
            <a:pPr marL="274320" lvl="1" indent="0">
              <a:buNone/>
            </a:pPr>
            <a:endParaRPr lang="en-US" dirty="0"/>
          </a:p>
          <a:p>
            <a:pPr marL="0" indent="0">
              <a:buNone/>
            </a:pPr>
            <a:endParaRPr lang="en-US" dirty="0"/>
          </a:p>
        </p:txBody>
      </p:sp>
      <p:pic>
        <p:nvPicPr>
          <p:cNvPr id="2054" name="Picture 6" descr="http://static1.squarespace.com/static/519e9435e4b0899ec295de04/t/5200f02ae4b0800e68bc175c/1375793196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992" y="2589082"/>
            <a:ext cx="5173730" cy="388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0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 Big Data</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Trends</a:t>
            </a:r>
          </a:p>
          <a:p>
            <a:pPr lvl="1"/>
            <a:r>
              <a:rPr lang="en-US" dirty="0"/>
              <a:t>Granting agencies requiring it, at least for a few years</a:t>
            </a:r>
          </a:p>
          <a:p>
            <a:pPr lvl="1"/>
            <a:r>
              <a:rPr lang="en-US" dirty="0"/>
              <a:t>Faculty tend to deposit within their discipline, not necessarily within their institution</a:t>
            </a:r>
          </a:p>
          <a:p>
            <a:pPr lvl="1"/>
            <a:r>
              <a:rPr lang="en-US" dirty="0"/>
              <a:t>Wide variety of content, software, file formats</a:t>
            </a:r>
          </a:p>
          <a:p>
            <a:pPr lvl="2"/>
            <a:r>
              <a:rPr lang="en-US" dirty="0"/>
              <a:t>Long-term access and viability can be complex</a:t>
            </a:r>
          </a:p>
          <a:p>
            <a:pPr lvl="1"/>
            <a:r>
              <a:rPr lang="en-US" dirty="0"/>
              <a:t>Normalizing disparate data sets can develop a knowledge base</a:t>
            </a:r>
          </a:p>
          <a:p>
            <a:endParaRPr lang="en-US" dirty="0"/>
          </a:p>
        </p:txBody>
      </p:sp>
    </p:spTree>
    <p:extLst>
      <p:ext uri="{BB962C8B-B14F-4D97-AF65-F5344CB8AC3E}">
        <p14:creationId xmlns:p14="http://schemas.microsoft.com/office/powerpoint/2010/main" val="231131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Big Data</a:t>
            </a:r>
          </a:p>
        </p:txBody>
      </p:sp>
      <p:sp>
        <p:nvSpPr>
          <p:cNvPr id="3" name="Content Placeholder 2"/>
          <p:cNvSpPr>
            <a:spLocks noGrp="1"/>
          </p:cNvSpPr>
          <p:nvPr>
            <p:ph idx="1"/>
          </p:nvPr>
        </p:nvSpPr>
        <p:spPr/>
        <p:txBody>
          <a:bodyPr/>
          <a:lstStyle/>
          <a:p>
            <a:pPr marL="0" indent="0">
              <a:buNone/>
            </a:pPr>
            <a:r>
              <a:rPr lang="en-US" dirty="0"/>
              <a:t>Questions:</a:t>
            </a:r>
          </a:p>
          <a:p>
            <a:pPr lvl="1"/>
            <a:r>
              <a:rPr lang="en-US" dirty="0"/>
              <a:t>How much is your institution engaged?</a:t>
            </a:r>
          </a:p>
          <a:p>
            <a:pPr lvl="1"/>
            <a:r>
              <a:rPr lang="en-US" dirty="0"/>
              <a:t>Do you require faculty to deposit their data with you?</a:t>
            </a:r>
          </a:p>
          <a:p>
            <a:pPr lvl="1"/>
            <a:r>
              <a:rPr lang="en-US" dirty="0"/>
              <a:t>How do you balance the discipline-specific repository with your institution’s need for long-term preservation?</a:t>
            </a:r>
          </a:p>
          <a:p>
            <a:pPr lvl="1"/>
            <a:r>
              <a:rPr lang="en-US" dirty="0"/>
              <a:t>Are you building your own repository? </a:t>
            </a:r>
          </a:p>
          <a:p>
            <a:pPr lvl="1"/>
            <a:r>
              <a:rPr lang="en-US" dirty="0"/>
              <a:t>What additional services are needed to make more progress</a:t>
            </a:r>
            <a:r>
              <a:rPr lang="en-US" dirty="0" smtClean="0"/>
              <a:t>?</a:t>
            </a:r>
          </a:p>
          <a:p>
            <a:pPr lvl="1"/>
            <a:endParaRPr lang="en-US" dirty="0"/>
          </a:p>
          <a:p>
            <a:pPr marL="274320" lvl="1" indent="0">
              <a:buNone/>
            </a:pPr>
            <a:endParaRPr lang="en-US" dirty="0"/>
          </a:p>
          <a:p>
            <a:pPr marL="0" indent="0">
              <a:buNone/>
            </a:pPr>
            <a:endParaRPr lang="en-US" dirty="0"/>
          </a:p>
        </p:txBody>
      </p:sp>
      <p:pic>
        <p:nvPicPr>
          <p:cNvPr id="3076" name="Picture 4" descr="https://cdn.datafloq.com/blog_pictures/Big-data-cloud-computing.png_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142" y="3823414"/>
            <a:ext cx="4855337" cy="303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2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 Open Publishing</a:t>
            </a:r>
            <a:br>
              <a:rPr lang="en-US" dirty="0"/>
            </a:br>
            <a:endParaRPr lang="en-US" dirty="0"/>
          </a:p>
        </p:txBody>
      </p:sp>
      <p:sp>
        <p:nvSpPr>
          <p:cNvPr id="3" name="Content Placeholder 2"/>
          <p:cNvSpPr>
            <a:spLocks noGrp="1"/>
          </p:cNvSpPr>
          <p:nvPr>
            <p:ph idx="1"/>
          </p:nvPr>
        </p:nvSpPr>
        <p:spPr/>
        <p:txBody>
          <a:bodyPr/>
          <a:lstStyle/>
          <a:p>
            <a:r>
              <a:rPr lang="en-US" dirty="0"/>
              <a:t>Trends</a:t>
            </a:r>
          </a:p>
          <a:p>
            <a:pPr lvl="1"/>
            <a:r>
              <a:rPr lang="en-US" dirty="0"/>
              <a:t>Academic presses publish only a small portion of the research </a:t>
            </a:r>
          </a:p>
          <a:p>
            <a:pPr lvl="1"/>
            <a:r>
              <a:rPr lang="en-US" dirty="0"/>
              <a:t>Faculty looking for non-traditional publishing channels</a:t>
            </a:r>
          </a:p>
          <a:p>
            <a:pPr lvl="2"/>
            <a:r>
              <a:rPr lang="en-US" dirty="0"/>
              <a:t>Images, audio/video, data, indexing options</a:t>
            </a:r>
          </a:p>
          <a:p>
            <a:pPr lvl="1"/>
            <a:r>
              <a:rPr lang="en-US" dirty="0"/>
              <a:t>Web 2.0 social networking functionality</a:t>
            </a:r>
          </a:p>
          <a:p>
            <a:pPr marL="0" indent="0">
              <a:buNone/>
            </a:pPr>
            <a:endParaRPr lang="en-US" dirty="0"/>
          </a:p>
        </p:txBody>
      </p:sp>
    </p:spTree>
    <p:extLst>
      <p:ext uri="{BB962C8B-B14F-4D97-AF65-F5344CB8AC3E}">
        <p14:creationId xmlns:p14="http://schemas.microsoft.com/office/powerpoint/2010/main" val="332301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Open Publishing</a:t>
            </a:r>
          </a:p>
        </p:txBody>
      </p:sp>
      <p:sp>
        <p:nvSpPr>
          <p:cNvPr id="3" name="Content Placeholder 2"/>
          <p:cNvSpPr>
            <a:spLocks noGrp="1"/>
          </p:cNvSpPr>
          <p:nvPr>
            <p:ph idx="1"/>
          </p:nvPr>
        </p:nvSpPr>
        <p:spPr/>
        <p:txBody>
          <a:bodyPr/>
          <a:lstStyle/>
          <a:p>
            <a:pPr marL="0" indent="0">
              <a:buNone/>
            </a:pPr>
            <a:r>
              <a:rPr lang="en-US" dirty="0"/>
              <a:t>Questions:</a:t>
            </a:r>
          </a:p>
          <a:p>
            <a:pPr lvl="1"/>
            <a:r>
              <a:rPr lang="en-US" dirty="0"/>
              <a:t>Is your institution providing any level of publishing assistance to faculty?</a:t>
            </a:r>
          </a:p>
          <a:p>
            <a:pPr lvl="1"/>
            <a:r>
              <a:rPr lang="en-US" dirty="0"/>
              <a:t>How do we influence tenure review committees to consider non-traditional publishing forms as viable? </a:t>
            </a:r>
          </a:p>
          <a:p>
            <a:pPr lvl="1"/>
            <a:r>
              <a:rPr lang="en-US" dirty="0"/>
              <a:t>Do you see this as a service you would like to develop?</a:t>
            </a:r>
          </a:p>
          <a:p>
            <a:endParaRPr lang="en-US" dirty="0"/>
          </a:p>
        </p:txBody>
      </p:sp>
      <p:pic>
        <p:nvPicPr>
          <p:cNvPr id="4" name="Picture 3"/>
          <p:cNvPicPr>
            <a:picLocks noChangeAspect="1"/>
          </p:cNvPicPr>
          <p:nvPr/>
        </p:nvPicPr>
        <p:blipFill>
          <a:blip r:embed="rId2"/>
          <a:stretch>
            <a:fillRect/>
          </a:stretch>
        </p:blipFill>
        <p:spPr>
          <a:xfrm>
            <a:off x="2716661" y="3266077"/>
            <a:ext cx="6762750" cy="2705100"/>
          </a:xfrm>
          <a:prstGeom prst="rect">
            <a:avLst/>
          </a:prstGeom>
        </p:spPr>
      </p:pic>
    </p:spTree>
    <p:extLst>
      <p:ext uri="{BB962C8B-B14F-4D97-AF65-F5344CB8AC3E}">
        <p14:creationId xmlns:p14="http://schemas.microsoft.com/office/powerpoint/2010/main" val="281798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 Software</a:t>
            </a:r>
            <a:br>
              <a:rPr lang="en-US" dirty="0"/>
            </a:br>
            <a:endParaRPr lang="en-US" dirty="0"/>
          </a:p>
        </p:txBody>
      </p:sp>
      <p:sp>
        <p:nvSpPr>
          <p:cNvPr id="3" name="Content Placeholder 2"/>
          <p:cNvSpPr>
            <a:spLocks noGrp="1"/>
          </p:cNvSpPr>
          <p:nvPr>
            <p:ph idx="1"/>
          </p:nvPr>
        </p:nvSpPr>
        <p:spPr/>
        <p:txBody>
          <a:bodyPr/>
          <a:lstStyle/>
          <a:p>
            <a:r>
              <a:rPr lang="en-US" dirty="0"/>
              <a:t>Trends</a:t>
            </a:r>
          </a:p>
          <a:p>
            <a:pPr lvl="1"/>
            <a:r>
              <a:rPr lang="en-US" dirty="0"/>
              <a:t>LAM IT departments increasingly dis-engaging from hosting/operating the multiplicity of software that are needed</a:t>
            </a:r>
          </a:p>
          <a:p>
            <a:pPr lvl="1"/>
            <a:r>
              <a:rPr lang="en-US" dirty="0"/>
              <a:t>Looking for more SaaS (Software as a Service) hosting options for processes of all kinds</a:t>
            </a:r>
          </a:p>
          <a:p>
            <a:pPr marL="0" indent="0">
              <a:buNone/>
            </a:pPr>
            <a:endParaRPr lang="en-US" dirty="0"/>
          </a:p>
        </p:txBody>
      </p:sp>
    </p:spTree>
    <p:extLst>
      <p:ext uri="{BB962C8B-B14F-4D97-AF65-F5344CB8AC3E}">
        <p14:creationId xmlns:p14="http://schemas.microsoft.com/office/powerpoint/2010/main" val="284866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Software</a:t>
            </a:r>
          </a:p>
        </p:txBody>
      </p:sp>
      <p:sp>
        <p:nvSpPr>
          <p:cNvPr id="3" name="Content Placeholder 2"/>
          <p:cNvSpPr>
            <a:spLocks noGrp="1"/>
          </p:cNvSpPr>
          <p:nvPr>
            <p:ph idx="1"/>
          </p:nvPr>
        </p:nvSpPr>
        <p:spPr/>
        <p:txBody>
          <a:bodyPr/>
          <a:lstStyle/>
          <a:p>
            <a:r>
              <a:rPr lang="en-US" dirty="0"/>
              <a:t>Questions:</a:t>
            </a:r>
          </a:p>
          <a:p>
            <a:pPr lvl="1"/>
            <a:r>
              <a:rPr lang="en-US" dirty="0"/>
              <a:t>How actively do you participate in cloud-based, hosting services? </a:t>
            </a:r>
          </a:p>
          <a:p>
            <a:pPr lvl="1"/>
            <a:r>
              <a:rPr lang="en-US" dirty="0"/>
              <a:t>How does your institution determine the make vs. buy decision on software?</a:t>
            </a:r>
          </a:p>
          <a:p>
            <a:pPr lvl="1"/>
            <a:r>
              <a:rPr lang="en-US" dirty="0"/>
              <a:t>How do we move away from application-specific solutions to full end-to-end software services?</a:t>
            </a:r>
          </a:p>
          <a:p>
            <a:endParaRPr lang="en-US" dirty="0"/>
          </a:p>
        </p:txBody>
      </p:sp>
      <p:pic>
        <p:nvPicPr>
          <p:cNvPr id="5" name="Picture 4"/>
          <p:cNvPicPr>
            <a:picLocks noChangeAspect="1"/>
          </p:cNvPicPr>
          <p:nvPr/>
        </p:nvPicPr>
        <p:blipFill>
          <a:blip r:embed="rId2"/>
          <a:stretch>
            <a:fillRect/>
          </a:stretch>
        </p:blipFill>
        <p:spPr>
          <a:xfrm>
            <a:off x="4787243" y="3153156"/>
            <a:ext cx="3172587" cy="2498100"/>
          </a:xfrm>
          <a:prstGeom prst="rect">
            <a:avLst/>
          </a:prstGeom>
        </p:spPr>
      </p:pic>
    </p:spTree>
    <p:extLst>
      <p:ext uri="{BB962C8B-B14F-4D97-AF65-F5344CB8AC3E}">
        <p14:creationId xmlns:p14="http://schemas.microsoft.com/office/powerpoint/2010/main" val="686085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Continued adoption and growth in Academic and government</a:t>
            </a:r>
          </a:p>
          <a:p>
            <a:pPr>
              <a:buNone/>
            </a:pPr>
            <a:endParaRPr lang="en-US" dirty="0" smtClean="0"/>
          </a:p>
          <a:p>
            <a:r>
              <a:rPr lang="en-US" dirty="0" smtClean="0"/>
              <a:t>Improved technical infrastructure for distributed development (</a:t>
            </a:r>
            <a:r>
              <a:rPr lang="en-US" dirty="0" err="1" smtClean="0"/>
              <a:t>github,SLAC,Jira</a:t>
            </a:r>
            <a:r>
              <a:rPr lang="en-US" dirty="0" smtClean="0"/>
              <a:t>)</a:t>
            </a:r>
          </a:p>
          <a:p>
            <a:pPr>
              <a:buNone/>
            </a:pPr>
            <a:endParaRPr lang="en-US" dirty="0" smtClean="0"/>
          </a:p>
          <a:p>
            <a:r>
              <a:rPr lang="en-US" dirty="0" smtClean="0"/>
              <a:t>Continued evolution of sustainability models</a:t>
            </a:r>
          </a:p>
          <a:p>
            <a:pPr lvl="1"/>
            <a:r>
              <a:rPr lang="en-US" dirty="0" smtClean="0"/>
              <a:t>Shared governance and administration</a:t>
            </a:r>
          </a:p>
          <a:p>
            <a:pPr lvl="1"/>
            <a:r>
              <a:rPr lang="en-US" dirty="0" smtClean="0"/>
              <a:t>Financial sponsorship/</a:t>
            </a:r>
            <a:r>
              <a:rPr lang="en-US" dirty="0" err="1" smtClean="0"/>
              <a:t>membershiip</a:t>
            </a:r>
            <a:endParaRPr lang="en-US" dirty="0" smtClean="0"/>
          </a:p>
          <a:p>
            <a:pPr lvl="1"/>
            <a:r>
              <a:rPr lang="en-US" dirty="0" smtClean="0"/>
              <a:t>Establishment of Organizational home as administer (not for profit)</a:t>
            </a:r>
          </a:p>
          <a:p>
            <a:pPr lvl="1"/>
            <a:r>
              <a:rPr lang="en-US" dirty="0" smtClean="0"/>
              <a:t>For profit home for support and services</a:t>
            </a:r>
          </a:p>
          <a:p>
            <a:pPr lvl="1"/>
            <a:endParaRPr lang="en-US" dirty="0" smtClean="0"/>
          </a:p>
          <a:p>
            <a:r>
              <a:rPr lang="en-US" dirty="0" smtClean="0"/>
              <a:t>Emerging vendor ecosystem</a:t>
            </a:r>
          </a:p>
          <a:p>
            <a:pPr lvl="1"/>
            <a:r>
              <a:rPr lang="en-US" dirty="0" smtClean="0"/>
              <a:t>Membership</a:t>
            </a:r>
          </a:p>
          <a:p>
            <a:pPr lvl="1"/>
            <a:r>
              <a:rPr lang="en-US" dirty="0" smtClean="0"/>
              <a:t>Service Providers</a:t>
            </a:r>
          </a:p>
          <a:p>
            <a:pPr lvl="1"/>
            <a:r>
              <a:rPr lang="en-US" dirty="0" smtClean="0"/>
              <a:t>For profit and not for profit companies</a:t>
            </a:r>
          </a:p>
          <a:p>
            <a:pPr lvl="1"/>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eResources</a:t>
            </a:r>
            <a:r>
              <a:rPr lang="en-US" dirty="0" smtClean="0"/>
              <a:t> &amp; Licensing</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914400" y="4776447"/>
            <a:ext cx="4538928" cy="307777"/>
          </a:xfrm>
          <a:prstGeom prst="rect">
            <a:avLst/>
          </a:prstGeom>
          <a:noFill/>
        </p:spPr>
        <p:txBody>
          <a:bodyPr wrap="square" rtlCol="0">
            <a:spAutoFit/>
          </a:bodyPr>
          <a:lstStyle/>
          <a:p>
            <a:r>
              <a:rPr lang="en-US" sz="1400" dirty="0">
                <a:solidFill>
                  <a:schemeClr val="bg1"/>
                </a:solidFill>
              </a:rPr>
              <a:t>Senior Director of Licensing and Strategic Partnerships</a:t>
            </a:r>
          </a:p>
        </p:txBody>
      </p:sp>
    </p:spTree>
    <p:extLst>
      <p:ext uri="{BB962C8B-B14F-4D97-AF65-F5344CB8AC3E}">
        <p14:creationId xmlns:p14="http://schemas.microsoft.com/office/powerpoint/2010/main" val="47459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community based software</a:t>
            </a:r>
            <a:endParaRPr lang="en-US" dirty="0"/>
          </a:p>
        </p:txBody>
      </p:sp>
      <p:sp>
        <p:nvSpPr>
          <p:cNvPr id="3" name="Subtitle 2"/>
          <p:cNvSpPr>
            <a:spLocks noGrp="1"/>
          </p:cNvSpPr>
          <p:nvPr>
            <p:ph type="subTitle" idx="1"/>
          </p:nvPr>
        </p:nvSpPr>
        <p:spPr/>
        <p:txBody>
          <a:bodyPr/>
          <a:lstStyle/>
          <a:p>
            <a:r>
              <a:rPr lang="en-US" dirty="0" smtClean="0"/>
              <a:t>Michele Kimpton</a:t>
            </a:r>
            <a:endParaRPr lang="en-US" dirty="0"/>
          </a:p>
        </p:txBody>
      </p:sp>
      <p:sp>
        <p:nvSpPr>
          <p:cNvPr id="4" name="TextBox 3"/>
          <p:cNvSpPr txBox="1"/>
          <p:nvPr/>
        </p:nvSpPr>
        <p:spPr>
          <a:xfrm>
            <a:off x="914400" y="4776447"/>
            <a:ext cx="4538928" cy="307777"/>
          </a:xfrm>
          <a:prstGeom prst="rect">
            <a:avLst/>
          </a:prstGeom>
          <a:noFill/>
        </p:spPr>
        <p:txBody>
          <a:bodyPr wrap="square" rtlCol="0">
            <a:spAutoFit/>
          </a:bodyPr>
          <a:lstStyle/>
          <a:p>
            <a:r>
              <a:rPr lang="en-US" sz="1400" dirty="0">
                <a:solidFill>
                  <a:srgbClr val="FFFFFF"/>
                </a:solidFill>
              </a:rPr>
              <a:t>LYRASIS expert</a:t>
            </a:r>
            <a:endParaRPr lang="en-US" sz="1400" dirty="0">
              <a:solidFill>
                <a:srgbClr val="FFFFFF"/>
              </a:solidFill>
            </a:endParaRPr>
          </a:p>
        </p:txBody>
      </p:sp>
    </p:spTree>
    <p:extLst>
      <p:ext uri="{BB962C8B-B14F-4D97-AF65-F5344CB8AC3E}">
        <p14:creationId xmlns:p14="http://schemas.microsoft.com/office/powerpoint/2010/main" val="201134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open source software?</a:t>
            </a:r>
            <a:br>
              <a:rPr lang="en-US" dirty="0" smtClean="0"/>
            </a:br>
            <a:endParaRPr lang="en-US" dirty="0"/>
          </a:p>
        </p:txBody>
      </p:sp>
      <p:sp>
        <p:nvSpPr>
          <p:cNvPr id="3" name="Content Placeholder 2"/>
          <p:cNvSpPr>
            <a:spLocks noGrp="1"/>
          </p:cNvSpPr>
          <p:nvPr>
            <p:ph idx="1"/>
          </p:nvPr>
        </p:nvSpPr>
        <p:spPr/>
        <p:txBody>
          <a:bodyPr/>
          <a:lstStyle/>
          <a:p>
            <a:r>
              <a:rPr b="1" dirty="0" smtClean="0"/>
              <a:t>Open-source software</a:t>
            </a:r>
            <a:r>
              <a:rPr dirty="0" smtClean="0"/>
              <a:t> (</a:t>
            </a:r>
            <a:r>
              <a:rPr b="1" dirty="0" smtClean="0"/>
              <a:t>OSS</a:t>
            </a:r>
            <a:r>
              <a:rPr dirty="0" smtClean="0"/>
              <a:t>) is </a:t>
            </a:r>
            <a:r>
              <a:rPr dirty="0" smtClean="0">
                <a:hlinkClick r:id="rId2" tooltip="Computer software"/>
              </a:rPr>
              <a:t>computer software</a:t>
            </a:r>
            <a:r>
              <a:rPr dirty="0" smtClean="0"/>
              <a:t> with its </a:t>
            </a:r>
            <a:r>
              <a:rPr dirty="0" smtClean="0">
                <a:hlinkClick r:id="rId3" tooltip="Source code"/>
              </a:rPr>
              <a:t>source code</a:t>
            </a:r>
            <a:r>
              <a:rPr dirty="0" smtClean="0"/>
              <a:t> made available with a </a:t>
            </a:r>
            <a:r>
              <a:rPr dirty="0" smtClean="0">
                <a:hlinkClick r:id="rId4" tooltip="Open-source license"/>
              </a:rPr>
              <a:t>license</a:t>
            </a:r>
            <a:r>
              <a:rPr dirty="0" smtClean="0"/>
              <a:t> in which the </a:t>
            </a:r>
            <a:r>
              <a:rPr dirty="0" smtClean="0">
                <a:hlinkClick r:id="rId5" tooltip="Copyright"/>
              </a:rPr>
              <a:t>copyright</a:t>
            </a:r>
            <a:r>
              <a:rPr dirty="0" smtClean="0"/>
              <a:t> holder provides the rights to study, change, and distribute the software to anyone and for any purpose.</a:t>
            </a:r>
            <a:endParaRPr lang="en-US" dirty="0" smtClean="0"/>
          </a:p>
          <a:p>
            <a:endParaRPr lang="en-US" dirty="0" smtClean="0"/>
          </a:p>
          <a:p>
            <a:r>
              <a:rPr b="1" i="1" dirty="0" smtClean="0"/>
              <a:t>Open-source software may be developed in a </a:t>
            </a:r>
            <a:r>
              <a:rPr b="1" i="1" dirty="0" smtClean="0">
                <a:hlinkClick r:id="rId6" tooltip="Collaborative software development model"/>
              </a:rPr>
              <a:t>collaborative</a:t>
            </a:r>
            <a:r>
              <a:rPr b="1" i="1" dirty="0" smtClean="0"/>
              <a:t> public manner.</a:t>
            </a:r>
            <a:endParaRPr lang="en-US" b="1" i="1" dirty="0"/>
          </a:p>
        </p:txBody>
      </p:sp>
      <p:sp>
        <p:nvSpPr>
          <p:cNvPr id="5" name="Rectangle 4"/>
          <p:cNvSpPr/>
          <p:nvPr/>
        </p:nvSpPr>
        <p:spPr>
          <a:xfrm>
            <a:off x="5590224" y="5371012"/>
            <a:ext cx="4572000" cy="1200329"/>
          </a:xfrm>
          <a:prstGeom prst="rect">
            <a:avLst/>
          </a:prstGeom>
        </p:spPr>
        <p:txBody>
          <a:bodyPr>
            <a:spAutoFit/>
          </a:bodyPr>
          <a:lstStyle/>
          <a:p>
            <a:r>
              <a:rPr lang="en-US" i="1" dirty="0"/>
              <a:t>St. Laurent, Andrew M. (2008). Understanding Open Source and Free Software Licensing. O'Reilly Media. </a:t>
            </a:r>
            <a:r>
              <a:rPr lang="en-US" i="1" dirty="0" err="1"/>
              <a:t>p</a:t>
            </a:r>
            <a:r>
              <a:rPr lang="en-US" i="1" dirty="0"/>
              <a:t>. 4. ISBN 9780596553951.</a:t>
            </a:r>
            <a:endParaRPr lang="en-US" i="1" dirty="0"/>
          </a:p>
        </p:txBody>
      </p:sp>
    </p:spTree>
    <p:extLst>
      <p:ext uri="{BB962C8B-B14F-4D97-AF65-F5344CB8AC3E}">
        <p14:creationId xmlns:p14="http://schemas.microsoft.com/office/powerpoint/2010/main" val="289974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r>
              <a:rPr lang="en-US" dirty="0" smtClean="0"/>
              <a:t>Control </a:t>
            </a:r>
          </a:p>
          <a:p>
            <a:r>
              <a:rPr lang="en-US" dirty="0" smtClean="0"/>
              <a:t>Transparency</a:t>
            </a:r>
          </a:p>
          <a:p>
            <a:r>
              <a:rPr lang="en-US" dirty="0" smtClean="0"/>
              <a:t>Open Standards/ API’s (programmatic interfaces)</a:t>
            </a:r>
          </a:p>
          <a:p>
            <a:r>
              <a:rPr lang="en-US" dirty="0" smtClean="0"/>
              <a:t>Cost</a:t>
            </a:r>
          </a:p>
          <a:p>
            <a:r>
              <a:rPr lang="en-US" dirty="0" smtClean="0"/>
              <a:t>Shared resources</a:t>
            </a:r>
          </a:p>
          <a:p>
            <a:r>
              <a:rPr lang="en-US" dirty="0" smtClean="0"/>
              <a:t>Attract and retain developers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Sustainability (community, financial, administrative, technical)</a:t>
            </a:r>
          </a:p>
          <a:p>
            <a:r>
              <a:rPr lang="en-US" dirty="0" smtClean="0"/>
              <a:t>Support</a:t>
            </a:r>
          </a:p>
          <a:p>
            <a:r>
              <a:rPr lang="en-US" dirty="0" smtClean="0"/>
              <a:t>Effort to collaborate</a:t>
            </a:r>
          </a:p>
          <a:p>
            <a:r>
              <a:rPr lang="en-US" dirty="0" smtClean="0"/>
              <a:t>Resources required for adoption</a:t>
            </a:r>
          </a:p>
          <a:p>
            <a:pPr>
              <a:buNone/>
            </a:pP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descr="FOSSpage.tiff"/>
          <p:cNvPicPr>
            <a:picLocks noGrp="1" noChangeAspect="1"/>
          </p:cNvPicPr>
          <p:nvPr>
            <p:ph idx="1"/>
          </p:nvPr>
        </p:nvPicPr>
        <p:blipFill>
          <a:blip r:embed="rId2"/>
          <a:stretch>
            <a:fillRect/>
          </a:stretch>
        </p:blipFill>
        <p:spPr>
          <a:xfrm>
            <a:off x="1768476" y="1170085"/>
            <a:ext cx="8658225" cy="452259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Continued adoption and growth in Academic and government</a:t>
            </a:r>
          </a:p>
          <a:p>
            <a:pPr>
              <a:buNone/>
            </a:pPr>
            <a:endParaRPr lang="en-US" dirty="0" smtClean="0"/>
          </a:p>
          <a:p>
            <a:r>
              <a:rPr lang="en-US" dirty="0" smtClean="0"/>
              <a:t>Improved technical infrastructure for distributed development (</a:t>
            </a:r>
            <a:r>
              <a:rPr lang="en-US" dirty="0" err="1" smtClean="0"/>
              <a:t>github,SLAC,Jira</a:t>
            </a:r>
            <a:r>
              <a:rPr lang="en-US" dirty="0" smtClean="0"/>
              <a:t>)</a:t>
            </a:r>
          </a:p>
          <a:p>
            <a:pPr>
              <a:buNone/>
            </a:pPr>
            <a:endParaRPr lang="en-US" dirty="0" smtClean="0"/>
          </a:p>
          <a:p>
            <a:r>
              <a:rPr lang="en-US" dirty="0" smtClean="0"/>
              <a:t>Continued evolution of sustainability models</a:t>
            </a:r>
          </a:p>
          <a:p>
            <a:pPr lvl="1"/>
            <a:r>
              <a:rPr lang="en-US" dirty="0" smtClean="0"/>
              <a:t>Shared governance and administration</a:t>
            </a:r>
          </a:p>
          <a:p>
            <a:pPr lvl="1"/>
            <a:r>
              <a:rPr lang="en-US" dirty="0" smtClean="0"/>
              <a:t>Financial </a:t>
            </a:r>
            <a:r>
              <a:rPr lang="en-US" dirty="0" smtClean="0"/>
              <a:t>sponsorship/membership</a:t>
            </a:r>
            <a:endParaRPr lang="en-US" dirty="0" smtClean="0"/>
          </a:p>
          <a:p>
            <a:pPr lvl="1"/>
            <a:r>
              <a:rPr lang="en-US" dirty="0" smtClean="0"/>
              <a:t>Establishment of Organizational home as administer (not for profit)</a:t>
            </a:r>
          </a:p>
          <a:p>
            <a:pPr lvl="1"/>
            <a:r>
              <a:rPr lang="en-US" dirty="0" smtClean="0"/>
              <a:t>For profit home for support and services</a:t>
            </a:r>
          </a:p>
          <a:p>
            <a:pPr lvl="1"/>
            <a:endParaRPr lang="en-US" dirty="0" smtClean="0"/>
          </a:p>
          <a:p>
            <a:r>
              <a:rPr lang="en-US" dirty="0" smtClean="0"/>
              <a:t>Emerging vendor ecosystem</a:t>
            </a:r>
          </a:p>
          <a:p>
            <a:pPr lvl="1"/>
            <a:r>
              <a:rPr lang="en-US" dirty="0" smtClean="0"/>
              <a:t>Membership</a:t>
            </a:r>
          </a:p>
          <a:p>
            <a:pPr lvl="1"/>
            <a:r>
              <a:rPr lang="en-US" dirty="0" smtClean="0"/>
              <a:t>Service Providers</a:t>
            </a:r>
          </a:p>
          <a:p>
            <a:pPr lvl="1"/>
            <a:r>
              <a:rPr lang="en-US" dirty="0" smtClean="0"/>
              <a:t>For profit and not for profit companies</a:t>
            </a:r>
          </a:p>
          <a:p>
            <a:pPr lvl="1"/>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Are you using OSS?</a:t>
            </a:r>
          </a:p>
          <a:p>
            <a:r>
              <a:rPr lang="en-US" dirty="0" smtClean="0"/>
              <a:t>What has been successful, and what has been challenging?</a:t>
            </a:r>
          </a:p>
          <a:p>
            <a:r>
              <a:rPr lang="en-US" dirty="0" smtClean="0"/>
              <a:t>What are the barriers?</a:t>
            </a:r>
          </a:p>
          <a:p>
            <a:r>
              <a:rPr lang="en-US" dirty="0" smtClean="0"/>
              <a:t>What services and support could </a:t>
            </a:r>
            <a:r>
              <a:rPr lang="en-US" dirty="0" smtClean="0"/>
              <a:t>LYRASIS </a:t>
            </a:r>
            <a:r>
              <a:rPr lang="en-US" dirty="0" smtClean="0"/>
              <a:t>put in place to remove barriers and/or improve success?</a:t>
            </a:r>
          </a:p>
          <a:p>
            <a:r>
              <a:rPr lang="en-US" dirty="0" smtClean="0"/>
              <a:t>How is the software being sustained and how do you participate in that model?</a:t>
            </a:r>
          </a:p>
          <a:p>
            <a:r>
              <a:rPr lang="en-US" dirty="0" smtClean="0"/>
              <a:t>What projects/platforms are you evaluating now?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val="3911055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15 Minute Break</a:t>
            </a:r>
            <a:endParaRPr lang="en-US" dirty="0"/>
          </a:p>
        </p:txBody>
      </p:sp>
    </p:spTree>
    <p:extLst>
      <p:ext uri="{BB962C8B-B14F-4D97-AF65-F5344CB8AC3E}">
        <p14:creationId xmlns:p14="http://schemas.microsoft.com/office/powerpoint/2010/main" val="3474002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20 Minute Break</a:t>
            </a:r>
            <a:endParaRPr lang="en-US" dirty="0"/>
          </a:p>
        </p:txBody>
      </p:sp>
    </p:spTree>
    <p:extLst>
      <p:ext uri="{BB962C8B-B14F-4D97-AF65-F5344CB8AC3E}">
        <p14:creationId xmlns:p14="http://schemas.microsoft.com/office/powerpoint/2010/main" val="316425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LYRASIS Licensing and Strategic Partnerships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Staffed </a:t>
            </a:r>
            <a:r>
              <a:rPr lang="en-US" dirty="0"/>
              <a:t>by a team of 4 librarians</a:t>
            </a:r>
          </a:p>
          <a:p>
            <a:pPr lvl="0"/>
            <a:r>
              <a:rPr lang="en-US" dirty="0"/>
              <a:t>Rooted in work of legacy networks</a:t>
            </a:r>
          </a:p>
          <a:p>
            <a:pPr lvl="0"/>
            <a:r>
              <a:rPr lang="en-US" dirty="0"/>
              <a:t>Includes collaborative programs at national level</a:t>
            </a:r>
          </a:p>
          <a:p>
            <a:endParaRPr lang="en-US" dirty="0"/>
          </a:p>
        </p:txBody>
      </p:sp>
    </p:spTree>
    <p:extLst>
      <p:ext uri="{BB962C8B-B14F-4D97-AF65-F5344CB8AC3E}">
        <p14:creationId xmlns:p14="http://schemas.microsoft.com/office/powerpoint/2010/main" val="186323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Trends</a:t>
            </a:r>
            <a:endParaRPr lang="en-US" dirty="0"/>
          </a:p>
        </p:txBody>
      </p:sp>
      <p:sp>
        <p:nvSpPr>
          <p:cNvPr id="3" name="Content Placeholder 2"/>
          <p:cNvSpPr>
            <a:spLocks noGrp="1"/>
          </p:cNvSpPr>
          <p:nvPr>
            <p:ph idx="1"/>
          </p:nvPr>
        </p:nvSpPr>
        <p:spPr/>
        <p:txBody>
          <a:bodyPr/>
          <a:lstStyle/>
          <a:p>
            <a:pPr lvl="0"/>
            <a:r>
              <a:rPr lang="en-US" dirty="0"/>
              <a:t>Creating/enabling openly accessible content</a:t>
            </a:r>
          </a:p>
          <a:p>
            <a:pPr lvl="0"/>
            <a:r>
              <a:rPr lang="en-US" dirty="0"/>
              <a:t>New tools/services to enhance discovery, analyze use</a:t>
            </a:r>
          </a:p>
          <a:p>
            <a:pPr lvl="0"/>
            <a:r>
              <a:rPr lang="en-US" dirty="0"/>
              <a:t>Experimentation with new business models</a:t>
            </a:r>
          </a:p>
          <a:p>
            <a:pPr lvl="0"/>
            <a:r>
              <a:rPr lang="en-US" dirty="0"/>
              <a:t>Building communities </a:t>
            </a:r>
          </a:p>
          <a:p>
            <a:endParaRPr lang="en-US" dirty="0"/>
          </a:p>
        </p:txBody>
      </p:sp>
    </p:spTree>
    <p:extLst>
      <p:ext uri="{BB962C8B-B14F-4D97-AF65-F5344CB8AC3E}">
        <p14:creationId xmlns:p14="http://schemas.microsoft.com/office/powerpoint/2010/main" val="148700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Open, Accessible, and Discoverable Content</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Digitization </a:t>
            </a:r>
            <a:r>
              <a:rPr lang="en-US" dirty="0"/>
              <a:t>services and equipment</a:t>
            </a:r>
          </a:p>
          <a:p>
            <a:pPr lvl="0"/>
            <a:r>
              <a:rPr lang="en-US" dirty="0"/>
              <a:t>Coordinating role for US </a:t>
            </a:r>
          </a:p>
          <a:p>
            <a:pPr lvl="1"/>
            <a:r>
              <a:rPr lang="en-US" dirty="0"/>
              <a:t>Open Library of Humanities</a:t>
            </a:r>
          </a:p>
          <a:p>
            <a:pPr lvl="1"/>
            <a:r>
              <a:rPr lang="en-US" dirty="0"/>
              <a:t>SCOAP3</a:t>
            </a:r>
          </a:p>
          <a:p>
            <a:pPr lvl="1"/>
            <a:r>
              <a:rPr lang="en-US" dirty="0"/>
              <a:t>Knowledge Unlatched</a:t>
            </a:r>
          </a:p>
          <a:p>
            <a:endParaRPr lang="en-US" dirty="0"/>
          </a:p>
        </p:txBody>
      </p:sp>
    </p:spTree>
    <p:extLst>
      <p:ext uri="{BB962C8B-B14F-4D97-AF65-F5344CB8AC3E}">
        <p14:creationId xmlns:p14="http://schemas.microsoft.com/office/powerpoint/2010/main" val="390872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Tools and Services Supporting Access and Use</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Alternative </a:t>
            </a:r>
            <a:r>
              <a:rPr lang="en-US" dirty="0"/>
              <a:t>metrics (</a:t>
            </a:r>
            <a:r>
              <a:rPr lang="en-US" dirty="0" err="1"/>
              <a:t>Altmetric</a:t>
            </a:r>
            <a:r>
              <a:rPr lang="en-US" dirty="0"/>
              <a:t>)</a:t>
            </a:r>
          </a:p>
          <a:p>
            <a:pPr lvl="0"/>
            <a:r>
              <a:rPr lang="en-US" dirty="0"/>
              <a:t>Unique author/researcher identifiers (ORCID)</a:t>
            </a:r>
          </a:p>
          <a:p>
            <a:pPr lvl="0"/>
            <a:r>
              <a:rPr lang="en-US" dirty="0"/>
              <a:t>Describing research in lay terms (Kudos)</a:t>
            </a:r>
          </a:p>
          <a:p>
            <a:pPr lvl="0"/>
            <a:r>
              <a:rPr lang="en-US" dirty="0"/>
              <a:t>Curation of scholarly blogs (ACI Blog Index)</a:t>
            </a:r>
          </a:p>
          <a:p>
            <a:pPr lvl="0"/>
            <a:r>
              <a:rPr lang="en-US" dirty="0"/>
              <a:t>Virtual repository to compile all locally-created content (1Science)</a:t>
            </a:r>
          </a:p>
          <a:p>
            <a:pPr marL="0" indent="0">
              <a:buNone/>
            </a:pPr>
            <a:endParaRPr lang="en-US" dirty="0"/>
          </a:p>
          <a:p>
            <a:endParaRPr lang="en-US" dirty="0"/>
          </a:p>
        </p:txBody>
      </p:sp>
    </p:spTree>
    <p:extLst>
      <p:ext uri="{BB962C8B-B14F-4D97-AF65-F5344CB8AC3E}">
        <p14:creationId xmlns:p14="http://schemas.microsoft.com/office/powerpoint/2010/main" val="4113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New Business and Access Models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Local </a:t>
            </a:r>
            <a:r>
              <a:rPr lang="en-US" dirty="0"/>
              <a:t>hosting of commercial content</a:t>
            </a:r>
          </a:p>
          <a:p>
            <a:pPr lvl="0"/>
            <a:r>
              <a:rPr lang="en-US" dirty="0"/>
              <a:t>Local control of access interface</a:t>
            </a:r>
          </a:p>
          <a:p>
            <a:pPr lvl="0"/>
            <a:r>
              <a:rPr lang="en-US" dirty="0"/>
              <a:t>Partnerships to develop new approaches</a:t>
            </a:r>
          </a:p>
          <a:p>
            <a:pPr marL="0" indent="0">
              <a:buNone/>
            </a:pPr>
            <a:endParaRPr lang="en-US" dirty="0"/>
          </a:p>
          <a:p>
            <a:endParaRPr lang="en-US" dirty="0"/>
          </a:p>
        </p:txBody>
      </p:sp>
    </p:spTree>
    <p:extLst>
      <p:ext uri="{BB962C8B-B14F-4D97-AF65-F5344CB8AC3E}">
        <p14:creationId xmlns:p14="http://schemas.microsoft.com/office/powerpoint/2010/main" val="172227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Community</a:t>
            </a:r>
            <a:endParaRPr lang="en-US" dirty="0"/>
          </a:p>
        </p:txBody>
      </p:sp>
      <p:pic>
        <p:nvPicPr>
          <p:cNvPr id="1026" name="Picture 2" descr="http://www.sandeepdighe.com/uploads/1/0/9/4/10947397/5806373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7588" y="2226469"/>
            <a:ext cx="76200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1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Do you see the emphasis changing from content acquisition to content creation within your organization? Given stagnant budgets, what activities are no longer being performed so that efforts may be directed elsewhere</a:t>
            </a:r>
            <a:r>
              <a:rPr lang="en-US" dirty="0" smtClean="0"/>
              <a:t>?</a:t>
            </a:r>
          </a:p>
          <a:p>
            <a:pPr marL="0" lvl="0" indent="0">
              <a:buNone/>
            </a:pPr>
            <a:endParaRPr lang="en-US" dirty="0"/>
          </a:p>
          <a:p>
            <a:pPr lvl="0"/>
            <a:r>
              <a:rPr lang="en-US" dirty="0"/>
              <a:t>What level of priority does your organization give to the creation and support of openly accessible content? And for what types of content and for whom</a:t>
            </a:r>
            <a:r>
              <a:rPr lang="en-US" dirty="0" smtClean="0"/>
              <a:t>?</a:t>
            </a:r>
          </a:p>
          <a:p>
            <a:pPr lvl="0"/>
            <a:endParaRPr lang="en-US" dirty="0" smtClean="0"/>
          </a:p>
          <a:p>
            <a:pPr lvl="0"/>
            <a:r>
              <a:rPr lang="en-US" dirty="0" smtClean="0"/>
              <a:t>What </a:t>
            </a:r>
            <a:r>
              <a:rPr lang="en-US" dirty="0"/>
              <a:t>role should or does your library play in bringing together multiple departments to review new services that impact the entire organization? What role should LYRASIS play in expanding awareness of these services, and how can we assist members in this area</a:t>
            </a:r>
            <a:r>
              <a:rPr lang="en-US" dirty="0" smtClean="0"/>
              <a:t>?</a:t>
            </a:r>
          </a:p>
          <a:p>
            <a:pPr marL="0" lvl="0" indent="0">
              <a:buNone/>
            </a:pPr>
            <a:endParaRPr lang="en-US" dirty="0"/>
          </a:p>
          <a:p>
            <a:pPr lvl="0"/>
            <a:r>
              <a:rPr lang="en-US" dirty="0"/>
              <a:t>What new models for hosting and accessing commercial content are being explored within your organization? What is the leading motivator, a desire for control or dissatisfaction with what commercial providers have developed so far? </a:t>
            </a:r>
          </a:p>
          <a:p>
            <a:endParaRPr lang="en-US" dirty="0"/>
          </a:p>
        </p:txBody>
      </p:sp>
    </p:spTree>
    <p:extLst>
      <p:ext uri="{BB962C8B-B14F-4D97-AF65-F5344CB8AC3E}">
        <p14:creationId xmlns:p14="http://schemas.microsoft.com/office/powerpoint/2010/main" val="1022084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655</TotalTime>
  <Words>1890</Words>
  <Application>Microsoft Office PowerPoint</Application>
  <PresentationFormat>Widescreen</PresentationFormat>
  <Paragraphs>167</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Roboto Regular</vt:lpstr>
      <vt:lpstr>Clarity</vt:lpstr>
      <vt:lpstr>LYRASIS Leadership Forum 2016 Welcome</vt:lpstr>
      <vt:lpstr>eResources &amp; Licensing</vt:lpstr>
      <vt:lpstr>LYRASIS Licensing and Strategic Partnerships </vt:lpstr>
      <vt:lpstr>Licensing Trends</vt:lpstr>
      <vt:lpstr>Open, Accessible, and Discoverable Content </vt:lpstr>
      <vt:lpstr>Tools and Services Supporting Access and Use </vt:lpstr>
      <vt:lpstr>New Business and Access Models </vt:lpstr>
      <vt:lpstr>Building Community</vt:lpstr>
      <vt:lpstr>Questions</vt:lpstr>
      <vt:lpstr>Technology</vt:lpstr>
      <vt:lpstr>Technology – Aggregating Digital Content</vt:lpstr>
      <vt:lpstr>Technology – Aggregating Digital Content</vt:lpstr>
      <vt:lpstr>Technology – Big Data </vt:lpstr>
      <vt:lpstr>Technology – Big Data</vt:lpstr>
      <vt:lpstr>Technology – Open Publishing </vt:lpstr>
      <vt:lpstr>Technology – Open Publishing</vt:lpstr>
      <vt:lpstr>Technology – Software </vt:lpstr>
      <vt:lpstr>Technology – Software</vt:lpstr>
      <vt:lpstr>Looking forward</vt:lpstr>
      <vt:lpstr>Open source community based software</vt:lpstr>
      <vt:lpstr>What is open source software? </vt:lpstr>
      <vt:lpstr>Opportunities</vt:lpstr>
      <vt:lpstr>Challenges</vt:lpstr>
      <vt:lpstr>Examples</vt:lpstr>
      <vt:lpstr>Looking forward</vt:lpstr>
      <vt:lpstr>Questions</vt:lpstr>
      <vt:lpstr>Thank you!</vt:lpstr>
      <vt:lpstr>15 Minute Break</vt:lpstr>
      <vt:lpstr>20 Minute Break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19</cp:revision>
  <cp:lastPrinted>2016-01-12T21:13:14Z</cp:lastPrinted>
  <dcterms:created xsi:type="dcterms:W3CDTF">2016-01-12T20:40:21Z</dcterms:created>
  <dcterms:modified xsi:type="dcterms:W3CDTF">2016-01-14T00:19:01Z</dcterms:modified>
</cp:coreProperties>
</file>