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3"/>
  </p:notesMasterIdLst>
  <p:sldIdLst>
    <p:sldId id="359" r:id="rId2"/>
    <p:sldId id="377" r:id="rId3"/>
    <p:sldId id="378" r:id="rId4"/>
    <p:sldId id="379" r:id="rId5"/>
    <p:sldId id="380" r:id="rId6"/>
    <p:sldId id="381" r:id="rId7"/>
    <p:sldId id="382" r:id="rId8"/>
    <p:sldId id="383" r:id="rId9"/>
    <p:sldId id="384" r:id="rId10"/>
    <p:sldId id="385"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417" r:id="rId42"/>
    <p:sldId id="418" r:id="rId43"/>
    <p:sldId id="399" r:id="rId44"/>
    <p:sldId id="400" r:id="rId45"/>
    <p:sldId id="401" r:id="rId46"/>
    <p:sldId id="402" r:id="rId47"/>
    <p:sldId id="403" r:id="rId48"/>
    <p:sldId id="404" r:id="rId49"/>
    <p:sldId id="405" r:id="rId50"/>
    <p:sldId id="406" r:id="rId51"/>
    <p:sldId id="407" r:id="rId52"/>
    <p:sldId id="408" r:id="rId53"/>
    <p:sldId id="409" r:id="rId54"/>
    <p:sldId id="410" r:id="rId55"/>
    <p:sldId id="411" r:id="rId56"/>
    <p:sldId id="412" r:id="rId57"/>
    <p:sldId id="413" r:id="rId58"/>
    <p:sldId id="414" r:id="rId59"/>
    <p:sldId id="415" r:id="rId60"/>
    <p:sldId id="416" r:id="rId61"/>
    <p:sldId id="41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Larson" initials="LL" lastIdx="19" clrIdx="0">
    <p:extLst>
      <p:ext uri="{19B8F6BF-5375-455C-9EA6-DF929625EA0E}">
        <p15:presenceInfo xmlns:p15="http://schemas.microsoft.com/office/powerpoint/2012/main" userId="S-1-5-21-625972116-1165737465-422057038-10374" providerId="AD"/>
      </p:ext>
    </p:extLst>
  </p:cmAuthor>
  <p:cmAuthor id="2" name="Lisa Larson" initials="LL [2]" lastIdx="2" clrIdx="1">
    <p:extLst>
      <p:ext uri="{19B8F6BF-5375-455C-9EA6-DF929625EA0E}">
        <p15:presenceInfo xmlns:p15="http://schemas.microsoft.com/office/powerpoint/2012/main" userId="S::larson@lyrasis.org::be16e622-294e-45d5-bb4b-2cbd871b21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D2E"/>
    <a:srgbClr val="002144"/>
    <a:srgbClr val="FF6F20"/>
    <a:srgbClr val="E88831"/>
    <a:srgbClr val="E9B1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882" autoAdjust="0"/>
  </p:normalViewPr>
  <p:slideViewPr>
    <p:cSldViewPr snapToGrid="0">
      <p:cViewPr varScale="1">
        <p:scale>
          <a:sx n="58" d="100"/>
          <a:sy n="58" d="100"/>
        </p:scale>
        <p:origin x="17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83395-1770-4CCD-99B9-0101FA293E3C}" type="datetimeFigureOut">
              <a:rPr lang="en-US" smtClean="0"/>
              <a:t>4/11/2018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2B055-C49B-402C-99B8-06CAC164482A}" type="slidenum">
              <a:rPr lang="en-US" smtClean="0"/>
              <a:t>‹#›</a:t>
            </a:fld>
            <a:endParaRPr lang="en-US"/>
          </a:p>
        </p:txBody>
      </p:sp>
    </p:spTree>
    <p:extLst>
      <p:ext uri="{BB962C8B-B14F-4D97-AF65-F5344CB8AC3E}">
        <p14:creationId xmlns:p14="http://schemas.microsoft.com/office/powerpoint/2010/main" val="234696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a:t>
            </a:r>
            <a:r>
              <a:rPr lang="en-US" baseline="0" dirty="0"/>
              <a:t> and Innovation – </a:t>
            </a:r>
          </a:p>
          <a:p>
            <a:r>
              <a:rPr lang="en-US" baseline="0" dirty="0"/>
              <a:t>Why are we here?</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2</a:t>
            </a:fld>
            <a:endParaRPr lang="en-US"/>
          </a:p>
        </p:txBody>
      </p:sp>
    </p:spTree>
    <p:extLst>
      <p:ext uri="{BB962C8B-B14F-4D97-AF65-F5344CB8AC3E}">
        <p14:creationId xmlns:p14="http://schemas.microsoft.com/office/powerpoint/2010/main" val="3430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(LISA) Does your organization operate in a risk averse culture? We'll get back to that, but think about that question. </a:t>
            </a:r>
          </a:p>
          <a:p>
            <a:endParaRPr lang="en-US" dirty="0">
              <a:cs typeface="Calibri"/>
            </a:endParaRPr>
          </a:p>
          <a:p>
            <a:r>
              <a:rPr lang="en-US" dirty="0">
                <a:cs typeface="Calibri"/>
              </a:rPr>
              <a:t>(to frame this in context with historical roles of consortia and to emphasize how we're different) At the Why LYRASIS bullet:</a:t>
            </a:r>
          </a:p>
          <a:p>
            <a:r>
              <a:rPr lang="en-US" dirty="0">
                <a:cs typeface="Calibri"/>
              </a:rPr>
              <a:t>The wave of consortia consolidation, through mergers was driven by performance measures, not strategic vision. There is a real danger of diminishing returns if an organization is focused solely on performance. If an organization strives for continuous improvement and benchmarking, it can unwittingly be drawn towards homogeneity with other organizations. The more similar they become (competitive convergence) DO YOU WANT TO STAND OUT? Let's get back to that.</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11</a:t>
            </a:fld>
            <a:endParaRPr lang="en-US"/>
          </a:p>
        </p:txBody>
      </p:sp>
    </p:spTree>
    <p:extLst>
      <p:ext uri="{BB962C8B-B14F-4D97-AF65-F5344CB8AC3E}">
        <p14:creationId xmlns:p14="http://schemas.microsoft.com/office/powerpoint/2010/main" val="102926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cs typeface="Calibri"/>
              </a:rPr>
              <a:t>(LISA) LYRASIS has 2 personas</a:t>
            </a:r>
            <a:endParaRPr lang="en-US" dirty="0"/>
          </a:p>
          <a:p>
            <a:pPr lvl="1" indent="-182880">
              <a:spcBef>
                <a:spcPct val="20000"/>
              </a:spcBef>
              <a:buChar char="•"/>
            </a:pPr>
            <a:r>
              <a:rPr lang="en-US" dirty="0"/>
              <a:t>Leaders in Content</a:t>
            </a:r>
          </a:p>
          <a:p>
            <a:pPr lvl="1" indent="-182880">
              <a:spcBef>
                <a:spcPct val="20000"/>
              </a:spcBef>
              <a:buChar char="•"/>
            </a:pPr>
            <a:r>
              <a:rPr lang="en-US" dirty="0"/>
              <a:t>Leaders in Convening the Communities</a:t>
            </a:r>
          </a:p>
          <a:p>
            <a:pPr marL="274320" lvl="1">
              <a:spcBef>
                <a:spcPct val="20000"/>
              </a:spcBef>
            </a:pPr>
            <a:r>
              <a:rPr lang="en-US" dirty="0">
                <a:cs typeface="Calibri"/>
              </a:rPr>
              <a:t>Hurdles to overcome with both having a process and having the right technology</a:t>
            </a:r>
          </a:p>
          <a:p>
            <a:pPr marL="274320" lvl="1">
              <a:spcBef>
                <a:spcPct val="20000"/>
              </a:spcBef>
            </a:pPr>
            <a:endParaRPr lang="en-US" dirty="0">
              <a:cs typeface="Calibri"/>
            </a:endParaRPr>
          </a:p>
          <a:p>
            <a:pPr marL="274320" lvl="1">
              <a:spcBef>
                <a:spcPct val="20000"/>
              </a:spcBef>
            </a:pPr>
            <a:r>
              <a:rPr lang="en-US" dirty="0">
                <a:cs typeface="Calibri"/>
              </a:rPr>
              <a:t>If you are a leader in your organization and you are fearless, you are likely in the 20%. A partnership might enable you to get into the 10% w/o impacting your staff. We are modeling our organization to be the COO to your CEO in order to allow our members to get into the frontier without threatening your need for organizational stability and efficiency. This is how we are becoming a consortium like no other – in the traditional sense. </a:t>
            </a:r>
          </a:p>
          <a:p>
            <a:pPr marL="274320" lvl="1">
              <a:spcBef>
                <a:spcPct val="20000"/>
              </a:spcBef>
            </a:pPr>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12</a:t>
            </a:fld>
            <a:endParaRPr lang="en-US"/>
          </a:p>
        </p:txBody>
      </p:sp>
    </p:spTree>
    <p:extLst>
      <p:ext uri="{BB962C8B-B14F-4D97-AF65-F5344CB8AC3E}">
        <p14:creationId xmlns:p14="http://schemas.microsoft.com/office/powerpoint/2010/main" val="333749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13</a:t>
            </a:fld>
            <a:endParaRPr lang="en-US"/>
          </a:p>
        </p:txBody>
      </p:sp>
    </p:spTree>
    <p:extLst>
      <p:ext uri="{BB962C8B-B14F-4D97-AF65-F5344CB8AC3E}">
        <p14:creationId xmlns:p14="http://schemas.microsoft.com/office/powerpoint/2010/main" val="319288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14</a:t>
            </a:fld>
            <a:endParaRPr lang="en-US"/>
          </a:p>
        </p:txBody>
      </p:sp>
    </p:spTree>
    <p:extLst>
      <p:ext uri="{BB962C8B-B14F-4D97-AF65-F5344CB8AC3E}">
        <p14:creationId xmlns:p14="http://schemas.microsoft.com/office/powerpoint/2010/main" val="101487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recent years, archivists have identified the need and desire to capture community archives materials—those that are not deposited at an institution, but rather remain in family or community collections.  The University of NE, Omaha project is exploring the use of a mobile maker space and digitization lab that allows the organization to reach out to rural communities and digitize their material, making such material widely available while keeping the archive in the community.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have received matching funds that doubled the project budget from the University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Their white paper will talk about how to apply this in other rural states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Mobile labs have been used before, but only in urban areas, and never with tribal members</a:t>
            </a:r>
          </a:p>
        </p:txBody>
      </p:sp>
      <p:sp>
        <p:nvSpPr>
          <p:cNvPr id="4" name="Slide Number Placeholder 3"/>
          <p:cNvSpPr>
            <a:spLocks noGrp="1"/>
          </p:cNvSpPr>
          <p:nvPr>
            <p:ph type="sldNum" sz="quarter" idx="10"/>
          </p:nvPr>
        </p:nvSpPr>
        <p:spPr/>
        <p:txBody>
          <a:bodyPr/>
          <a:lstStyle/>
          <a:p>
            <a:fld id="{D862B055-C49B-402C-99B8-06CAC164482A}" type="slidenum">
              <a:rPr lang="en-US" smtClean="0"/>
              <a:t>15</a:t>
            </a:fld>
            <a:endParaRPr lang="en-US"/>
          </a:p>
        </p:txBody>
      </p:sp>
    </p:spTree>
    <p:extLst>
      <p:ext uri="{BB962C8B-B14F-4D97-AF65-F5344CB8AC3E}">
        <p14:creationId xmlns:p14="http://schemas.microsoft.com/office/powerpoint/2010/main" val="320374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Catalyst fund was used to scope out the potential for a multi-partner approach to professional development education.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outcome of the LYRASIS grant clarified potential and a road forward. In addition, Columbia has already modeled another project that is unrelated on the same collaborative approach.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now moving to detailed business planning and then implementation</a:t>
            </a:r>
          </a:p>
          <a:p>
            <a:r>
              <a:rPr lang="en-US" sz="1200" kern="1200" dirty="0">
                <a:solidFill>
                  <a:schemeClr val="tx1"/>
                </a:solidFill>
                <a:effectLst/>
                <a:latin typeface="+mn-lt"/>
                <a:ea typeface="+mn-ea"/>
                <a:cs typeface="+mn-cs"/>
              </a:rPr>
              <a:t>Look for updated copyright education classes for the field coming next.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16</a:t>
            </a:fld>
            <a:endParaRPr lang="en-US"/>
          </a:p>
        </p:txBody>
      </p:sp>
    </p:spTree>
    <p:extLst>
      <p:ext uri="{BB962C8B-B14F-4D97-AF65-F5344CB8AC3E}">
        <p14:creationId xmlns:p14="http://schemas.microsoft.com/office/powerpoint/2010/main" val="94909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National* and international** surveys have been conducted regarding the use of 3D imaging and user requirements in cultural heritage institutions. Based on survey results, utilizing 3D technologies in libraries, museums and archives is in its infancy.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survey’s points towards usage possibilities (ability to remotely measure true size of objects) and desired user requirements (easy online viewing and navigation) yet there was no comprehensive understanding of what constitutes 3D image quality and description for exchange, preservation, and access of digital artifacts.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project will </a:t>
            </a:r>
            <a:r>
              <a:rPr lang="en-US" sz="1200" b="0" i="0" u="none" strike="noStrike" kern="1200" baseline="0" dirty="0" err="1">
                <a:solidFill>
                  <a:schemeClr val="tx1"/>
                </a:solidFill>
                <a:latin typeface="+mn-lt"/>
                <a:ea typeface="+mn-ea"/>
                <a:cs typeface="+mn-cs"/>
              </a:rPr>
              <a:t>vett</a:t>
            </a:r>
            <a:r>
              <a:rPr lang="en-US" sz="1200" b="0" i="0" u="none" strike="noStrike" kern="1200" baseline="0" dirty="0">
                <a:solidFill>
                  <a:schemeClr val="tx1"/>
                </a:solidFill>
                <a:latin typeface="+mn-lt"/>
                <a:ea typeface="+mn-ea"/>
                <a:cs typeface="+mn-cs"/>
              </a:rPr>
              <a:t> those standards nationally—and museums, archaeology and anthropology collections, galleries and others with 3D works will be able to implement these standards with their own collections…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*(Urban, 2015)</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**(Hess, 2015)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17</a:t>
            </a:fld>
            <a:endParaRPr lang="en-US"/>
          </a:p>
        </p:txBody>
      </p:sp>
    </p:spTree>
    <p:extLst>
      <p:ext uri="{BB962C8B-B14F-4D97-AF65-F5344CB8AC3E}">
        <p14:creationId xmlns:p14="http://schemas.microsoft.com/office/powerpoint/2010/main" val="2360369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leverage IOT devices to aid our patrons in discovery and use of our library and its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few examples are as follows: </a:t>
            </a:r>
          </a:p>
          <a:p>
            <a:pPr marL="228600" indent="-228600">
              <a:buAutoNum type="arabicPeriod"/>
            </a:pPr>
            <a:r>
              <a:rPr lang="en-US" sz="1200" kern="1200" dirty="0">
                <a:solidFill>
                  <a:schemeClr val="tx1"/>
                </a:solidFill>
                <a:effectLst/>
                <a:latin typeface="+mn-lt"/>
                <a:ea typeface="+mn-ea"/>
                <a:cs typeface="+mn-cs"/>
              </a:rPr>
              <a:t>Amazon Alexa device to connect to library systems using voice (improve accessibility). They are now building the connectors to library technology that others could leverage. </a:t>
            </a:r>
          </a:p>
          <a:p>
            <a:pPr marL="228600" indent="-228600">
              <a:buAutoNum type="arabicPeriod"/>
            </a:pPr>
            <a:r>
              <a:rPr lang="en-US" sz="1200" kern="1200" dirty="0">
                <a:solidFill>
                  <a:schemeClr val="tx1"/>
                </a:solidFill>
                <a:effectLst/>
                <a:latin typeface="+mn-lt"/>
                <a:ea typeface="+mn-ea"/>
                <a:cs typeface="+mn-cs"/>
              </a:rPr>
              <a:t>And creation of IOT button technology to gain location based assistance</a:t>
            </a:r>
          </a:p>
          <a:p>
            <a:pPr marL="228600" indent="-228600">
              <a:buAutoNum type="arabicPeriod"/>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In October, the pilot had just started and already other areas on campus wanted to use the technology for other things such as, using it to book study rooms or appointments in the counseling and career centers…</a:t>
            </a:r>
          </a:p>
        </p:txBody>
      </p:sp>
      <p:sp>
        <p:nvSpPr>
          <p:cNvPr id="4" name="Slide Number Placeholder 3"/>
          <p:cNvSpPr>
            <a:spLocks noGrp="1"/>
          </p:cNvSpPr>
          <p:nvPr>
            <p:ph type="sldNum" sz="quarter" idx="10"/>
          </p:nvPr>
        </p:nvSpPr>
        <p:spPr/>
        <p:txBody>
          <a:bodyPr/>
          <a:lstStyle/>
          <a:p>
            <a:fld id="{D862B055-C49B-402C-99B8-06CAC164482A}" type="slidenum">
              <a:rPr lang="en-US" smtClean="0"/>
              <a:t>18</a:t>
            </a:fld>
            <a:endParaRPr lang="en-US"/>
          </a:p>
        </p:txBody>
      </p:sp>
    </p:spTree>
    <p:extLst>
      <p:ext uri="{BB962C8B-B14F-4D97-AF65-F5344CB8AC3E}">
        <p14:creationId xmlns:p14="http://schemas.microsoft.com/office/powerpoint/2010/main" val="47714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James B. Duke Memorial Library is creating a web and mobile app framework for publishing location‐based content including historical photographs, documents, and oral histories that will populate a digital interactive map.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map </a:t>
            </a:r>
            <a:r>
              <a:rPr lang="en-US" sz="1200" b="1" i="0" u="none" strike="noStrike" kern="1200" baseline="0" dirty="0">
                <a:solidFill>
                  <a:schemeClr val="tx1"/>
                </a:solidFill>
                <a:latin typeface="+mn-lt"/>
                <a:ea typeface="+mn-ea"/>
                <a:cs typeface="+mn-cs"/>
              </a:rPr>
              <a:t>documents</a:t>
            </a:r>
            <a:r>
              <a:rPr lang="en-US" sz="1200" b="0" i="0" u="none" strike="noStrike" kern="1200" baseline="0" dirty="0">
                <a:solidFill>
                  <a:schemeClr val="tx1"/>
                </a:solidFill>
                <a:latin typeface="+mn-lt"/>
                <a:ea typeface="+mn-ea"/>
                <a:cs typeface="+mn-cs"/>
              </a:rPr>
              <a:t> the Historic West End, a vibrant 150 year old African American community that surrounds the university on the west side of Charlotte, North Carolina and is </a:t>
            </a:r>
            <a:r>
              <a:rPr lang="en-US" sz="1200" b="1" i="0" u="none" strike="noStrike" kern="1200" baseline="0" dirty="0">
                <a:solidFill>
                  <a:schemeClr val="tx1"/>
                </a:solidFill>
                <a:latin typeface="+mn-lt"/>
                <a:ea typeface="+mn-ea"/>
                <a:cs typeface="+mn-cs"/>
              </a:rPr>
              <a:t>currently faced with rising gentrification and social change.</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a model that can be used for others trying to engage the community with archives materials and to inject a historical perspective into the issue of redevelopment, rising housing costs, and gentrification happening across the nation</a:t>
            </a:r>
            <a:endParaRPr lang="en-US" b="0" dirty="0"/>
          </a:p>
        </p:txBody>
      </p:sp>
      <p:sp>
        <p:nvSpPr>
          <p:cNvPr id="4" name="Slide Number Placeholder 3"/>
          <p:cNvSpPr>
            <a:spLocks noGrp="1"/>
          </p:cNvSpPr>
          <p:nvPr>
            <p:ph type="sldNum" sz="quarter" idx="10"/>
          </p:nvPr>
        </p:nvSpPr>
        <p:spPr/>
        <p:txBody>
          <a:bodyPr/>
          <a:lstStyle/>
          <a:p>
            <a:fld id="{D862B055-C49B-402C-99B8-06CAC164482A}" type="slidenum">
              <a:rPr lang="en-US" smtClean="0"/>
              <a:t>19</a:t>
            </a:fld>
            <a:endParaRPr lang="en-US"/>
          </a:p>
        </p:txBody>
      </p:sp>
    </p:spTree>
    <p:extLst>
      <p:ext uri="{BB962C8B-B14F-4D97-AF65-F5344CB8AC3E}">
        <p14:creationId xmlns:p14="http://schemas.microsoft.com/office/powerpoint/2010/main" val="671967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Washburn is creating open source information literacy modules in both English and Spanish, for use by area middle and high school students....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Access to free online information literacy modules and an accompanying curriculum creates equity in education and will improve critical thinking skills for students at 20 schools in the Northeast Kansas target area.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project provides a model replicable on a national scale and open access resources created for the project will be adaptable to any classroom curriculum</a:t>
            </a:r>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20</a:t>
            </a:fld>
            <a:endParaRPr lang="en-US"/>
          </a:p>
        </p:txBody>
      </p:sp>
    </p:spTree>
    <p:extLst>
      <p:ext uri="{BB962C8B-B14F-4D97-AF65-F5344CB8AC3E}">
        <p14:creationId xmlns:p14="http://schemas.microsoft.com/office/powerpoint/2010/main" val="129462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a:t>
            </a:r>
            <a:r>
              <a:rPr lang="en-US" baseline="0" dirty="0"/>
              <a:t> and Innovation – </a:t>
            </a:r>
          </a:p>
          <a:p>
            <a:r>
              <a:rPr lang="en-US" baseline="0" dirty="0"/>
              <a:t>Why are we here?</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3</a:t>
            </a:fld>
            <a:endParaRPr lang="en-US"/>
          </a:p>
        </p:txBody>
      </p:sp>
    </p:spTree>
    <p:extLst>
      <p:ext uri="{BB962C8B-B14F-4D97-AF65-F5344CB8AC3E}">
        <p14:creationId xmlns:p14="http://schemas.microsoft.com/office/powerpoint/2010/main" val="131134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we awarded 6 Member Organizations</a:t>
            </a:r>
          </a:p>
          <a:p>
            <a:r>
              <a:rPr lang="en-US" dirty="0"/>
              <a:t>These represent our first round of recipients and are examples of the variety of projects that came to us last year. You’ll see there is great geographic diversity, institutional size and content—all are quite different from one another and yet show creativity and leadership in many different ways.</a:t>
            </a:r>
          </a:p>
          <a:p>
            <a:endParaRPr lang="en-US" dirty="0"/>
          </a:p>
          <a:p>
            <a:r>
              <a:rPr lang="en-US" dirty="0"/>
              <a:t>The projects will be completed in June and all the models, code, and lessons learned will be available for your use then.</a:t>
            </a:r>
          </a:p>
          <a:p>
            <a:endParaRPr lang="en-US" dirty="0"/>
          </a:p>
          <a:p>
            <a:r>
              <a:rPr lang="en-US" dirty="0"/>
              <a:t>Let’s take a look…</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21</a:t>
            </a:fld>
            <a:endParaRPr lang="en-US"/>
          </a:p>
        </p:txBody>
      </p:sp>
    </p:spTree>
    <p:extLst>
      <p:ext uri="{BB962C8B-B14F-4D97-AF65-F5344CB8AC3E}">
        <p14:creationId xmlns:p14="http://schemas.microsoft.com/office/powerpoint/2010/main" val="3601926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22</a:t>
            </a:fld>
            <a:endParaRPr lang="en-US"/>
          </a:p>
        </p:txBody>
      </p:sp>
    </p:spTree>
    <p:extLst>
      <p:ext uri="{BB962C8B-B14F-4D97-AF65-F5344CB8AC3E}">
        <p14:creationId xmlns:p14="http://schemas.microsoft.com/office/powerpoint/2010/main" val="307180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43</a:t>
            </a:fld>
            <a:endParaRPr lang="en-US"/>
          </a:p>
        </p:txBody>
      </p:sp>
    </p:spTree>
    <p:extLst>
      <p:ext uri="{BB962C8B-B14F-4D97-AF65-F5344CB8AC3E}">
        <p14:creationId xmlns:p14="http://schemas.microsoft.com/office/powerpoint/2010/main" val="2453121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2B055-C49B-402C-99B8-06CAC164482A}" type="slidenum">
              <a:rPr lang="en-US" smtClean="0"/>
              <a:t>44</a:t>
            </a:fld>
            <a:endParaRPr lang="en-US"/>
          </a:p>
        </p:txBody>
      </p:sp>
    </p:spTree>
    <p:extLst>
      <p:ext uri="{BB962C8B-B14F-4D97-AF65-F5344CB8AC3E}">
        <p14:creationId xmlns:p14="http://schemas.microsoft.com/office/powerpoint/2010/main" val="3001045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endParaRPr/>
          </a:p>
        </p:txBody>
      </p:sp>
      <p:sp>
        <p:nvSpPr>
          <p:cNvPr id="133" name="Shape 133"/>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7926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rtl="0"/>
            <a:r>
              <a:rPr lang="en-US" dirty="0"/>
              <a:t>The </a:t>
            </a:r>
            <a:r>
              <a:rPr lang="en-US" i="1" dirty="0"/>
              <a:t>It Takes a Village</a:t>
            </a:r>
            <a:r>
              <a:rPr lang="en-US" dirty="0"/>
              <a:t> project was funded in 2017 by the Institute of Museum and Library Services (IMLS) to bring together open source programs serving cultural and scientific heritage to develop shared sustainability strategies, and to provide our communities with the information needed to assess and contribute to the sustainability of the programs they depend on.</a:t>
            </a:r>
            <a:endParaRPr lang="en-US" dirty="0">
              <a:effectLst/>
            </a:endParaRPr>
          </a:p>
          <a:p>
            <a:pPr rtl="0"/>
            <a:br>
              <a:rPr lang="en-US" dirty="0"/>
            </a:br>
            <a:r>
              <a:rPr lang="en-US" dirty="0"/>
              <a:t>The intended outcomes of the grant were to:</a:t>
            </a:r>
            <a:endParaRPr lang="en-US" dirty="0">
              <a:effectLst/>
            </a:endParaRPr>
          </a:p>
          <a:p>
            <a:pPr marL="176199" indent="-176199" fontAlgn="base">
              <a:buFont typeface="Arial" panose="020B0604020202020204" pitchFamily="34" charset="0"/>
              <a:buChar char="•"/>
            </a:pPr>
            <a:r>
              <a:rPr lang="en-US" dirty="0"/>
              <a:t>Develop and distribute a survey to a number of OSS programs serving cultural and scientific heritage in order to provide us with a baseline of information about each program’s size, financial health, technology roadmap, and governance;</a:t>
            </a:r>
          </a:p>
          <a:p>
            <a:pPr marL="176199" indent="-176199" fontAlgn="base">
              <a:buFont typeface="Arial" panose="020B0604020202020204" pitchFamily="34" charset="0"/>
              <a:buChar char="•"/>
            </a:pPr>
            <a:r>
              <a:rPr lang="en-US" dirty="0"/>
              <a:t>Hold an in-person forum at which OSS program staff would meet to discuss characteristics and forms of sustainability and factors affecting sustainability; </a:t>
            </a:r>
          </a:p>
          <a:p>
            <a:pPr marL="176199" indent="-176199" fontAlgn="base">
              <a:buFont typeface="Arial" panose="020B0604020202020204" pitchFamily="34" charset="0"/>
              <a:buChar char="•"/>
            </a:pPr>
            <a:r>
              <a:rPr lang="en-US" dirty="0"/>
              <a:t>Create a roadmap that would provide resource and allocation guidelines for each phase of an OSS program’s life cycle.</a:t>
            </a:r>
          </a:p>
          <a:p>
            <a:pPr>
              <a:lnSpc>
                <a:spcPct val="115000"/>
              </a:lnSpc>
            </a:pPr>
            <a:endParaRPr dirty="0">
              <a:solidFill>
                <a:srgbClr val="0000FF"/>
              </a:solidFill>
            </a:endParaRPr>
          </a:p>
        </p:txBody>
      </p:sp>
      <p:sp>
        <p:nvSpPr>
          <p:cNvPr id="140" name="Shape 140"/>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710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2B055-C49B-402C-99B8-06CAC164482A}" type="slidenum">
              <a:rPr lang="en-US" smtClean="0"/>
              <a:t>47</a:t>
            </a:fld>
            <a:endParaRPr lang="en-US"/>
          </a:p>
        </p:txBody>
      </p:sp>
    </p:spTree>
    <p:extLst>
      <p:ext uri="{BB962C8B-B14F-4D97-AF65-F5344CB8AC3E}">
        <p14:creationId xmlns:p14="http://schemas.microsoft.com/office/powerpoint/2010/main" val="3826754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a:lnSpc>
                <a:spcPct val="115000"/>
              </a:lnSpc>
              <a:buClr>
                <a:schemeClr val="dk1"/>
              </a:buClr>
              <a:buSzPts val="1100"/>
            </a:pPr>
            <a:r>
              <a:rPr lang="en-US" dirty="0"/>
              <a:t>Diverse mix of programs and representation</a:t>
            </a:r>
          </a:p>
          <a:p>
            <a:pPr>
              <a:lnSpc>
                <a:spcPct val="115000"/>
              </a:lnSpc>
              <a:buClr>
                <a:schemeClr val="dk1"/>
              </a:buClr>
              <a:buSzPts val="1100"/>
            </a:pPr>
            <a:endParaRPr lang="en-US" dirty="0"/>
          </a:p>
        </p:txBody>
      </p:sp>
      <p:sp>
        <p:nvSpPr>
          <p:cNvPr id="147" name="Shape 147"/>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963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a:lnSpc>
                <a:spcPct val="115000"/>
              </a:lnSpc>
              <a:buClr>
                <a:schemeClr val="dk1"/>
              </a:buClr>
              <a:buSzPts val="1100"/>
            </a:pPr>
            <a:endParaRPr/>
          </a:p>
        </p:txBody>
      </p:sp>
      <p:sp>
        <p:nvSpPr>
          <p:cNvPr id="147" name="Shape 147"/>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940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rtl="0"/>
            <a:r>
              <a:rPr lang="en-US" sz="1100" dirty="0"/>
              <a:t>There were a number of surprises in the survey answers, things we thought we knew about projects - such as, Fedora is a big, successful project that has been around for a long time - contrasted with how they answered questions about themselves - again, Fedora feeling like they are in the early stages of adoption. Ole was similar.</a:t>
            </a:r>
          </a:p>
          <a:p>
            <a:pPr rtl="0"/>
            <a:br>
              <a:rPr lang="en-US" sz="1100" dirty="0"/>
            </a:br>
            <a:r>
              <a:rPr lang="en-US" sz="1100" dirty="0"/>
              <a:t>We had included a trial framework of different phases in the survey and these responded flagged for us an issue that we needed to discuss in the forum and provided an important core discussion focus.</a:t>
            </a:r>
          </a:p>
          <a:p>
            <a:pPr rtl="0"/>
            <a:br>
              <a:rPr lang="en-US" sz="1100" dirty="0"/>
            </a:br>
            <a:r>
              <a:rPr lang="en-US" sz="1100" dirty="0"/>
              <a:t>We quickly realized that coming up with one roadmap with one set of recommendations would neither be possible nor useful for our community. The survey was still useful though, as it gave us a common language to discuss things, and provided us with a snapshot in time for a wide set of projects.</a:t>
            </a:r>
          </a:p>
          <a:p>
            <a:br>
              <a:rPr lang="en-US" sz="1100" dirty="0"/>
            </a:br>
            <a:endParaRPr sz="1100" dirty="0"/>
          </a:p>
        </p:txBody>
      </p:sp>
      <p:sp>
        <p:nvSpPr>
          <p:cNvPr id="153" name="Shape 153"/>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16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a:t>
            </a:r>
            <a:r>
              <a:rPr lang="en-US" baseline="0" dirty="0"/>
              <a:t> and Innovation – </a:t>
            </a:r>
          </a:p>
          <a:p>
            <a:r>
              <a:rPr lang="en-US" baseline="0" dirty="0"/>
              <a:t>Why are we here?</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4</a:t>
            </a:fld>
            <a:endParaRPr lang="en-US"/>
          </a:p>
        </p:txBody>
      </p:sp>
    </p:spTree>
    <p:extLst>
      <p:ext uri="{BB962C8B-B14F-4D97-AF65-F5344CB8AC3E}">
        <p14:creationId xmlns:p14="http://schemas.microsoft.com/office/powerpoint/2010/main" val="4136242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rtl="0"/>
            <a:r>
              <a:rPr lang="en-US" dirty="0"/>
              <a:t> </a:t>
            </a:r>
            <a:endParaRPr lang="en-US" dirty="0">
              <a:effectLst/>
            </a:endParaRPr>
          </a:p>
          <a:p>
            <a:endParaRPr dirty="0"/>
          </a:p>
        </p:txBody>
      </p:sp>
      <p:sp>
        <p:nvSpPr>
          <p:cNvPr id="159" name="Shape 159"/>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496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707708" y="4450477"/>
            <a:ext cx="5661660" cy="4216241"/>
          </a:xfrm>
          <a:prstGeom prst="rect">
            <a:avLst/>
          </a:prstGeom>
        </p:spPr>
        <p:txBody>
          <a:bodyPr spcFirstLastPara="1" wrap="square" lIns="93957" tIns="93957" rIns="93957" bIns="93957" anchor="t" anchorCtr="0">
            <a:noAutofit/>
          </a:bodyPr>
          <a:lstStyle/>
          <a:p>
            <a:pPr marL="469864" indent="-371976">
              <a:spcBef>
                <a:spcPts val="822"/>
              </a:spcBef>
              <a:buSzPts val="2100"/>
              <a:buChar char="●"/>
            </a:pPr>
            <a:endParaRPr dirty="0"/>
          </a:p>
        </p:txBody>
      </p:sp>
    </p:spTree>
    <p:extLst>
      <p:ext uri="{BB962C8B-B14F-4D97-AF65-F5344CB8AC3E}">
        <p14:creationId xmlns:p14="http://schemas.microsoft.com/office/powerpoint/2010/main" val="1343341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endParaRPr/>
          </a:p>
        </p:txBody>
      </p:sp>
      <p:sp>
        <p:nvSpPr>
          <p:cNvPr id="172" name="Shape 172"/>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270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50" b="0" dirty="0"/>
              <a:t>Overall, I think of governance as how decisions get made.</a:t>
            </a:r>
          </a:p>
          <a:p>
            <a:pPr rtl="0"/>
            <a:br>
              <a:rPr lang="en-US" sz="1050" dirty="0"/>
            </a:br>
            <a:r>
              <a:rPr lang="en-US" sz="1050" dirty="0"/>
              <a:t>Governance describes the roles that participants take on, and the process for strategic and tactical decision making.  It also describes the ground rules for participation in the project.</a:t>
            </a:r>
          </a:p>
          <a:p>
            <a:pPr rtl="0"/>
            <a:br>
              <a:rPr lang="en-US" sz="1050" dirty="0"/>
            </a:br>
            <a:r>
              <a:rPr lang="en-US" sz="1050" dirty="0"/>
              <a:t>Phase I programs are establishing governance - they are often working with the original software engineers, project staff, or founding organization. The core goal - to plan and implement the governance model that best reflects the values of the program and community.</a:t>
            </a:r>
          </a:p>
          <a:p>
            <a:pPr rtl="0"/>
            <a:br>
              <a:rPr lang="en-US" sz="1050" dirty="0"/>
            </a:br>
            <a:r>
              <a:rPr lang="en-US" sz="1050" dirty="0"/>
              <a:t>Phase II programs are stabilizing governance. A governance structure exists, but it may be limited in one or more aspects. The core goal -is evaluate existing governance structures to identify strengths and weaknesses, and determine whether the program’s growing needs are supported.</a:t>
            </a:r>
          </a:p>
          <a:p>
            <a:pPr rtl="0"/>
            <a:br>
              <a:rPr lang="en-US" sz="1050" dirty="0"/>
            </a:br>
            <a:r>
              <a:rPr lang="en-US" sz="1050" dirty="0"/>
              <a:t>Phase III programs are evolving governance. Strong management structures are in place, but there is “just enough” governance in place to keep the program on a steady path.  </a:t>
            </a:r>
          </a:p>
          <a:p>
            <a:pPr rtl="0" fontAlgn="base"/>
            <a:endParaRPr lang="en-US" sz="1050" dirty="0"/>
          </a:p>
          <a:p>
            <a:pPr rtl="0" fontAlgn="base"/>
            <a:r>
              <a:rPr lang="en-US" sz="1050" b="1" dirty="0"/>
              <a:t>Seed</a:t>
            </a:r>
            <a:r>
              <a:rPr lang="en-US" sz="1050" dirty="0"/>
              <a:t> questions: Is there enough, too much, are the roles/responsibilities clear? Do we understand how to communicate, contribute, join the community?</a:t>
            </a:r>
          </a:p>
          <a:p>
            <a:endParaRPr lang="en-US" dirty="0"/>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54</a:t>
            </a:fld>
            <a:endParaRPr lang="en-US"/>
          </a:p>
        </p:txBody>
      </p:sp>
    </p:spTree>
    <p:extLst>
      <p:ext uri="{BB962C8B-B14F-4D97-AF65-F5344CB8AC3E}">
        <p14:creationId xmlns:p14="http://schemas.microsoft.com/office/powerpoint/2010/main" val="218760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0" dirty="0"/>
              <a:t>Technology may or may not be core to the program.</a:t>
            </a:r>
            <a:endParaRPr lang="en-US" sz="1000" b="0" dirty="0">
              <a:effectLst/>
            </a:endParaRPr>
          </a:p>
          <a:p>
            <a:pPr rtl="0"/>
            <a:br>
              <a:rPr lang="en-US" sz="1000" dirty="0"/>
            </a:br>
            <a:r>
              <a:rPr lang="en-US" sz="1000" dirty="0"/>
              <a:t>Phase I - in design, pre-release, or the early beta testing phase. They may have no implementations, or a small set. The core goal  -turn an idea into a viable product that serves the needs of the community.</a:t>
            </a:r>
            <a:endParaRPr lang="en-US" sz="1000" dirty="0">
              <a:effectLst/>
            </a:endParaRPr>
          </a:p>
          <a:p>
            <a:pPr rtl="0"/>
            <a:br>
              <a:rPr lang="en-US" sz="1000" dirty="0"/>
            </a:br>
            <a:r>
              <a:rPr lang="en-US" sz="1000" dirty="0"/>
              <a:t>Phase II - more than one public release, formal release process, generally adding new features and functionality to the application. The core goal - refine application by amplifying things that are working well and phase out less successful.</a:t>
            </a:r>
            <a:endParaRPr lang="en-US" sz="1000" dirty="0">
              <a:effectLst/>
            </a:endParaRPr>
          </a:p>
          <a:p>
            <a:pPr rtl="0"/>
            <a:br>
              <a:rPr lang="en-US" sz="1000" dirty="0"/>
            </a:br>
            <a:r>
              <a:rPr lang="en-US" sz="1000" dirty="0"/>
              <a:t>Phase III - in production, well-adopted and supported. The technology stack stable, and programs may be looking to update to next generation technologies. The core goal - determine how the technology stack will serve the future needs, and plan ahead for expansion, integration, or re-architecture.</a:t>
            </a:r>
            <a:endParaRPr lang="en-US" sz="1000" dirty="0">
              <a:effectLst/>
            </a:endParaRPr>
          </a:p>
          <a:p>
            <a:endParaRPr lang="en-US" sz="1000" dirty="0"/>
          </a:p>
          <a:p>
            <a:pPr rtl="0" fontAlgn="base"/>
            <a:r>
              <a:rPr lang="en-US" sz="1050" b="1" dirty="0"/>
              <a:t>Seed</a:t>
            </a:r>
            <a:r>
              <a:rPr lang="en-US" sz="1050" dirty="0"/>
              <a:t> questions: Is there a tech roadmap? how often updated? Who’s making decisions about new functionality? Is all development done by the program? Infrastructure to support members contributing code? Are integrations being considered? Is there a long term plan for changes?</a:t>
            </a:r>
          </a:p>
          <a:p>
            <a:endParaRPr lang="en-US" sz="1200" b="0" dirty="0"/>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55</a:t>
            </a:fld>
            <a:endParaRPr lang="en-US"/>
          </a:p>
        </p:txBody>
      </p:sp>
    </p:spTree>
    <p:extLst>
      <p:ext uri="{BB962C8B-B14F-4D97-AF65-F5344CB8AC3E}">
        <p14:creationId xmlns:p14="http://schemas.microsoft.com/office/powerpoint/2010/main" val="3603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dirty="0"/>
              <a:t>In order to launch, grow, and thrive, programs need resources both human and fiscal. Human resources encompass engineers writing code, community members providing use cases, or organ homes with fiscal stewardship. Financial resources come in and go out in a wide variety of ways – in via contributions, grants, dues, sponsorships, etc., and out via salaries, and overhead.</a:t>
            </a:r>
            <a:endParaRPr lang="en-US" sz="1000" dirty="0">
              <a:effectLst/>
            </a:endParaRPr>
          </a:p>
          <a:p>
            <a:pPr rtl="0"/>
            <a:br>
              <a:rPr lang="en-US" sz="1000" dirty="0"/>
            </a:br>
            <a:r>
              <a:rPr lang="en-US" sz="1000" dirty="0"/>
              <a:t>Phase I-usually funded by a single organization, grant-funded, or volunteer operated. The core goal -create a sustainability plan that will provide a consistent and sustained level of resources.</a:t>
            </a:r>
            <a:endParaRPr lang="en-US" sz="1000" dirty="0">
              <a:effectLst/>
            </a:endParaRPr>
          </a:p>
          <a:p>
            <a:pPr rtl="0"/>
            <a:br>
              <a:rPr lang="en-US" sz="1000" dirty="0"/>
            </a:br>
            <a:r>
              <a:rPr lang="en-US" sz="1000" dirty="0"/>
              <a:t>Phase II - more distributed resourcing, but have a small number of revenue streams. The core goal -diversify income streams and talent pools to mitigate reliance on 1 source of income or member.</a:t>
            </a:r>
            <a:endParaRPr lang="en-US" sz="1000" dirty="0">
              <a:effectLst/>
            </a:endParaRPr>
          </a:p>
          <a:p>
            <a:pPr rtl="0"/>
            <a:br>
              <a:rPr lang="en-US" sz="1000" dirty="0"/>
            </a:br>
            <a:r>
              <a:rPr lang="en-US" sz="1000" dirty="0"/>
              <a:t>Phase III - diverse staff support/income streams -more focused on long-range strategy. The core goal - resilience, ensuring that they can continue to evolve to meet the community’s needs.</a:t>
            </a:r>
            <a:endParaRPr lang="en-US" sz="1000" dirty="0">
              <a:effectLst/>
            </a:endParaRPr>
          </a:p>
          <a:p>
            <a:pPr rtl="0"/>
            <a:endParaRPr lang="en-US" sz="1000" b="1" dirty="0">
              <a:effectLst/>
            </a:endParaRPr>
          </a:p>
          <a:p>
            <a:pPr rtl="0"/>
            <a:r>
              <a:rPr lang="en-US" sz="1000" b="1" dirty="0"/>
              <a:t>Seed</a:t>
            </a:r>
            <a:r>
              <a:rPr lang="en-US" sz="1000" dirty="0"/>
              <a:t> questions: Is there a strategy to get beyond grant funding. Are more than core stakeholders contributing? succession plan? Where they are housed – e.g. university, home org, etc. Is that a long-term solution?</a:t>
            </a:r>
          </a:p>
        </p:txBody>
      </p:sp>
      <p:sp>
        <p:nvSpPr>
          <p:cNvPr id="4" name="Slide Number Placeholder 3"/>
          <p:cNvSpPr>
            <a:spLocks noGrp="1"/>
          </p:cNvSpPr>
          <p:nvPr>
            <p:ph type="sldNum" sz="quarter" idx="10"/>
          </p:nvPr>
        </p:nvSpPr>
        <p:spPr/>
        <p:txBody>
          <a:bodyPr/>
          <a:lstStyle/>
          <a:p>
            <a:fld id="{D862B055-C49B-402C-99B8-06CAC164482A}" type="slidenum">
              <a:rPr lang="en-US" smtClean="0"/>
              <a:t>56</a:t>
            </a:fld>
            <a:endParaRPr lang="en-US"/>
          </a:p>
        </p:txBody>
      </p:sp>
    </p:spTree>
    <p:extLst>
      <p:ext uri="{BB962C8B-B14F-4D97-AF65-F5344CB8AC3E}">
        <p14:creationId xmlns:p14="http://schemas.microsoft.com/office/powerpoint/2010/main" val="2607796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dirty="0"/>
              <a:t>The CE facet </a:t>
            </a:r>
            <a:r>
              <a:rPr lang="en-US" sz="1000" b="0" dirty="0"/>
              <a:t>reflects efforts to facilitate and foster involvement within a community. It is focused on encouraging users to become stakeholders. Those who have a sense of investment and ownership become champions who want the program to grow and succeed.  </a:t>
            </a:r>
            <a:endParaRPr lang="en-US" sz="1000" b="0" dirty="0">
              <a:effectLst/>
            </a:endParaRPr>
          </a:p>
          <a:p>
            <a:pPr rtl="0"/>
            <a:br>
              <a:rPr lang="en-US" sz="1000" dirty="0"/>
            </a:br>
            <a:r>
              <a:rPr lang="en-US" sz="1000" dirty="0"/>
              <a:t>Phase I - focused on their primary stakeholders, and often have a lack of engagement with the broader community. The core goal - is to identify and involve a wider group of stakeholders.</a:t>
            </a:r>
            <a:endParaRPr lang="en-US" sz="1000" dirty="0">
              <a:effectLst/>
            </a:endParaRPr>
          </a:p>
          <a:p>
            <a:pPr rtl="0"/>
            <a:br>
              <a:rPr lang="en-US" sz="1000" dirty="0"/>
            </a:br>
            <a:r>
              <a:rPr lang="en-US" sz="1000" dirty="0"/>
              <a:t>Phase II - working to determine how to facilitate engagement that works best for their community. The core goal - to bring more community members into the folder, turning users into stakeholders.</a:t>
            </a:r>
            <a:endParaRPr lang="en-US" sz="1000" dirty="0">
              <a:effectLst/>
            </a:endParaRPr>
          </a:p>
          <a:p>
            <a:pPr rtl="0"/>
            <a:br>
              <a:rPr lang="en-US" sz="1000" dirty="0"/>
            </a:br>
            <a:r>
              <a:rPr lang="en-US" sz="1000" dirty="0"/>
              <a:t>Phase III - have an established infrastructure to enable engagement. The core goal - continue to evaluate and evolve the engagement model to keep up with new technologies, communities, and collaborators.</a:t>
            </a:r>
            <a:endParaRPr lang="en-US" sz="1000" dirty="0">
              <a:effectLst/>
            </a:endParaRPr>
          </a:p>
          <a:p>
            <a:pPr rtl="0"/>
            <a:endParaRPr lang="en-US" sz="1000" b="1" dirty="0">
              <a:effectLst/>
            </a:endParaRPr>
          </a:p>
          <a:p>
            <a:pPr rtl="0"/>
            <a:r>
              <a:rPr lang="en-US" sz="1000" b="1" dirty="0"/>
              <a:t>Seed</a:t>
            </a:r>
            <a:r>
              <a:rPr lang="en-US" sz="1000" dirty="0"/>
              <a:t> questions: Is the program regularly communicating out? Is it easy to find information, updates, users, program team members? Do community members encouraged to contribute to communications – write blog posts, make presentations? Diversity of engaged participants or do they all “look” the same – e.g. all R1. </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57</a:t>
            </a:fld>
            <a:endParaRPr lang="en-US"/>
          </a:p>
        </p:txBody>
      </p:sp>
    </p:spTree>
    <p:extLst>
      <p:ext uri="{BB962C8B-B14F-4D97-AF65-F5344CB8AC3E}">
        <p14:creationId xmlns:p14="http://schemas.microsoft.com/office/powerpoint/2010/main" val="11791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mention as tool to help</a:t>
            </a:r>
          </a:p>
        </p:txBody>
      </p:sp>
      <p:sp>
        <p:nvSpPr>
          <p:cNvPr id="4" name="Slide Number Placeholder 3"/>
          <p:cNvSpPr>
            <a:spLocks noGrp="1"/>
          </p:cNvSpPr>
          <p:nvPr>
            <p:ph type="sldNum" sz="quarter" idx="10"/>
          </p:nvPr>
        </p:nvSpPr>
        <p:spPr/>
        <p:txBody>
          <a:bodyPr/>
          <a:lstStyle/>
          <a:p>
            <a:fld id="{D862B055-C49B-402C-99B8-06CAC164482A}" type="slidenum">
              <a:rPr lang="en-US" smtClean="0"/>
              <a:t>58</a:t>
            </a:fld>
            <a:endParaRPr lang="en-US"/>
          </a:p>
        </p:txBody>
      </p:sp>
    </p:spTree>
    <p:extLst>
      <p:ext uri="{BB962C8B-B14F-4D97-AF65-F5344CB8AC3E}">
        <p14:creationId xmlns:p14="http://schemas.microsoft.com/office/powerpoint/2010/main" val="3055243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707708" y="4450477"/>
            <a:ext cx="5661660" cy="4216241"/>
          </a:xfrm>
          <a:prstGeom prst="rect">
            <a:avLst/>
          </a:prstGeom>
          <a:noFill/>
          <a:ln>
            <a:noFill/>
          </a:ln>
        </p:spPr>
        <p:txBody>
          <a:bodyPr spcFirstLastPara="1" wrap="square" lIns="93957" tIns="93957" rIns="93957" bIns="93957" anchor="ctr" anchorCtr="0">
            <a:noAutofit/>
          </a:bodyPr>
          <a:lstStyle/>
          <a:p>
            <a:pPr rtl="0"/>
            <a:r>
              <a:rPr lang="en-US" dirty="0"/>
              <a:t> </a:t>
            </a:r>
            <a:endParaRPr lang="en-US" dirty="0">
              <a:effectLst/>
            </a:endParaRPr>
          </a:p>
          <a:p>
            <a:pPr rtl="0" fontAlgn="base"/>
            <a:br>
              <a:rPr lang="en-US" dirty="0"/>
            </a:br>
            <a:r>
              <a:rPr lang="en-US" dirty="0"/>
              <a:t> </a:t>
            </a:r>
            <a:endParaRPr lang="en-US" dirty="0">
              <a:effectLst/>
            </a:endParaRPr>
          </a:p>
          <a:p>
            <a:endParaRPr dirty="0"/>
          </a:p>
        </p:txBody>
      </p:sp>
      <p:sp>
        <p:nvSpPr>
          <p:cNvPr id="207" name="Shape 207"/>
          <p:cNvSpPr>
            <a:spLocks noGrp="1" noRot="1" noChangeAspect="1"/>
          </p:cNvSpPr>
          <p:nvPr>
            <p:ph type="sldImg" idx="2"/>
          </p:nvPr>
        </p:nvSpPr>
        <p:spPr>
          <a:xfrm>
            <a:off x="11969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291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60</a:t>
            </a:fld>
            <a:endParaRPr lang="en-US"/>
          </a:p>
        </p:txBody>
      </p:sp>
    </p:spTree>
    <p:extLst>
      <p:ext uri="{BB962C8B-B14F-4D97-AF65-F5344CB8AC3E}">
        <p14:creationId xmlns:p14="http://schemas.microsoft.com/office/powerpoint/2010/main" val="113585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a:t>
            </a:r>
            <a:r>
              <a:rPr lang="en-US" baseline="0" dirty="0"/>
              <a:t> and Innovation – </a:t>
            </a:r>
          </a:p>
          <a:p>
            <a:r>
              <a:rPr lang="en-US" baseline="0" dirty="0"/>
              <a:t>Why are we here?</a:t>
            </a: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5</a:t>
            </a:fld>
            <a:endParaRPr lang="en-US"/>
          </a:p>
        </p:txBody>
      </p:sp>
    </p:spTree>
    <p:extLst>
      <p:ext uri="{BB962C8B-B14F-4D97-AF65-F5344CB8AC3E}">
        <p14:creationId xmlns:p14="http://schemas.microsoft.com/office/powerpoint/2010/main" val="3971882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61</a:t>
            </a:fld>
            <a:endParaRPr lang="en-US"/>
          </a:p>
        </p:txBody>
      </p:sp>
    </p:spTree>
    <p:extLst>
      <p:ext uri="{BB962C8B-B14F-4D97-AF65-F5344CB8AC3E}">
        <p14:creationId xmlns:p14="http://schemas.microsoft.com/office/powerpoint/2010/main" val="218621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foundation documents? </a:t>
            </a:r>
          </a:p>
          <a:p>
            <a:r>
              <a:rPr lang="en-US" dirty="0"/>
              <a:t>Mission, Vision</a:t>
            </a:r>
            <a:r>
              <a:rPr lang="en-US" baseline="0" dirty="0"/>
              <a:t> and Values?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LYRASIS supports enduring access to our shared academic, scientific and cultural heritage through leadership in open technologies, content ​services, digital solutions and collaboration with archives, libraries, museums and knowledge communities worldwide.</a:t>
            </a:r>
          </a:p>
          <a:p>
            <a:endParaRPr lang="en-US" dirty="0"/>
          </a:p>
          <a:p>
            <a:r>
              <a:rPr lang="en-US" dirty="0"/>
              <a:t>Goal – to be one</a:t>
            </a:r>
            <a:r>
              <a:rPr lang="en-US" baseline="0" dirty="0"/>
              <a:t> of the three organizations you rely on to remain relevant. This means we want to assist you to punch above your weight, participate in regional, superregional, national and international discussions, and also show case your local success.</a:t>
            </a:r>
          </a:p>
          <a:p>
            <a:endParaRPr lang="en-US" baseline="0" dirty="0"/>
          </a:p>
          <a:p>
            <a:r>
              <a:rPr lang="en-US" baseline="0" dirty="0"/>
              <a:t>Objective – Create a methodology to have two way conversations with our key members.  that result in sustainable solutions that have broad impact.</a:t>
            </a:r>
          </a:p>
          <a:p>
            <a:endParaRPr lang="en-US" baseline="0" dirty="0"/>
          </a:p>
          <a:p>
            <a:r>
              <a:rPr lang="en-US" baseline="0" dirty="0"/>
              <a:t>Strategy – LC&gt;LF&gt;C$F</a:t>
            </a:r>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6</a:t>
            </a:fld>
            <a:endParaRPr lang="en-US"/>
          </a:p>
        </p:txBody>
      </p:sp>
    </p:spTree>
    <p:extLst>
      <p:ext uri="{BB962C8B-B14F-4D97-AF65-F5344CB8AC3E}">
        <p14:creationId xmlns:p14="http://schemas.microsoft.com/office/powerpoint/2010/main" val="18859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7</a:t>
            </a:fld>
            <a:endParaRPr lang="en-US"/>
          </a:p>
        </p:txBody>
      </p:sp>
    </p:spTree>
    <p:extLst>
      <p:ext uri="{BB962C8B-B14F-4D97-AF65-F5344CB8AC3E}">
        <p14:creationId xmlns:p14="http://schemas.microsoft.com/office/powerpoint/2010/main" val="115358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862B055-C49B-402C-99B8-06CAC164482A}" type="slidenum">
              <a:rPr lang="en-US" smtClean="0"/>
              <a:t>8</a:t>
            </a:fld>
            <a:endParaRPr lang="en-US"/>
          </a:p>
        </p:txBody>
      </p:sp>
    </p:spTree>
    <p:extLst>
      <p:ext uri="{BB962C8B-B14F-4D97-AF65-F5344CB8AC3E}">
        <p14:creationId xmlns:p14="http://schemas.microsoft.com/office/powerpoint/2010/main" val="205378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t>ROBERT We’ve Achieved $1 in the Black ……  </a:t>
            </a:r>
          </a:p>
          <a:p>
            <a:pPr marL="274320" lvl="1">
              <a:spcBef>
                <a:spcPct val="20000"/>
              </a:spcBef>
            </a:pPr>
            <a:r>
              <a:rPr lang="en-US" dirty="0"/>
              <a:t>which of course is great; provides bandwidth and financial resources for growth</a:t>
            </a:r>
            <a:endParaRPr lang="en-US" dirty="0">
              <a:cs typeface="Calibri"/>
            </a:endParaRPr>
          </a:p>
          <a:p>
            <a:pPr marL="182880" indent="-182880">
              <a:spcBef>
                <a:spcPct val="20000"/>
              </a:spcBef>
              <a:spcAft>
                <a:spcPts val="900"/>
              </a:spcAft>
              <a:buChar char="•"/>
            </a:pPr>
            <a:r>
              <a:rPr lang="en-US" dirty="0"/>
              <a:t> </a:t>
            </a:r>
            <a:endParaRPr lang="en-US" dirty="0">
              <a:cs typeface="Calibri"/>
            </a:endParaRPr>
          </a:p>
          <a:p>
            <a:pPr>
              <a:spcBef>
                <a:spcPct val="20000"/>
              </a:spcBef>
            </a:pPr>
            <a:r>
              <a:rPr lang="en-US" dirty="0"/>
              <a:t>BUT ……</a:t>
            </a:r>
            <a:endParaRPr lang="en-US" dirty="0">
              <a:cs typeface="Calibri"/>
            </a:endParaRPr>
          </a:p>
          <a:p>
            <a:pPr marL="274320" lvl="1">
              <a:spcBef>
                <a:spcPct val="20000"/>
              </a:spcBef>
            </a:pPr>
            <a:r>
              <a:rPr lang="en-US" dirty="0"/>
              <a:t>Operational Effectiveness is NOT a strategy for getting to the next level</a:t>
            </a:r>
            <a:endParaRPr lang="en-US" dirty="0">
              <a:cs typeface="Calibri"/>
            </a:endParaRPr>
          </a:p>
          <a:p>
            <a:pPr marL="731520" lvl="2" indent="-182880">
              <a:spcBef>
                <a:spcPct val="20000"/>
              </a:spcBef>
              <a:buChar char="•"/>
            </a:pPr>
            <a:r>
              <a:rPr lang="en-US" dirty="0"/>
              <a:t>Internally focused</a:t>
            </a:r>
            <a:endParaRPr lang="en-US" dirty="0">
              <a:cs typeface="Calibri"/>
            </a:endParaRPr>
          </a:p>
          <a:p>
            <a:pPr marL="731520" lvl="2" indent="-182880">
              <a:spcBef>
                <a:spcPct val="20000"/>
              </a:spcBef>
              <a:buChar char="•"/>
            </a:pPr>
            <a:r>
              <a:rPr lang="en-US" dirty="0"/>
              <a:t>Doesn’t address market changes and shifting member needs</a:t>
            </a:r>
            <a:endParaRPr lang="en-US" dirty="0">
              <a:cs typeface="Calibri"/>
            </a:endParaRPr>
          </a:p>
          <a:p>
            <a:pPr marL="731520" lvl="2" indent="-182880">
              <a:spcBef>
                <a:spcPct val="20000"/>
              </a:spcBef>
              <a:buChar char="•"/>
            </a:pPr>
            <a:r>
              <a:rPr lang="en-US" dirty="0"/>
              <a:t>Not a significant market differentiator</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D862B055-C49B-402C-99B8-06CAC164482A}" type="slidenum">
              <a:rPr lang="en-US" smtClean="0"/>
              <a:t>9</a:t>
            </a:fld>
            <a:endParaRPr lang="en-US"/>
          </a:p>
        </p:txBody>
      </p:sp>
    </p:spTree>
    <p:extLst>
      <p:ext uri="{BB962C8B-B14F-4D97-AF65-F5344CB8AC3E}">
        <p14:creationId xmlns:p14="http://schemas.microsoft.com/office/powerpoint/2010/main" val="1739967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LISA. Operational effectiveness means doing similar activities as similar organizations (consortia) better and with less defects. This is foundational: As Robert suggests, an organization cannot be strategic or innovative, if they haven't solved the riddle of being effective as an operation. But I suggest this is not strategic. STRATEGY requires trade offs, where Operational effectiveness does not. TRADE OFFS create need for CHOICE. The LYRASIS path to INNOVATION with a Big I is our structure for CHOOSING. If you try to be all things to all members, or customers or clients – the mission begins to lose clarity, value props are lost and we don't know who or what we are. </a:t>
            </a:r>
          </a:p>
        </p:txBody>
      </p:sp>
      <p:sp>
        <p:nvSpPr>
          <p:cNvPr id="4" name="Slide Number Placeholder 3"/>
          <p:cNvSpPr>
            <a:spLocks noGrp="1"/>
          </p:cNvSpPr>
          <p:nvPr>
            <p:ph type="sldNum" sz="quarter" idx="10"/>
          </p:nvPr>
        </p:nvSpPr>
        <p:spPr/>
        <p:txBody>
          <a:bodyPr/>
          <a:lstStyle/>
          <a:p>
            <a:fld id="{D862B055-C49B-402C-99B8-06CAC164482A}" type="slidenum">
              <a:rPr lang="en-US" smtClean="0"/>
              <a:t>10</a:t>
            </a:fld>
            <a:endParaRPr lang="en-US"/>
          </a:p>
        </p:txBody>
      </p:sp>
    </p:spTree>
    <p:extLst>
      <p:ext uri="{BB962C8B-B14F-4D97-AF65-F5344CB8AC3E}">
        <p14:creationId xmlns:p14="http://schemas.microsoft.com/office/powerpoint/2010/main" val="1176334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descr="books.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a:spLocks/>
          </p:cNvSpPr>
          <p:nvPr/>
        </p:nvSpPr>
        <p:spPr bwMode="auto">
          <a:xfrm>
            <a:off x="-108550" y="-114024"/>
            <a:ext cx="9357030" cy="6035920"/>
          </a:xfrm>
          <a:prstGeom prst="rect">
            <a:avLst/>
          </a:prstGeom>
          <a:solidFill>
            <a:srgbClr val="E16D2E"/>
          </a:solidFill>
          <a:ln w="25400">
            <a:solidFill>
              <a:schemeClr val="tx1">
                <a:alpha val="0"/>
              </a:schemeClr>
            </a:solidFill>
            <a:miter lim="800000"/>
            <a:headEnd/>
            <a:tailEnd/>
          </a:ln>
        </p:spPr>
        <p:txBody>
          <a:bodyPr lIns="0" tIns="0" rIns="0" bIns="0"/>
          <a:lstStyle/>
          <a:p>
            <a:pPr algn="ctr"/>
            <a:endParaRPr lang="en-US" kern="1200"/>
          </a:p>
        </p:txBody>
      </p:sp>
      <p:sp>
        <p:nvSpPr>
          <p:cNvPr id="10" name="Rectangle 9"/>
          <p:cNvSpPr>
            <a:spLocks/>
          </p:cNvSpPr>
          <p:nvPr/>
        </p:nvSpPr>
        <p:spPr bwMode="auto">
          <a:xfrm>
            <a:off x="7335378" y="-114024"/>
            <a:ext cx="1278566" cy="1218168"/>
          </a:xfrm>
          <a:prstGeom prst="rect">
            <a:avLst/>
          </a:prstGeom>
          <a:solidFill>
            <a:srgbClr val="FFFFFF"/>
          </a:solidFill>
          <a:ln w="25400">
            <a:solidFill>
              <a:schemeClr val="tx1">
                <a:alpha val="0"/>
              </a:schemeClr>
            </a:solidFill>
            <a:miter lim="800000"/>
            <a:headEnd/>
            <a:tailEnd/>
          </a:ln>
        </p:spPr>
        <p:txBody>
          <a:bodyPr lIns="0" tIns="0" rIns="0" bIns="0"/>
          <a:lstStyle/>
          <a:p>
            <a:pPr algn="ctr"/>
            <a:endParaRPr lang="en-US" kern="1200"/>
          </a:p>
        </p:txBody>
      </p:sp>
      <p:pic>
        <p:nvPicPr>
          <p:cNvPr id="9" name="Picture 8" descr="star.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1471" y="308625"/>
            <a:ext cx="439413" cy="439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685800" y="4146341"/>
            <a:ext cx="78486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ctrTitle" hasCustomPrompt="1"/>
          </p:nvPr>
        </p:nvSpPr>
        <p:spPr>
          <a:xfrm>
            <a:off x="685800" y="1146284"/>
            <a:ext cx="7848600" cy="1927225"/>
          </a:xfrm>
        </p:spPr>
        <p:txBody>
          <a:bodyPr anchor="t" anchorCtr="0">
            <a:noAutofit/>
          </a:bodyPr>
          <a:lstStyle>
            <a:lvl1pPr>
              <a:defRPr sz="5400" cap="none" baseline="0">
                <a:solidFill>
                  <a:srgbClr val="FFFFFF"/>
                </a:solidFill>
              </a:defRPr>
            </a:lvl1pPr>
          </a:lstStyle>
          <a:p>
            <a:r>
              <a:rPr lang="en-US"/>
              <a:t>Main</a:t>
            </a:r>
            <a:br>
              <a:rPr lang="en-US"/>
            </a:br>
            <a:r>
              <a:rPr lang="en-US"/>
              <a:t>Presentation</a:t>
            </a:r>
            <a:br>
              <a:rPr lang="en-US"/>
            </a:br>
            <a:r>
              <a:rPr lang="en-US"/>
              <a:t>Title</a:t>
            </a:r>
          </a:p>
        </p:txBody>
      </p:sp>
      <p:sp>
        <p:nvSpPr>
          <p:cNvPr id="18" name="Subtitle 2"/>
          <p:cNvSpPr>
            <a:spLocks noGrp="1"/>
          </p:cNvSpPr>
          <p:nvPr>
            <p:ph type="subTitle" idx="1" hasCustomPrompt="1"/>
          </p:nvPr>
        </p:nvSpPr>
        <p:spPr>
          <a:xfrm>
            <a:off x="685800" y="4367899"/>
            <a:ext cx="7848600" cy="408548"/>
          </a:xfrm>
        </p:spPr>
        <p:txBody>
          <a:bodyPr>
            <a:normAutofit/>
          </a:bodyPr>
          <a:lstStyle>
            <a:lvl1pPr marL="0" marR="0" indent="0" algn="l" defTabSz="914400" rtl="0" eaLnBrk="1" fontAlgn="auto" latinLnBrk="0" hangingPunct="1">
              <a:lnSpc>
                <a:spcPct val="100000"/>
              </a:lnSpc>
              <a:spcBef>
                <a:spcPts val="300"/>
              </a:spcBef>
              <a:spcAft>
                <a:spcPts val="0"/>
              </a:spcAft>
              <a:buClr>
                <a:schemeClr val="accent1"/>
              </a:buClr>
              <a:buSzPct val="85000"/>
              <a:buFont typeface="Arial" pitchFamily="34" charset="0"/>
              <a:buNone/>
              <a:tabLst/>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By Jane Smith</a:t>
            </a:r>
          </a:p>
        </p:txBody>
      </p:sp>
      <p:pic>
        <p:nvPicPr>
          <p:cNvPr id="22" name="Picture 21" descr="Logo-White-Landscape.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86118" y="6185993"/>
            <a:ext cx="2024396" cy="385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14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5750"/>
            <a:ext cx="2057400" cy="5541250"/>
          </a:xfrm>
        </p:spPr>
        <p:txBody>
          <a:bodyPr vert="eaVert" anchor="b"/>
          <a:lstStyle/>
          <a:p>
            <a:r>
              <a:rPr lang="en-US"/>
              <a:t>Click to edit Master title style</a:t>
            </a:r>
          </a:p>
        </p:txBody>
      </p:sp>
      <p:sp>
        <p:nvSpPr>
          <p:cNvPr id="3" name="Vertical Text Placeholder 2"/>
          <p:cNvSpPr>
            <a:spLocks noGrp="1"/>
          </p:cNvSpPr>
          <p:nvPr>
            <p:ph type="body" orient="vert" idx="1"/>
          </p:nvPr>
        </p:nvSpPr>
        <p:spPr>
          <a:xfrm>
            <a:off x="457200" y="935750"/>
            <a:ext cx="6019800" cy="5541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books.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a:spLocks/>
          </p:cNvSpPr>
          <p:nvPr/>
        </p:nvSpPr>
        <p:spPr bwMode="auto">
          <a:xfrm>
            <a:off x="0" y="0"/>
            <a:ext cx="9144000" cy="5921896"/>
          </a:xfrm>
          <a:prstGeom prst="rect">
            <a:avLst/>
          </a:prstGeom>
          <a:solidFill>
            <a:schemeClr val="bg1">
              <a:alpha val="94901"/>
            </a:schemeClr>
          </a:solidFill>
          <a:ln w="25400">
            <a:solidFill>
              <a:schemeClr val="tx1">
                <a:alpha val="0"/>
              </a:schemeClr>
            </a:solidFill>
            <a:miter lim="800000"/>
            <a:headEnd/>
            <a:tailEnd/>
          </a:ln>
        </p:spPr>
        <p:txBody>
          <a:bodyPr lIns="0" tIns="0" rIns="0" bIns="0"/>
          <a:lstStyle/>
          <a:p>
            <a:pPr algn="ctr"/>
            <a:endParaRPr lang="en-US" kern="1200"/>
          </a:p>
        </p:txBody>
      </p:sp>
      <p:sp>
        <p:nvSpPr>
          <p:cNvPr id="10" name="Rectangle 9"/>
          <p:cNvSpPr>
            <a:spLocks/>
          </p:cNvSpPr>
          <p:nvPr/>
        </p:nvSpPr>
        <p:spPr bwMode="auto">
          <a:xfrm>
            <a:off x="7335378" y="-114024"/>
            <a:ext cx="1278566" cy="1218168"/>
          </a:xfrm>
          <a:prstGeom prst="rect">
            <a:avLst/>
          </a:prstGeom>
          <a:solidFill>
            <a:srgbClr val="FFFFFF"/>
          </a:solidFill>
          <a:ln w="25400">
            <a:solidFill>
              <a:schemeClr val="tx1">
                <a:alpha val="0"/>
              </a:schemeClr>
            </a:solidFill>
            <a:miter lim="800000"/>
            <a:headEnd/>
            <a:tailEnd/>
          </a:ln>
        </p:spPr>
        <p:txBody>
          <a:bodyPr lIns="0" tIns="0" rIns="0" bIns="0"/>
          <a:lstStyle/>
          <a:p>
            <a:pPr algn="ctr"/>
            <a:endParaRPr lang="en-US" kern="1200"/>
          </a:p>
        </p:txBody>
      </p:sp>
      <p:pic>
        <p:nvPicPr>
          <p:cNvPr id="9" name="Picture 8" descr="star.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1471" y="308625"/>
            <a:ext cx="439413" cy="439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685800" y="4146341"/>
            <a:ext cx="78486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ctrTitle" hasCustomPrompt="1"/>
          </p:nvPr>
        </p:nvSpPr>
        <p:spPr>
          <a:xfrm>
            <a:off x="685800" y="1146284"/>
            <a:ext cx="7848600" cy="959695"/>
          </a:xfrm>
        </p:spPr>
        <p:txBody>
          <a:bodyPr anchor="t" anchorCtr="0">
            <a:noAutofit/>
          </a:bodyPr>
          <a:lstStyle>
            <a:lvl1pPr>
              <a:defRPr sz="5400" cap="none" baseline="0">
                <a:solidFill>
                  <a:srgbClr val="E16D2E"/>
                </a:solidFill>
              </a:defRPr>
            </a:lvl1pPr>
          </a:lstStyle>
          <a:p>
            <a:r>
              <a:rPr lang="en-US"/>
              <a:t>Thank You!</a:t>
            </a:r>
          </a:p>
        </p:txBody>
      </p:sp>
      <p:sp>
        <p:nvSpPr>
          <p:cNvPr id="18" name="Subtitle 2"/>
          <p:cNvSpPr>
            <a:spLocks noGrp="1"/>
          </p:cNvSpPr>
          <p:nvPr>
            <p:ph type="subTitle" idx="1" hasCustomPrompt="1"/>
          </p:nvPr>
        </p:nvSpPr>
        <p:spPr>
          <a:xfrm>
            <a:off x="685800" y="4367899"/>
            <a:ext cx="7848600" cy="408548"/>
          </a:xfrm>
        </p:spPr>
        <p:txBody>
          <a:bodyPr>
            <a:normAutofit/>
          </a:bodyPr>
          <a:lstStyle>
            <a:lvl1pPr marL="0" marR="0" indent="0" algn="l" defTabSz="914400" rtl="0" eaLnBrk="1" fontAlgn="auto" latinLnBrk="0" hangingPunct="1">
              <a:lnSpc>
                <a:spcPct val="100000"/>
              </a:lnSpc>
              <a:spcBef>
                <a:spcPts val="300"/>
              </a:spcBef>
              <a:spcAft>
                <a:spcPts val="0"/>
              </a:spcAft>
              <a:buClr>
                <a:schemeClr val="accent1"/>
              </a:buClr>
              <a:buSzPct val="85000"/>
              <a:buFont typeface="Arial" pitchFamily="34" charset="0"/>
              <a:buNone/>
              <a:tabLst/>
              <a:defRPr sz="1800">
                <a:solidFill>
                  <a:srgbClr val="29293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By Jane Smith</a:t>
            </a:r>
          </a:p>
        </p:txBody>
      </p:sp>
      <p:pic>
        <p:nvPicPr>
          <p:cNvPr id="22" name="Picture 21" descr="Logo-White-Landscape.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86118" y="6185993"/>
            <a:ext cx="2024396" cy="385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86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interio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38016" y="0"/>
            <a:ext cx="5205984" cy="6858000"/>
          </a:xfrm>
          <a:prstGeom prst="rect">
            <a:avLst/>
          </a:prstGeom>
        </p:spPr>
      </p:pic>
      <p:sp>
        <p:nvSpPr>
          <p:cNvPr id="12" name="Rectangle 11"/>
          <p:cNvSpPr>
            <a:spLocks/>
          </p:cNvSpPr>
          <p:nvPr userDrawn="1"/>
        </p:nvSpPr>
        <p:spPr bwMode="auto">
          <a:xfrm>
            <a:off x="244247" y="6520658"/>
            <a:ext cx="58434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kern="1200" err="1">
                <a:solidFill>
                  <a:srgbClr val="A6A6A6"/>
                </a:solidFill>
                <a:latin typeface="Arial" charset="0"/>
                <a:ea typeface="ＭＳ Ｐゴシック" charset="0"/>
                <a:cs typeface="ＭＳ Ｐゴシック" charset="0"/>
                <a:sym typeface="Roboto Regular" charset="0"/>
              </a:rPr>
              <a:t>lyrasis.org</a:t>
            </a:r>
            <a:endParaRPr lang="en-US" sz="1000" kern="1200">
              <a:solidFill>
                <a:srgbClr val="A6A6A6"/>
              </a:solidFill>
              <a:latin typeface="Arial" charset="0"/>
              <a:ea typeface="ＭＳ Ｐゴシック" charset="0"/>
              <a:cs typeface="ＭＳ Ｐゴシック" charset="0"/>
              <a:sym typeface="Roboto Regular" charset="0"/>
            </a:endParaRPr>
          </a:p>
        </p:txBody>
      </p:sp>
      <p:sp>
        <p:nvSpPr>
          <p:cNvPr id="23" name="Slide Number Placeholder 6"/>
          <p:cNvSpPr>
            <a:spLocks noGrp="1"/>
          </p:cNvSpPr>
          <p:nvPr>
            <p:ph type="sldNum" sz="quarter" idx="12"/>
          </p:nvPr>
        </p:nvSpPr>
        <p:spPr>
          <a:xfrm>
            <a:off x="7836006" y="6393530"/>
            <a:ext cx="1066800" cy="329184"/>
          </a:xfrm>
        </p:spPr>
        <p:txBody>
          <a:bodyPr/>
          <a:lstStyle>
            <a:lvl1pPr>
              <a:defRPr>
                <a:solidFill>
                  <a:srgbClr val="FFFFFF"/>
                </a:solidFill>
              </a:defRPr>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266678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E16D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E16D2E"/>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Wednesday, April 11, 2018</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247" y="220786"/>
            <a:ext cx="6692370" cy="455691"/>
          </a:xfrm>
          <a:prstGeom prst="rect">
            <a:avLst/>
          </a:prstGeom>
        </p:spPr>
        <p:txBody>
          <a:bodyPr vert="horz" lIns="91440" tIns="45720" rIns="91440" bIns="45720" rtlCol="0" anchor="t" anchorCtr="0">
            <a:normAutofit/>
          </a:bodyPr>
          <a:lstStyle/>
          <a:p>
            <a:r>
              <a:rPr lang="en-US"/>
              <a:t>Description</a:t>
            </a:r>
          </a:p>
        </p:txBody>
      </p:sp>
      <p:sp>
        <p:nvSpPr>
          <p:cNvPr id="3" name="Text Placeholder 2"/>
          <p:cNvSpPr>
            <a:spLocks noGrp="1"/>
          </p:cNvSpPr>
          <p:nvPr>
            <p:ph type="body" idx="1"/>
          </p:nvPr>
        </p:nvSpPr>
        <p:spPr>
          <a:xfrm>
            <a:off x="244247" y="891403"/>
            <a:ext cx="8658559" cy="5079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836006" y="6393530"/>
            <a:ext cx="1066800" cy="329184"/>
          </a:xfrm>
          <a:prstGeom prst="rect">
            <a:avLst/>
          </a:prstGeom>
        </p:spPr>
        <p:txBody>
          <a:bodyPr vert="horz" lIns="91440" tIns="45720" rIns="91440" bIns="45720" rtlCol="0" anchor="ctr"/>
          <a:lstStyle>
            <a:lvl1pPr algn="r">
              <a:defRPr sz="1400" b="1">
                <a:solidFill>
                  <a:srgbClr val="292934"/>
                </a:solidFill>
              </a:defRPr>
            </a:lvl1pPr>
          </a:lstStyle>
          <a:p>
            <a:fld id="{0CFEC368-1D7A-4F81-ABF6-AE0E36BAF64C}" type="slidenum">
              <a:rPr lang="en-US" smtClean="0"/>
              <a:pPr/>
              <a:t>‹#›</a:t>
            </a:fld>
            <a:endParaRPr lang="en-US"/>
          </a:p>
        </p:txBody>
      </p:sp>
      <p:cxnSp>
        <p:nvCxnSpPr>
          <p:cNvPr id="11" name="Straight Connector 10"/>
          <p:cNvCxnSpPr/>
          <p:nvPr userDrawn="1"/>
        </p:nvCxnSpPr>
        <p:spPr>
          <a:xfrm>
            <a:off x="244247" y="747822"/>
            <a:ext cx="8658559" cy="0"/>
          </a:xfrm>
          <a:prstGeom prst="line">
            <a:avLst/>
          </a:prstGeom>
          <a:ln>
            <a:solidFill>
              <a:srgbClr val="E16D2E"/>
            </a:solidFill>
          </a:ln>
        </p:spPr>
        <p:style>
          <a:lnRef idx="2">
            <a:schemeClr val="accent1"/>
          </a:lnRef>
          <a:fillRef idx="0">
            <a:schemeClr val="accent1"/>
          </a:fillRef>
          <a:effectRef idx="1">
            <a:schemeClr val="accent1"/>
          </a:effectRef>
          <a:fontRef idx="minor">
            <a:schemeClr val="tx1"/>
          </a:fontRef>
        </p:style>
      </p:cxnSp>
      <p:pic>
        <p:nvPicPr>
          <p:cNvPr id="13" name="Picture 12" descr="lyrasis-landscape.eps"/>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217162" y="240650"/>
            <a:ext cx="1685644" cy="322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a:spLocks/>
          </p:cNvSpPr>
          <p:nvPr/>
        </p:nvSpPr>
        <p:spPr bwMode="auto">
          <a:xfrm>
            <a:off x="244247" y="6520658"/>
            <a:ext cx="58434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kern="1200" err="1">
                <a:solidFill>
                  <a:srgbClr val="A6A6A6"/>
                </a:solidFill>
                <a:latin typeface="Arial" charset="0"/>
                <a:ea typeface="ＭＳ Ｐゴシック" charset="0"/>
                <a:cs typeface="ＭＳ Ｐゴシック" charset="0"/>
                <a:sym typeface="Roboto Regular" charset="0"/>
              </a:rPr>
              <a:t>lyrasis.org</a:t>
            </a:r>
            <a:endParaRPr lang="en-US" sz="1000" kern="1200">
              <a:solidFill>
                <a:srgbClr val="A6A6A6"/>
              </a:solidFill>
              <a:latin typeface="Arial" charset="0"/>
              <a:ea typeface="ＭＳ Ｐゴシック" charset="0"/>
              <a:cs typeface="ＭＳ Ｐゴシック" charset="0"/>
              <a:sym typeface="Roboto Regular" charset="0"/>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62"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5" r:id="rId12"/>
  </p:sldLayoutIdLst>
  <p:hf sldNum="0" hdr="0" ftr="0" dt="0"/>
  <p:txStyles>
    <p:titleStyle>
      <a:lvl1pPr algn="l" defTabSz="914400" rtl="0" eaLnBrk="1" latinLnBrk="0" hangingPunct="1">
        <a:spcBef>
          <a:spcPct val="0"/>
        </a:spcBef>
        <a:buNone/>
        <a:defRPr sz="2000" kern="1200" spc="-100" baseline="0">
          <a:solidFill>
            <a:schemeClr val="tx1"/>
          </a:solidFill>
          <a:latin typeface="Arial"/>
          <a:ea typeface="+mj-ea"/>
          <a:cs typeface="Arial"/>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eg"/><Relationship Id="rId17" Type="http://schemas.openxmlformats.org/officeDocument/2006/relationships/image" Target="../media/image70.png"/><Relationship Id="rId2" Type="http://schemas.openxmlformats.org/officeDocument/2006/relationships/notesSlide" Target="../notesSlides/notesSlide27.xml"/><Relationship Id="rId16"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tiff"/><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8.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png"/><Relationship Id="rId10" Type="http://schemas.openxmlformats.org/officeDocument/2006/relationships/image" Target="../media/image78.tiff"/><Relationship Id="rId19" Type="http://schemas.openxmlformats.org/officeDocument/2006/relationships/image" Target="../media/image87.jpe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2EF9-9F6F-4A75-BB8C-C7E4CA9F3D70}"/>
              </a:ext>
            </a:extLst>
          </p:cNvPr>
          <p:cNvSpPr>
            <a:spLocks noGrp="1"/>
          </p:cNvSpPr>
          <p:nvPr>
            <p:ph type="ctrTitle"/>
          </p:nvPr>
        </p:nvSpPr>
        <p:spPr/>
        <p:txBody>
          <a:bodyPr/>
          <a:lstStyle/>
          <a:p>
            <a:pPr algn="ctr"/>
            <a:r>
              <a:rPr lang="en-US" dirty="0"/>
              <a:t>Welcome to the Leaders Forum: San Francisco</a:t>
            </a:r>
            <a:br>
              <a:rPr lang="en-US" dirty="0"/>
            </a:br>
            <a:r>
              <a:rPr lang="en-US" i="1" dirty="0"/>
              <a:t>Experiments in Innovation</a:t>
            </a:r>
          </a:p>
        </p:txBody>
      </p:sp>
      <p:sp>
        <p:nvSpPr>
          <p:cNvPr id="3" name="Subtitle 2">
            <a:extLst>
              <a:ext uri="{FF2B5EF4-FFF2-40B4-BE49-F238E27FC236}">
                <a16:creationId xmlns:a16="http://schemas.microsoft.com/office/drawing/2014/main" id="{6519A1B3-7F34-4C5D-AE3A-A0C4B11446DE}"/>
              </a:ext>
            </a:extLst>
          </p:cNvPr>
          <p:cNvSpPr>
            <a:spLocks noGrp="1"/>
          </p:cNvSpPr>
          <p:nvPr>
            <p:ph type="subTitle" idx="1"/>
          </p:nvPr>
        </p:nvSpPr>
        <p:spPr/>
        <p:txBody>
          <a:bodyPr/>
          <a:lstStyle/>
          <a:p>
            <a:r>
              <a:rPr lang="en-US" dirty="0" err="1"/>
              <a:t>wifi</a:t>
            </a:r>
            <a:endParaRPr lang="en-US" dirty="0"/>
          </a:p>
        </p:txBody>
      </p:sp>
    </p:spTree>
    <p:extLst>
      <p:ext uri="{BB962C8B-B14F-4D97-AF65-F5344CB8AC3E}">
        <p14:creationId xmlns:p14="http://schemas.microsoft.com/office/powerpoint/2010/main" val="325955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747" y="2678698"/>
            <a:ext cx="7886700" cy="2884975"/>
          </a:xfrm>
        </p:spPr>
        <p:txBody>
          <a:bodyPr vert="horz" lIns="91440" tIns="45720" rIns="91440" bIns="45720" rtlCol="0" anchor="t">
            <a:normAutofit/>
          </a:bodyPr>
          <a:lstStyle/>
          <a:p>
            <a:pPr marL="0" indent="0" algn="ctr">
              <a:spcBef>
                <a:spcPts val="0"/>
              </a:spcBef>
              <a:buNone/>
            </a:pPr>
            <a:r>
              <a:rPr lang="en-US" b="1" dirty="0"/>
              <a:t>How does a non-profit, member-based organization launch “Innovation” as a strategic initiative, assuming its inherent risks, </a:t>
            </a:r>
          </a:p>
          <a:p>
            <a:pPr marL="0" indent="0" algn="ctr">
              <a:spcBef>
                <a:spcPts val="0"/>
              </a:spcBef>
              <a:buNone/>
            </a:pPr>
            <a:r>
              <a:rPr lang="en-US" b="1" dirty="0"/>
              <a:t>to sustain and grow as an organization, </a:t>
            </a:r>
            <a:endParaRPr lang="en-US" b="1" dirty="0">
              <a:cs typeface="Arial"/>
            </a:endParaRPr>
          </a:p>
          <a:p>
            <a:pPr marL="0" indent="0" algn="ctr">
              <a:spcBef>
                <a:spcPts val="0"/>
              </a:spcBef>
              <a:buNone/>
            </a:pPr>
            <a:r>
              <a:rPr lang="en-US" b="1" dirty="0"/>
              <a:t>on behalf of its members?</a:t>
            </a:r>
            <a:endParaRPr lang="en-US" b="1" dirty="0">
              <a:cs typeface="Arial"/>
            </a:endParaRPr>
          </a:p>
        </p:txBody>
      </p:sp>
      <p:sp>
        <p:nvSpPr>
          <p:cNvPr id="4" name="Title 1">
            <a:extLst>
              <a:ext uri="{FF2B5EF4-FFF2-40B4-BE49-F238E27FC236}">
                <a16:creationId xmlns:a16="http://schemas.microsoft.com/office/drawing/2014/main" id="{BDF901CD-B448-DF40-A3D3-DD5237746AD1}"/>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a:solidFill>
                  <a:srgbClr val="002144"/>
                </a:solidFill>
              </a:rPr>
              <a:t>The Innovation Question</a:t>
            </a:r>
          </a:p>
        </p:txBody>
      </p:sp>
      <p:sp>
        <p:nvSpPr>
          <p:cNvPr id="8" name="Oval 8">
            <a:extLst>
              <a:ext uri="{FF2B5EF4-FFF2-40B4-BE49-F238E27FC236}">
                <a16:creationId xmlns:a16="http://schemas.microsoft.com/office/drawing/2014/main" id="{F3712AC0-285A-6C40-ABF8-20B65ED92B1C}"/>
              </a:ext>
            </a:extLst>
          </p:cNvPr>
          <p:cNvSpPr>
            <a:spLocks/>
          </p:cNvSpPr>
          <p:nvPr/>
        </p:nvSpPr>
        <p:spPr bwMode="auto">
          <a:xfrm>
            <a:off x="4164999" y="1375213"/>
            <a:ext cx="893100" cy="893100"/>
          </a:xfrm>
          <a:prstGeom prst="ellipse">
            <a:avLst/>
          </a:prstGeom>
          <a:solidFill>
            <a:srgbClr val="E16D2E"/>
          </a:solidFill>
          <a:ln w="25400">
            <a:solidFill>
              <a:schemeClr val="tx1">
                <a:alpha val="0"/>
              </a:schemeClr>
            </a:solidFill>
            <a:miter lim="800000"/>
            <a:headEnd/>
            <a:tailEnd/>
          </a:ln>
        </p:spPr>
        <p:txBody>
          <a:bodyPr lIns="0" tIns="0" rIns="0" bIns="0"/>
          <a:lstStyle/>
          <a:p>
            <a:pPr algn="ctr"/>
            <a:endParaRPr lang="en-US"/>
          </a:p>
        </p:txBody>
      </p:sp>
      <p:sp>
        <p:nvSpPr>
          <p:cNvPr id="12" name="TextBox 11">
            <a:extLst>
              <a:ext uri="{FF2B5EF4-FFF2-40B4-BE49-F238E27FC236}">
                <a16:creationId xmlns:a16="http://schemas.microsoft.com/office/drawing/2014/main" id="{00A4C839-C610-1540-AFF0-36D14DF921D8}"/>
              </a:ext>
            </a:extLst>
          </p:cNvPr>
          <p:cNvSpPr txBox="1"/>
          <p:nvPr/>
        </p:nvSpPr>
        <p:spPr>
          <a:xfrm>
            <a:off x="4094498" y="1437042"/>
            <a:ext cx="1034101" cy="769441"/>
          </a:xfrm>
          <a:prstGeom prst="rect">
            <a:avLst/>
          </a:prstGeom>
          <a:noFill/>
        </p:spPr>
        <p:txBody>
          <a:bodyPr wrap="square" rtlCol="0">
            <a:spAutoFit/>
          </a:bodyPr>
          <a:lstStyle/>
          <a:p>
            <a:pPr algn="ctr"/>
            <a:r>
              <a:rPr lang="en-US" sz="4400" b="1">
                <a:solidFill>
                  <a:schemeClr val="bg1"/>
                </a:solidFill>
              </a:rPr>
              <a:t>?</a:t>
            </a:r>
          </a:p>
        </p:txBody>
      </p:sp>
    </p:spTree>
    <p:extLst>
      <p:ext uri="{BB962C8B-B14F-4D97-AF65-F5344CB8AC3E}">
        <p14:creationId xmlns:p14="http://schemas.microsoft.com/office/powerpoint/2010/main" val="124124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247" y="1212826"/>
            <a:ext cx="8240280" cy="5231086"/>
          </a:xfrm>
        </p:spPr>
        <p:txBody>
          <a:bodyPr vert="horz" lIns="91440" tIns="45720" rIns="91440" bIns="45720" rtlCol="0" anchor="t">
            <a:normAutofit lnSpcReduction="10000"/>
          </a:bodyPr>
          <a:lstStyle/>
          <a:p>
            <a:r>
              <a:rPr lang="en-US" sz="2000" dirty="0"/>
              <a:t>The Market = Our Members</a:t>
            </a:r>
            <a:endParaRPr lang="en-US" sz="2000" dirty="0">
              <a:cs typeface="Arial"/>
            </a:endParaRPr>
          </a:p>
          <a:p>
            <a:pPr lvl="1"/>
            <a:r>
              <a:rPr lang="en-US" dirty="0"/>
              <a:t>Environment is constantly evolving</a:t>
            </a:r>
            <a:r>
              <a:rPr lang="en-US" dirty="0">
                <a:cs typeface="Arial"/>
              </a:rPr>
              <a:t> </a:t>
            </a:r>
          </a:p>
          <a:p>
            <a:pPr lvl="1"/>
            <a:r>
              <a:rPr lang="en-US" dirty="0">
                <a:cs typeface="Arial"/>
              </a:rPr>
              <a:t>Many have (very) limited resources </a:t>
            </a:r>
          </a:p>
          <a:p>
            <a:pPr lvl="1"/>
            <a:r>
              <a:rPr lang="en-US" dirty="0">
                <a:cs typeface="Arial"/>
              </a:rPr>
              <a:t>Consortia approaching competitive convergence</a:t>
            </a:r>
          </a:p>
          <a:p>
            <a:pPr lvl="2"/>
            <a:r>
              <a:rPr lang="en-US" dirty="0">
                <a:cs typeface="Arial"/>
              </a:rPr>
              <a:t>Potential danger</a:t>
            </a:r>
          </a:p>
          <a:p>
            <a:pPr marL="274320" lvl="1" indent="0">
              <a:buNone/>
            </a:pPr>
            <a:endParaRPr lang="en-US" dirty="0">
              <a:cs typeface="Arial"/>
            </a:endParaRPr>
          </a:p>
          <a:p>
            <a:r>
              <a:rPr lang="en-US" sz="2000" dirty="0">
                <a:cs typeface="Arial"/>
              </a:rPr>
              <a:t>Why LYRASIS?</a:t>
            </a:r>
          </a:p>
          <a:p>
            <a:pPr lvl="1"/>
            <a:r>
              <a:rPr lang="en-US" dirty="0">
                <a:cs typeface="Arial"/>
              </a:rPr>
              <a:t>We've achieved strong operational effectiveness </a:t>
            </a:r>
          </a:p>
          <a:p>
            <a:pPr lvl="1"/>
            <a:r>
              <a:rPr lang="en-US" dirty="0">
                <a:cs typeface="Arial"/>
              </a:rPr>
              <a:t>And with it, financial stability</a:t>
            </a:r>
          </a:p>
          <a:p>
            <a:pPr lvl="2"/>
            <a:r>
              <a:rPr lang="en-US" dirty="0">
                <a:cs typeface="Arial"/>
              </a:rPr>
              <a:t>We can assume risk on behalf of members</a:t>
            </a:r>
          </a:p>
          <a:p>
            <a:pPr lvl="1"/>
            <a:r>
              <a:rPr lang="en-US" dirty="0">
                <a:cs typeface="Arial"/>
              </a:rPr>
              <a:t>We are strong and diverse in our member (and employee) base</a:t>
            </a:r>
          </a:p>
          <a:p>
            <a:pPr lvl="1"/>
            <a:r>
              <a:rPr lang="en-US" dirty="0">
                <a:cs typeface="Arial"/>
              </a:rPr>
              <a:t>We are ready to Lead "from the front"</a:t>
            </a:r>
          </a:p>
          <a:p>
            <a:pPr lvl="2"/>
            <a:r>
              <a:rPr lang="en-US" sz="2000" dirty="0">
                <a:cs typeface="Arial"/>
              </a:rPr>
              <a:t>Platforms and distribution channels</a:t>
            </a:r>
          </a:p>
          <a:p>
            <a:pPr lvl="2"/>
            <a:r>
              <a:rPr lang="en-US" sz="2000" dirty="0">
                <a:cs typeface="Arial"/>
              </a:rPr>
              <a:t>Up and downstream relationships</a:t>
            </a:r>
          </a:p>
          <a:p>
            <a:pPr lvl="2"/>
            <a:r>
              <a:rPr lang="en-US" sz="2000" dirty="0">
                <a:cs typeface="Arial"/>
              </a:rPr>
              <a:t>Nationwide membership and understand their unique needs </a:t>
            </a:r>
            <a:endParaRPr lang="en-US" dirty="0">
              <a:cs typeface="Arial"/>
            </a:endParaRPr>
          </a:p>
          <a:p>
            <a:endParaRPr lang="en-US" dirty="0">
              <a:cs typeface="Arial"/>
            </a:endParaRPr>
          </a:p>
        </p:txBody>
      </p:sp>
      <p:sp>
        <p:nvSpPr>
          <p:cNvPr id="4" name="Title 1">
            <a:extLst>
              <a:ext uri="{FF2B5EF4-FFF2-40B4-BE49-F238E27FC236}">
                <a16:creationId xmlns:a16="http://schemas.microsoft.com/office/drawing/2014/main" id="{2C8A307D-2C3B-9D46-BB86-EF607AC18037}"/>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Why LYRASIS? Why the Need? </a:t>
            </a:r>
          </a:p>
        </p:txBody>
      </p:sp>
      <p:pic>
        <p:nvPicPr>
          <p:cNvPr id="5" name="Picture 4">
            <a:extLst>
              <a:ext uri="{FF2B5EF4-FFF2-40B4-BE49-F238E27FC236}">
                <a16:creationId xmlns:a16="http://schemas.microsoft.com/office/drawing/2014/main" id="{4BDDF572-E8AC-B54B-9122-885C24D3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94232" y="878983"/>
            <a:ext cx="2298630" cy="3064839"/>
          </a:xfrm>
          <a:prstGeom prst="rect">
            <a:avLst/>
          </a:prstGeom>
        </p:spPr>
      </p:pic>
    </p:spTree>
    <p:extLst>
      <p:ext uri="{BB962C8B-B14F-4D97-AF65-F5344CB8AC3E}">
        <p14:creationId xmlns:p14="http://schemas.microsoft.com/office/powerpoint/2010/main" val="2488009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7218" y="1525071"/>
            <a:ext cx="6126480" cy="5166360"/>
          </a:xfrm>
          <a:prstGeom prst="rect">
            <a:avLst/>
          </a:prstGeom>
        </p:spPr>
      </p:pic>
      <p:sp>
        <p:nvSpPr>
          <p:cNvPr id="5" name="TextBox 4"/>
          <p:cNvSpPr txBox="1"/>
          <p:nvPr/>
        </p:nvSpPr>
        <p:spPr>
          <a:xfrm>
            <a:off x="1579631" y="974815"/>
            <a:ext cx="5981655" cy="415498"/>
          </a:xfrm>
          <a:prstGeom prst="rect">
            <a:avLst/>
          </a:prstGeom>
          <a:noFill/>
        </p:spPr>
        <p:txBody>
          <a:bodyPr wrap="square" rtlCol="0">
            <a:spAutoFit/>
          </a:bodyPr>
          <a:lstStyle/>
          <a:p>
            <a:pPr algn="ctr">
              <a:spcAft>
                <a:spcPts val="450"/>
              </a:spcAft>
            </a:pPr>
            <a:r>
              <a:rPr lang="en-US" sz="2100"/>
              <a:t>Knowledge of Technology and Market</a:t>
            </a:r>
          </a:p>
        </p:txBody>
      </p:sp>
      <p:sp>
        <p:nvSpPr>
          <p:cNvPr id="4" name="Title 1">
            <a:extLst>
              <a:ext uri="{FF2B5EF4-FFF2-40B4-BE49-F238E27FC236}">
                <a16:creationId xmlns:a16="http://schemas.microsoft.com/office/drawing/2014/main" id="{7BE26395-B211-4345-8B17-E22BC7BD2089}"/>
              </a:ext>
            </a:extLst>
          </p:cNvPr>
          <p:cNvSpPr>
            <a:spLocks noGrp="1"/>
          </p:cNvSpPr>
          <p:nvPr>
            <p:ph type="title"/>
          </p:nvPr>
        </p:nvSpPr>
        <p:spPr>
          <a:xfrm>
            <a:off x="244247" y="220786"/>
            <a:ext cx="6692370" cy="455691"/>
          </a:xfrm>
        </p:spPr>
        <p:txBody>
          <a:bodyPr/>
          <a:lstStyle/>
          <a:p>
            <a:r>
              <a:rPr lang="en-US" b="1" dirty="0">
                <a:solidFill>
                  <a:srgbClr val="002144"/>
                </a:solidFill>
              </a:rPr>
              <a:t>The 70/20/10 Rule – Striking the Right Balance</a:t>
            </a:r>
          </a:p>
        </p:txBody>
      </p:sp>
    </p:spTree>
    <p:extLst>
      <p:ext uri="{BB962C8B-B14F-4D97-AF65-F5344CB8AC3E}">
        <p14:creationId xmlns:p14="http://schemas.microsoft.com/office/powerpoint/2010/main" val="243458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0136-BE27-4365-B204-6CFE393698FA}"/>
              </a:ext>
            </a:extLst>
          </p:cNvPr>
          <p:cNvSpPr>
            <a:spLocks noGrp="1"/>
          </p:cNvSpPr>
          <p:nvPr>
            <p:ph type="title"/>
          </p:nvPr>
        </p:nvSpPr>
        <p:spPr/>
        <p:txBody>
          <a:bodyPr/>
          <a:lstStyle/>
          <a:p>
            <a:r>
              <a:rPr lang="en-US" b="1" dirty="0"/>
              <a:t>Highlight of One ”Above the Line" Project</a:t>
            </a:r>
          </a:p>
        </p:txBody>
      </p:sp>
      <p:sp>
        <p:nvSpPr>
          <p:cNvPr id="3" name="Content Placeholder 2">
            <a:extLst>
              <a:ext uri="{FF2B5EF4-FFF2-40B4-BE49-F238E27FC236}">
                <a16:creationId xmlns:a16="http://schemas.microsoft.com/office/drawing/2014/main" id="{955BFDCC-8C9B-4D77-9520-3B7E457690DF}"/>
              </a:ext>
            </a:extLst>
          </p:cNvPr>
          <p:cNvSpPr>
            <a:spLocks noGrp="1"/>
          </p:cNvSpPr>
          <p:nvPr>
            <p:ph idx="1"/>
          </p:nvPr>
        </p:nvSpPr>
        <p:spPr>
          <a:xfrm>
            <a:off x="244247" y="891403"/>
            <a:ext cx="8658559" cy="5790751"/>
          </a:xfrm>
        </p:spPr>
        <p:txBody>
          <a:bodyPr vert="horz" lIns="91440" tIns="45720" rIns="91440" bIns="45720" rtlCol="0" anchor="t">
            <a:normAutofit/>
          </a:bodyPr>
          <a:lstStyle/>
          <a:p>
            <a:pPr marL="0" indent="0">
              <a:buNone/>
            </a:pPr>
            <a:r>
              <a:rPr lang="en-US" sz="3000" dirty="0">
                <a:cs typeface="Arial"/>
              </a:rPr>
              <a:t>LYRASIS Learning</a:t>
            </a:r>
          </a:p>
          <a:p>
            <a:pPr lvl="1"/>
            <a:r>
              <a:rPr lang="en-US" sz="2400" dirty="0">
                <a:cs typeface="Arial"/>
              </a:rPr>
              <a:t>PAST</a:t>
            </a:r>
          </a:p>
          <a:p>
            <a:pPr lvl="2"/>
            <a:r>
              <a:rPr lang="en-US" sz="2000" dirty="0">
                <a:cs typeface="Arial"/>
              </a:rPr>
              <a:t>Good reputation for professional development</a:t>
            </a:r>
          </a:p>
          <a:p>
            <a:pPr lvl="2"/>
            <a:r>
              <a:rPr lang="en-US" sz="2000" dirty="0">
                <a:cs typeface="Arial"/>
              </a:rPr>
              <a:t>A la carte model (competitive convergence)</a:t>
            </a:r>
          </a:p>
          <a:p>
            <a:pPr lvl="2"/>
            <a:r>
              <a:rPr lang="en-US" sz="2000" dirty="0">
                <a:cs typeface="Arial"/>
              </a:rPr>
              <a:t>Expensive to develop, grow and maintain</a:t>
            </a:r>
          </a:p>
          <a:p>
            <a:pPr lvl="3"/>
            <a:r>
              <a:rPr lang="en-US" dirty="0">
                <a:cs typeface="Arial"/>
              </a:rPr>
              <a:t>Unpredictable revenue stream</a:t>
            </a:r>
          </a:p>
          <a:p>
            <a:pPr lvl="1"/>
            <a:r>
              <a:rPr lang="en-US" sz="2400" dirty="0">
                <a:cs typeface="Arial"/>
              </a:rPr>
              <a:t>NEW VALUE</a:t>
            </a:r>
          </a:p>
          <a:p>
            <a:pPr lvl="2"/>
            <a:r>
              <a:rPr lang="en-US" sz="2000" dirty="0">
                <a:cs typeface="Arial"/>
              </a:rPr>
              <a:t>Easier to budget and plan</a:t>
            </a:r>
          </a:p>
          <a:p>
            <a:pPr lvl="3"/>
            <a:r>
              <a:rPr lang="en-US" sz="1800" dirty="0">
                <a:cs typeface="Arial"/>
              </a:rPr>
              <a:t>Predictable for the member and LYRASIS</a:t>
            </a:r>
          </a:p>
          <a:p>
            <a:pPr lvl="2"/>
            <a:r>
              <a:rPr lang="en-US" sz="2000" dirty="0">
                <a:cs typeface="Arial"/>
              </a:rPr>
              <a:t>Expand access to classes to all member staff</a:t>
            </a:r>
          </a:p>
          <a:p>
            <a:pPr lvl="1"/>
            <a:r>
              <a:rPr lang="en-US" sz="2400" dirty="0">
                <a:cs typeface="Arial"/>
              </a:rPr>
              <a:t>STRATEGIES</a:t>
            </a:r>
          </a:p>
          <a:p>
            <a:pPr lvl="2"/>
            <a:r>
              <a:rPr lang="en-US" sz="2000" dirty="0">
                <a:cs typeface="Arial"/>
              </a:rPr>
              <a:t>Differentiates LYR from rest of marketplace</a:t>
            </a:r>
          </a:p>
          <a:p>
            <a:pPr lvl="2"/>
            <a:r>
              <a:rPr lang="en-US" sz="2000" dirty="0">
                <a:cs typeface="Arial"/>
              </a:rPr>
              <a:t>Expands our relationships and partnerships for future growth</a:t>
            </a:r>
          </a:p>
          <a:p>
            <a:pPr lvl="2"/>
            <a:r>
              <a:rPr lang="en-US" sz="2000" dirty="0">
                <a:cs typeface="Arial"/>
              </a:rPr>
              <a:t>Allows test/try of other open-source technologies </a:t>
            </a:r>
          </a:p>
          <a:p>
            <a:pPr lvl="3"/>
            <a:r>
              <a:rPr lang="en-US" dirty="0">
                <a:cs typeface="Arial"/>
              </a:rPr>
              <a:t>e.g. Avalon, Future open source Learning </a:t>
            </a:r>
            <a:r>
              <a:rPr lang="en-US" dirty="0" err="1">
                <a:cs typeface="Arial"/>
              </a:rPr>
              <a:t>Mgmt</a:t>
            </a:r>
            <a:r>
              <a:rPr lang="en-US" dirty="0">
                <a:cs typeface="Arial"/>
              </a:rPr>
              <a:t> Systems</a:t>
            </a:r>
          </a:p>
          <a:p>
            <a:pPr lvl="1"/>
            <a:endParaRPr lang="en-US" dirty="0">
              <a:cs typeface="Arial"/>
            </a:endParaRPr>
          </a:p>
        </p:txBody>
      </p:sp>
    </p:spTree>
    <p:extLst>
      <p:ext uri="{BB962C8B-B14F-4D97-AF65-F5344CB8AC3E}">
        <p14:creationId xmlns:p14="http://schemas.microsoft.com/office/powerpoint/2010/main" val="2172247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3615"/>
            <a:ext cx="7848600" cy="1927225"/>
          </a:xfrm>
        </p:spPr>
        <p:txBody>
          <a:bodyPr/>
          <a:lstStyle/>
          <a:p>
            <a:pPr algn="ctr"/>
            <a:r>
              <a:rPr lang="en-US" dirty="0"/>
              <a:t>Catalyst Fund: Recipients and Next Steps</a:t>
            </a:r>
          </a:p>
        </p:txBody>
      </p:sp>
      <p:sp>
        <p:nvSpPr>
          <p:cNvPr id="3" name="Subtitle 2"/>
          <p:cNvSpPr>
            <a:spLocks noGrp="1"/>
          </p:cNvSpPr>
          <p:nvPr>
            <p:ph type="subTitle" idx="1"/>
          </p:nvPr>
        </p:nvSpPr>
        <p:spPr>
          <a:xfrm>
            <a:off x="685800" y="4341097"/>
            <a:ext cx="7848600" cy="1102459"/>
          </a:xfrm>
        </p:spPr>
        <p:txBody>
          <a:bodyPr>
            <a:normAutofit/>
          </a:bodyPr>
          <a:lstStyle/>
          <a:p>
            <a:pPr algn="ctr"/>
            <a:r>
              <a:rPr lang="en-US" sz="1200" dirty="0"/>
              <a:t>Meaningful Dialogue </a:t>
            </a:r>
            <a:r>
              <a:rPr lang="en-US" sz="1200" b="1" dirty="0">
                <a:solidFill>
                  <a:schemeClr val="tx1"/>
                </a:solidFill>
              </a:rPr>
              <a:t>|</a:t>
            </a:r>
            <a:r>
              <a:rPr lang="en-US" sz="1200" dirty="0"/>
              <a:t> Thought Leadership  </a:t>
            </a:r>
            <a:r>
              <a:rPr lang="en-US" sz="1200" b="1" dirty="0">
                <a:solidFill>
                  <a:schemeClr val="tx1"/>
                </a:solidFill>
              </a:rPr>
              <a:t>|</a:t>
            </a:r>
            <a:r>
              <a:rPr lang="en-US" sz="1200" dirty="0"/>
              <a:t> $100,000 to Fund New Ideas  </a:t>
            </a:r>
            <a:r>
              <a:rPr lang="en-US" sz="1200" b="1" dirty="0">
                <a:solidFill>
                  <a:schemeClr val="tx1"/>
                </a:solidFill>
              </a:rPr>
              <a:t>|</a:t>
            </a:r>
            <a:r>
              <a:rPr lang="en-US" sz="1200" dirty="0"/>
              <a:t>  Ideation Sandbox</a:t>
            </a:r>
          </a:p>
          <a:p>
            <a:endParaRPr lang="en-US" sz="1400" dirty="0"/>
          </a:p>
        </p:txBody>
      </p:sp>
      <p:sp>
        <p:nvSpPr>
          <p:cNvPr id="4" name="Rectangle 3"/>
          <p:cNvSpPr/>
          <p:nvPr/>
        </p:nvSpPr>
        <p:spPr>
          <a:xfrm>
            <a:off x="1466766" y="3598476"/>
            <a:ext cx="5848433" cy="369332"/>
          </a:xfrm>
          <a:prstGeom prst="rect">
            <a:avLst/>
          </a:prstGeom>
        </p:spPr>
        <p:txBody>
          <a:bodyPr wrap="square">
            <a:spAutoFit/>
          </a:bodyPr>
          <a:lstStyle/>
          <a:p>
            <a:pPr algn="ctr"/>
            <a:r>
              <a:rPr lang="en-US" dirty="0">
                <a:solidFill>
                  <a:schemeClr val="bg1"/>
                </a:solidFill>
              </a:rPr>
              <a:t>Tweet #</a:t>
            </a:r>
            <a:r>
              <a:rPr lang="en-US" dirty="0" err="1">
                <a:solidFill>
                  <a:schemeClr val="bg1"/>
                </a:solidFill>
              </a:rPr>
              <a:t>lyrasis</a:t>
            </a:r>
            <a:endParaRPr lang="en-US" dirty="0">
              <a:solidFill>
                <a:schemeClr val="bg1"/>
              </a:solidFill>
            </a:endParaRPr>
          </a:p>
        </p:txBody>
      </p:sp>
    </p:spTree>
    <p:extLst>
      <p:ext uri="{BB962C8B-B14F-4D97-AF65-F5344CB8AC3E}">
        <p14:creationId xmlns:p14="http://schemas.microsoft.com/office/powerpoint/2010/main" val="1558347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C5587-BF25-49EE-8D14-709D8D5411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9918" y="1036319"/>
            <a:ext cx="2593911" cy="1875875"/>
          </a:xfrm>
          <a:prstGeom prst="rect">
            <a:avLst/>
          </a:prstGeom>
        </p:spPr>
      </p:pic>
      <p:sp>
        <p:nvSpPr>
          <p:cNvPr id="7" name="Title 6">
            <a:extLst>
              <a:ext uri="{FF2B5EF4-FFF2-40B4-BE49-F238E27FC236}">
                <a16:creationId xmlns:a16="http://schemas.microsoft.com/office/drawing/2014/main" id="{85EF6C9B-C8DF-4364-B172-CA9BDEEDD712}"/>
              </a:ext>
            </a:extLst>
          </p:cNvPr>
          <p:cNvSpPr>
            <a:spLocks noGrp="1"/>
          </p:cNvSpPr>
          <p:nvPr>
            <p:ph type="title"/>
          </p:nvPr>
        </p:nvSpPr>
        <p:spPr/>
        <p:txBody>
          <a:bodyPr/>
          <a:lstStyle/>
          <a:p>
            <a:r>
              <a:rPr lang="en-US" dirty="0">
                <a:solidFill>
                  <a:srgbClr val="002144"/>
                </a:solidFill>
              </a:rPr>
              <a:t>Mobile Digitization for Rural Archives</a:t>
            </a:r>
          </a:p>
        </p:txBody>
      </p:sp>
      <p:sp>
        <p:nvSpPr>
          <p:cNvPr id="8" name="Content Placeholder 7">
            <a:extLst>
              <a:ext uri="{FF2B5EF4-FFF2-40B4-BE49-F238E27FC236}">
                <a16:creationId xmlns:a16="http://schemas.microsoft.com/office/drawing/2014/main" id="{20500366-F80D-4954-9827-D23937DF0809}"/>
              </a:ext>
            </a:extLst>
          </p:cNvPr>
          <p:cNvSpPr>
            <a:spLocks noGrp="1"/>
          </p:cNvSpPr>
          <p:nvPr>
            <p:ph idx="1"/>
          </p:nvPr>
        </p:nvSpPr>
        <p:spPr>
          <a:xfrm>
            <a:off x="244247" y="2438400"/>
            <a:ext cx="8658559" cy="3532776"/>
          </a:xfrm>
        </p:spPr>
        <p:txBody>
          <a:bodyPr/>
          <a:lstStyle/>
          <a:p>
            <a:r>
              <a:rPr lang="en-US" dirty="0">
                <a:solidFill>
                  <a:srgbClr val="002144"/>
                </a:solidFill>
              </a:rPr>
              <a:t>Working with tribal colleges and communities in Nebraska</a:t>
            </a:r>
          </a:p>
        </p:txBody>
      </p:sp>
      <p:pic>
        <p:nvPicPr>
          <p:cNvPr id="10" name="Picture 9">
            <a:extLst>
              <a:ext uri="{FF2B5EF4-FFF2-40B4-BE49-F238E27FC236}">
                <a16:creationId xmlns:a16="http://schemas.microsoft.com/office/drawing/2014/main" id="{18790640-8A1E-4C7E-8196-04DADC4F68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9918" y="3230880"/>
            <a:ext cx="8622888" cy="3550692"/>
          </a:xfrm>
          <a:prstGeom prst="rect">
            <a:avLst/>
          </a:prstGeom>
        </p:spPr>
      </p:pic>
    </p:spTree>
    <p:extLst>
      <p:ext uri="{BB962C8B-B14F-4D97-AF65-F5344CB8AC3E}">
        <p14:creationId xmlns:p14="http://schemas.microsoft.com/office/powerpoint/2010/main" val="24626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5897-A17F-44C6-A172-A4804E1723E2}"/>
              </a:ext>
            </a:extLst>
          </p:cNvPr>
          <p:cNvSpPr>
            <a:spLocks noGrp="1"/>
          </p:cNvSpPr>
          <p:nvPr>
            <p:ph type="title"/>
          </p:nvPr>
        </p:nvSpPr>
        <p:spPr/>
        <p:txBody>
          <a:bodyPr/>
          <a:lstStyle/>
          <a:p>
            <a:r>
              <a:rPr lang="en-US" dirty="0">
                <a:solidFill>
                  <a:srgbClr val="002144"/>
                </a:solidFill>
              </a:rPr>
              <a:t>Feasibility study for Copyright Education Center</a:t>
            </a:r>
          </a:p>
        </p:txBody>
      </p:sp>
      <p:pic>
        <p:nvPicPr>
          <p:cNvPr id="5" name="Content Placeholder 4">
            <a:extLst>
              <a:ext uri="{FF2B5EF4-FFF2-40B4-BE49-F238E27FC236}">
                <a16:creationId xmlns:a16="http://schemas.microsoft.com/office/drawing/2014/main" id="{6685029E-0C1E-4003-8E0D-5C3C6568D4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246" y="2269068"/>
            <a:ext cx="8628821" cy="4239946"/>
          </a:xfrm>
        </p:spPr>
      </p:pic>
      <p:pic>
        <p:nvPicPr>
          <p:cNvPr id="7" name="Picture 6">
            <a:extLst>
              <a:ext uri="{FF2B5EF4-FFF2-40B4-BE49-F238E27FC236}">
                <a16:creationId xmlns:a16="http://schemas.microsoft.com/office/drawing/2014/main" id="{7BB81200-BB5E-4B4C-AF5C-9A9AE8FF579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4247" y="891540"/>
            <a:ext cx="6936617" cy="1377528"/>
          </a:xfrm>
          <a:prstGeom prst="rect">
            <a:avLst/>
          </a:prstGeom>
        </p:spPr>
      </p:pic>
    </p:spTree>
    <p:extLst>
      <p:ext uri="{BB962C8B-B14F-4D97-AF65-F5344CB8AC3E}">
        <p14:creationId xmlns:p14="http://schemas.microsoft.com/office/powerpoint/2010/main" val="344850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0021-8314-4955-A407-BDED8DD1E502}"/>
              </a:ext>
            </a:extLst>
          </p:cNvPr>
          <p:cNvSpPr>
            <a:spLocks noGrp="1"/>
          </p:cNvSpPr>
          <p:nvPr>
            <p:ph type="title"/>
          </p:nvPr>
        </p:nvSpPr>
        <p:spPr/>
        <p:txBody>
          <a:bodyPr/>
          <a:lstStyle/>
          <a:p>
            <a:r>
              <a:rPr lang="en-US" dirty="0">
                <a:solidFill>
                  <a:srgbClr val="002144"/>
                </a:solidFill>
              </a:rPr>
              <a:t>Advancing 3D digitization and Metadata Conventions</a:t>
            </a:r>
          </a:p>
        </p:txBody>
      </p:sp>
      <p:pic>
        <p:nvPicPr>
          <p:cNvPr id="5" name="Content Placeholder 4">
            <a:extLst>
              <a:ext uri="{FF2B5EF4-FFF2-40B4-BE49-F238E27FC236}">
                <a16:creationId xmlns:a16="http://schemas.microsoft.com/office/drawing/2014/main" id="{53211848-4843-4391-972F-6ED6758E29C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44247" y="3829049"/>
            <a:ext cx="8614003" cy="2657475"/>
          </a:xfrm>
        </p:spPr>
      </p:pic>
      <p:pic>
        <p:nvPicPr>
          <p:cNvPr id="7" name="Picture 6">
            <a:extLst>
              <a:ext uri="{FF2B5EF4-FFF2-40B4-BE49-F238E27FC236}">
                <a16:creationId xmlns:a16="http://schemas.microsoft.com/office/drawing/2014/main" id="{B1DB861A-CB9D-4F91-B689-242F7E0721E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4247" y="1309606"/>
            <a:ext cx="3613378" cy="971551"/>
          </a:xfrm>
          <a:prstGeom prst="rect">
            <a:avLst/>
          </a:prstGeom>
        </p:spPr>
      </p:pic>
      <p:sp>
        <p:nvSpPr>
          <p:cNvPr id="8" name="TextBox 7">
            <a:extLst>
              <a:ext uri="{FF2B5EF4-FFF2-40B4-BE49-F238E27FC236}">
                <a16:creationId xmlns:a16="http://schemas.microsoft.com/office/drawing/2014/main" id="{AC28FE45-7593-4FB4-BA3C-364D322D131D}"/>
              </a:ext>
            </a:extLst>
          </p:cNvPr>
          <p:cNvSpPr txBox="1"/>
          <p:nvPr/>
        </p:nvSpPr>
        <p:spPr>
          <a:xfrm>
            <a:off x="244246" y="3028711"/>
            <a:ext cx="8614003" cy="800219"/>
          </a:xfrm>
          <a:prstGeom prst="rect">
            <a:avLst/>
          </a:prstGeom>
          <a:noFill/>
        </p:spPr>
        <p:txBody>
          <a:bodyPr wrap="square" rtlCol="0">
            <a:spAutoFit/>
          </a:bodyPr>
          <a:lstStyle/>
          <a:p>
            <a:r>
              <a:rPr lang="en-US" sz="2800" dirty="0">
                <a:solidFill>
                  <a:srgbClr val="002144"/>
                </a:solidFill>
              </a:rPr>
              <a:t>To move towards standards for scanned 3D artifacts</a:t>
            </a:r>
            <a:endParaRPr lang="en-US" dirty="0">
              <a:solidFill>
                <a:srgbClr val="002144"/>
              </a:solidFill>
            </a:endParaRPr>
          </a:p>
          <a:p>
            <a:endParaRPr lang="en-US" dirty="0"/>
          </a:p>
        </p:txBody>
      </p:sp>
    </p:spTree>
    <p:extLst>
      <p:ext uri="{BB962C8B-B14F-4D97-AF65-F5344CB8AC3E}">
        <p14:creationId xmlns:p14="http://schemas.microsoft.com/office/powerpoint/2010/main" val="2280199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EF61-EB5B-44C6-B46A-B5BA69A4081D}"/>
              </a:ext>
            </a:extLst>
          </p:cNvPr>
          <p:cNvSpPr>
            <a:spLocks noGrp="1"/>
          </p:cNvSpPr>
          <p:nvPr>
            <p:ph type="title"/>
          </p:nvPr>
        </p:nvSpPr>
        <p:spPr/>
        <p:txBody>
          <a:bodyPr/>
          <a:lstStyle/>
          <a:p>
            <a:r>
              <a:rPr lang="en-US" dirty="0">
                <a:solidFill>
                  <a:srgbClr val="002144"/>
                </a:solidFill>
              </a:rPr>
              <a:t>Leverage IOT Devices to discover Collections</a:t>
            </a:r>
          </a:p>
        </p:txBody>
      </p:sp>
      <p:pic>
        <p:nvPicPr>
          <p:cNvPr id="5" name="Content Placeholder 4">
            <a:extLst>
              <a:ext uri="{FF2B5EF4-FFF2-40B4-BE49-F238E27FC236}">
                <a16:creationId xmlns:a16="http://schemas.microsoft.com/office/drawing/2014/main" id="{0B29BF0A-A2BC-4058-9BC6-81016EB19068}"/>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96441" y="3242543"/>
            <a:ext cx="2986173" cy="2033016"/>
          </a:xfrm>
        </p:spPr>
      </p:pic>
      <p:pic>
        <p:nvPicPr>
          <p:cNvPr id="1026" name="Picture 2" descr="Image result for Alexa">
            <a:extLst>
              <a:ext uri="{FF2B5EF4-FFF2-40B4-BE49-F238E27FC236}">
                <a16:creationId xmlns:a16="http://schemas.microsoft.com/office/drawing/2014/main" id="{308AD2E8-7BC2-4751-9C89-631A1727C0F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90432" y="815252"/>
            <a:ext cx="5320145" cy="5320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5760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AA9C-0580-4392-880B-7320DB376F3F}"/>
              </a:ext>
            </a:extLst>
          </p:cNvPr>
          <p:cNvSpPr>
            <a:spLocks noGrp="1"/>
          </p:cNvSpPr>
          <p:nvPr>
            <p:ph type="title"/>
          </p:nvPr>
        </p:nvSpPr>
        <p:spPr/>
        <p:txBody>
          <a:bodyPr/>
          <a:lstStyle/>
          <a:p>
            <a:r>
              <a:rPr lang="en-US" dirty="0">
                <a:solidFill>
                  <a:srgbClr val="002144"/>
                </a:solidFill>
              </a:rPr>
              <a:t>A Digital Map of the Historic West End</a:t>
            </a:r>
          </a:p>
        </p:txBody>
      </p:sp>
      <p:pic>
        <p:nvPicPr>
          <p:cNvPr id="5" name="Content Placeholder 4">
            <a:extLst>
              <a:ext uri="{FF2B5EF4-FFF2-40B4-BE49-F238E27FC236}">
                <a16:creationId xmlns:a16="http://schemas.microsoft.com/office/drawing/2014/main" id="{CAD1ABA6-E3EA-4833-9D45-C678E150F6FC}"/>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44247" y="914401"/>
            <a:ext cx="8588026" cy="5638080"/>
          </a:xfrm>
        </p:spPr>
      </p:pic>
      <p:pic>
        <p:nvPicPr>
          <p:cNvPr id="8" name="Picture 7">
            <a:extLst>
              <a:ext uri="{FF2B5EF4-FFF2-40B4-BE49-F238E27FC236}">
                <a16:creationId xmlns:a16="http://schemas.microsoft.com/office/drawing/2014/main" id="{1BA3324D-1694-44B7-A478-DC36184DA3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52655" y="1166014"/>
            <a:ext cx="2992582" cy="972280"/>
          </a:xfrm>
          <a:prstGeom prst="rect">
            <a:avLst/>
          </a:prstGeom>
        </p:spPr>
      </p:pic>
    </p:spTree>
    <p:extLst>
      <p:ext uri="{BB962C8B-B14F-4D97-AF65-F5344CB8AC3E}">
        <p14:creationId xmlns:p14="http://schemas.microsoft.com/office/powerpoint/2010/main" val="461740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Experiments</a:t>
            </a:r>
            <a:br>
              <a:rPr lang="en-US" dirty="0"/>
            </a:br>
            <a:r>
              <a:rPr lang="en-US" dirty="0"/>
              <a:t>in </a:t>
            </a:r>
            <a:r>
              <a:rPr lang="en-US" dirty="0">
                <a:solidFill>
                  <a:srgbClr val="FF0000"/>
                </a:solidFill>
              </a:rPr>
              <a:t>I</a:t>
            </a:r>
            <a:r>
              <a:rPr lang="en-US" dirty="0"/>
              <a:t>nnovat</a:t>
            </a:r>
            <a:r>
              <a:rPr lang="en-US" dirty="0">
                <a:solidFill>
                  <a:srgbClr val="FF0000"/>
                </a:solidFill>
              </a:rPr>
              <a:t>i</a:t>
            </a:r>
            <a:r>
              <a:rPr lang="en-US" dirty="0"/>
              <a:t>on</a:t>
            </a:r>
          </a:p>
        </p:txBody>
      </p:sp>
      <p:sp>
        <p:nvSpPr>
          <p:cNvPr id="3" name="Subtitle 2"/>
          <p:cNvSpPr>
            <a:spLocks noGrp="1"/>
          </p:cNvSpPr>
          <p:nvPr>
            <p:ph type="subTitle" idx="1"/>
          </p:nvPr>
        </p:nvSpPr>
        <p:spPr>
          <a:xfrm>
            <a:off x="714668" y="5320299"/>
            <a:ext cx="7848600" cy="408548"/>
          </a:xfrm>
        </p:spPr>
        <p:txBody>
          <a:bodyPr/>
          <a:lstStyle/>
          <a:p>
            <a:r>
              <a:rPr lang="en-US" dirty="0"/>
              <a:t>by Robert Miller and John Herbert</a:t>
            </a:r>
          </a:p>
        </p:txBody>
      </p:sp>
      <p:sp>
        <p:nvSpPr>
          <p:cNvPr id="4" name="TextBox 3"/>
          <p:cNvSpPr txBox="1"/>
          <p:nvPr/>
        </p:nvSpPr>
        <p:spPr>
          <a:xfrm>
            <a:off x="685799" y="4314515"/>
            <a:ext cx="5797193" cy="954107"/>
          </a:xfrm>
          <a:prstGeom prst="rect">
            <a:avLst/>
          </a:prstGeom>
          <a:noFill/>
        </p:spPr>
        <p:txBody>
          <a:bodyPr wrap="square" rtlCol="0">
            <a:spAutoFit/>
          </a:bodyPr>
          <a:lstStyle/>
          <a:p>
            <a:r>
              <a:rPr lang="en-US" sz="2800" dirty="0">
                <a:solidFill>
                  <a:srgbClr val="FFFFFF"/>
                </a:solidFill>
              </a:rPr>
              <a:t>LYRASIS Leaders Forum 2018</a:t>
            </a:r>
          </a:p>
          <a:p>
            <a:r>
              <a:rPr lang="en-US" sz="2800" dirty="0">
                <a:solidFill>
                  <a:srgbClr val="FFFFFF"/>
                </a:solidFill>
              </a:rPr>
              <a:t>San Francisco </a:t>
            </a:r>
          </a:p>
        </p:txBody>
      </p:sp>
      <p:pic>
        <p:nvPicPr>
          <p:cNvPr id="9" name="Picture 8"/>
          <p:cNvPicPr>
            <a:picLocks noChangeAspect="1"/>
          </p:cNvPicPr>
          <p:nvPr/>
        </p:nvPicPr>
        <p:blipFill>
          <a:blip r:embed="rId3"/>
          <a:stretch>
            <a:fillRect/>
          </a:stretch>
        </p:blipFill>
        <p:spPr>
          <a:xfrm>
            <a:off x="4967400" y="1366097"/>
            <a:ext cx="3857607" cy="2557761"/>
          </a:xfrm>
          <a:prstGeom prst="rect">
            <a:avLst/>
          </a:prstGeom>
        </p:spPr>
      </p:pic>
    </p:spTree>
    <p:extLst>
      <p:ext uri="{BB962C8B-B14F-4D97-AF65-F5344CB8AC3E}">
        <p14:creationId xmlns:p14="http://schemas.microsoft.com/office/powerpoint/2010/main" val="148506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9F4A-9634-4880-9C2B-C6731FD5236E}"/>
              </a:ext>
            </a:extLst>
          </p:cNvPr>
          <p:cNvSpPr>
            <a:spLocks noGrp="1"/>
          </p:cNvSpPr>
          <p:nvPr>
            <p:ph type="title"/>
          </p:nvPr>
        </p:nvSpPr>
        <p:spPr/>
        <p:txBody>
          <a:bodyPr/>
          <a:lstStyle/>
          <a:p>
            <a:r>
              <a:rPr lang="en-US" dirty="0">
                <a:solidFill>
                  <a:srgbClr val="002144"/>
                </a:solidFill>
              </a:rPr>
              <a:t>Information Literate to Information Fluent</a:t>
            </a:r>
          </a:p>
        </p:txBody>
      </p:sp>
      <p:pic>
        <p:nvPicPr>
          <p:cNvPr id="5" name="Content Placeholder 4">
            <a:extLst>
              <a:ext uri="{FF2B5EF4-FFF2-40B4-BE49-F238E27FC236}">
                <a16:creationId xmlns:a16="http://schemas.microsoft.com/office/drawing/2014/main" id="{93528B38-682D-4AF3-A57A-8BB5E049C9A0}"/>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44247" y="2285999"/>
            <a:ext cx="8608808" cy="4239491"/>
          </a:xfrm>
        </p:spPr>
      </p:pic>
      <p:pic>
        <p:nvPicPr>
          <p:cNvPr id="7" name="Picture 6">
            <a:extLst>
              <a:ext uri="{FF2B5EF4-FFF2-40B4-BE49-F238E27FC236}">
                <a16:creationId xmlns:a16="http://schemas.microsoft.com/office/drawing/2014/main" id="{C09E5499-1E5C-49B8-8C8F-68FF0806399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4247" y="920129"/>
            <a:ext cx="5117462" cy="1122217"/>
          </a:xfrm>
          <a:prstGeom prst="rect">
            <a:avLst/>
          </a:prstGeom>
        </p:spPr>
      </p:pic>
    </p:spTree>
    <p:extLst>
      <p:ext uri="{BB962C8B-B14F-4D97-AF65-F5344CB8AC3E}">
        <p14:creationId xmlns:p14="http://schemas.microsoft.com/office/powerpoint/2010/main" val="419232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64" y="220663"/>
            <a:ext cx="6692900" cy="455612"/>
          </a:xfrm>
        </p:spPr>
        <p:txBody>
          <a:bodyPr/>
          <a:lstStyle/>
          <a:p>
            <a:r>
              <a:rPr lang="en-US" dirty="0">
                <a:solidFill>
                  <a:srgbClr val="002060"/>
                </a:solidFill>
              </a:rPr>
              <a:t>The Catalyst Fund recipients from the first round in 2017</a:t>
            </a:r>
          </a:p>
        </p:txBody>
      </p:sp>
      <p:pic>
        <p:nvPicPr>
          <p:cNvPr id="5" name="Picture 4"/>
          <p:cNvPicPr>
            <a:picLocks noChangeAspect="1"/>
          </p:cNvPicPr>
          <p:nvPr/>
        </p:nvPicPr>
        <p:blipFill>
          <a:blip r:embed="rId3"/>
          <a:stretch>
            <a:fillRect/>
          </a:stretch>
        </p:blipFill>
        <p:spPr>
          <a:xfrm>
            <a:off x="270164" y="1039091"/>
            <a:ext cx="8499763" cy="5320145"/>
          </a:xfrm>
          <a:prstGeom prst="rect">
            <a:avLst/>
          </a:prstGeom>
        </p:spPr>
      </p:pic>
    </p:spTree>
    <p:extLst>
      <p:ext uri="{BB962C8B-B14F-4D97-AF65-F5344CB8AC3E}">
        <p14:creationId xmlns:p14="http://schemas.microsoft.com/office/powerpoint/2010/main" val="1604424940"/>
      </p:ext>
    </p:extLst>
  </p:cSld>
  <p:clrMapOvr>
    <a:masterClrMapping/>
  </p:clrMapOvr>
  <mc:AlternateContent xmlns:mc="http://schemas.openxmlformats.org/markup-compatibility/2006" xmlns:p14="http://schemas.microsoft.com/office/powerpoint/2010/main">
    <mc:Choice Requires="p14">
      <p:transition spd="slow" p14:dur="2000" advTm="111"/>
    </mc:Choice>
    <mc:Fallback xmlns="">
      <p:transition spd="slow" advTm="11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B50EA-10FA-D04C-9265-DE3D2348C64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0309" y="945295"/>
            <a:ext cx="3987800" cy="5372100"/>
          </a:xfrm>
          <a:prstGeom prst="rect">
            <a:avLst/>
          </a:prstGeom>
        </p:spPr>
      </p:pic>
      <p:sp>
        <p:nvSpPr>
          <p:cNvPr id="2" name="Title 1"/>
          <p:cNvSpPr>
            <a:spLocks noGrp="1"/>
          </p:cNvSpPr>
          <p:nvPr>
            <p:ph type="title"/>
          </p:nvPr>
        </p:nvSpPr>
        <p:spPr/>
        <p:txBody>
          <a:bodyPr/>
          <a:lstStyle/>
          <a:p>
            <a:r>
              <a:rPr lang="en-US" b="1" dirty="0"/>
              <a:t>Discussion Questions</a:t>
            </a:r>
          </a:p>
        </p:txBody>
      </p:sp>
      <p:sp>
        <p:nvSpPr>
          <p:cNvPr id="3" name="Content Placeholder 2"/>
          <p:cNvSpPr>
            <a:spLocks noGrp="1"/>
          </p:cNvSpPr>
          <p:nvPr>
            <p:ph idx="1"/>
          </p:nvPr>
        </p:nvSpPr>
        <p:spPr>
          <a:xfrm>
            <a:off x="244248" y="891402"/>
            <a:ext cx="4193310" cy="5579735"/>
          </a:xfrm>
        </p:spPr>
        <p:txBody>
          <a:bodyPr vert="horz" lIns="91440" tIns="45720" rIns="91440" bIns="45720" rtlCol="0" anchor="t">
            <a:normAutofit fontScale="92500" lnSpcReduction="20000"/>
          </a:bodyPr>
          <a:lstStyle/>
          <a:p>
            <a:r>
              <a:rPr lang="en-US" dirty="0"/>
              <a:t>How would you describe the level of risk-taking at your institution?</a:t>
            </a:r>
            <a:endParaRPr lang="en-US" dirty="0">
              <a:cs typeface="Arial"/>
            </a:endParaRPr>
          </a:p>
          <a:p>
            <a:pPr lvl="1"/>
            <a:r>
              <a:rPr lang="en-US" dirty="0">
                <a:cs typeface="Arial"/>
              </a:rPr>
              <a:t>Do you stay within the 70% or venture out into the 20/10%?</a:t>
            </a:r>
            <a:endParaRPr lang="en-US" dirty="0"/>
          </a:p>
          <a:p>
            <a:r>
              <a:rPr lang="en-US" dirty="0"/>
              <a:t>Is LYRASIS’ commitment to Innovation more or less than what you’d expect?</a:t>
            </a:r>
            <a:endParaRPr lang="en-US" dirty="0">
              <a:cs typeface="Arial"/>
            </a:endParaRPr>
          </a:p>
          <a:p>
            <a:pPr lvl="1"/>
            <a:r>
              <a:rPr lang="en-US" dirty="0"/>
              <a:t>Is this different or similar to what other membership orgs are doing?</a:t>
            </a:r>
            <a:endParaRPr lang="en-US" dirty="0">
              <a:cs typeface="Arial"/>
            </a:endParaRPr>
          </a:p>
          <a:p>
            <a:r>
              <a:rPr lang="en-US" dirty="0"/>
              <a:t>Do you have similar examples of strong innovation at your own institution?</a:t>
            </a:r>
            <a:endParaRPr lang="en-US" dirty="0">
              <a:cs typeface="Arial"/>
            </a:endParaRPr>
          </a:p>
          <a:p>
            <a:pPr lvl="1"/>
            <a:r>
              <a:rPr lang="en-US" dirty="0"/>
              <a:t>Or are other initiatives too challenging to be addressed?</a:t>
            </a:r>
            <a:endParaRPr lang="en-US" dirty="0">
              <a:cs typeface="Arial"/>
            </a:endParaRPr>
          </a:p>
          <a:p>
            <a:r>
              <a:rPr lang="en-US" dirty="0"/>
              <a:t>Are we telling this story correctly? Does this resonate with you? </a:t>
            </a:r>
            <a:endParaRPr lang="en-US" dirty="0">
              <a:cs typeface="Arial"/>
            </a:endParaRPr>
          </a:p>
        </p:txBody>
      </p:sp>
      <p:sp>
        <p:nvSpPr>
          <p:cNvPr id="5" name="Line 4">
            <a:extLst>
              <a:ext uri="{FF2B5EF4-FFF2-40B4-BE49-F238E27FC236}">
                <a16:creationId xmlns:a16="http://schemas.microsoft.com/office/drawing/2014/main" id="{6B217EC7-FFDA-7F41-AA4C-BCF7A218E892}"/>
              </a:ext>
            </a:extLst>
          </p:cNvPr>
          <p:cNvSpPr>
            <a:spLocks noChangeShapeType="1"/>
          </p:cNvSpPr>
          <p:nvPr/>
        </p:nvSpPr>
        <p:spPr bwMode="auto">
          <a:xfrm flipH="1">
            <a:off x="4688933" y="957035"/>
            <a:ext cx="0" cy="537191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lIns="0" tIns="0" rIns="0" bIns="0"/>
          <a:lstStyle/>
          <a:p>
            <a:endParaRPr lang="en-US"/>
          </a:p>
        </p:txBody>
      </p:sp>
    </p:spTree>
    <p:extLst>
      <p:ext uri="{BB962C8B-B14F-4D97-AF65-F5344CB8AC3E}">
        <p14:creationId xmlns:p14="http://schemas.microsoft.com/office/powerpoint/2010/main" val="106432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5" name="TextBox 4"/>
          <p:cNvSpPr txBox="1"/>
          <p:nvPr/>
        </p:nvSpPr>
        <p:spPr>
          <a:xfrm>
            <a:off x="685800" y="1776980"/>
            <a:ext cx="6346011" cy="2646878"/>
          </a:xfrm>
          <a:prstGeom prst="rect">
            <a:avLst/>
          </a:prstGeom>
          <a:noFill/>
        </p:spPr>
        <p:txBody>
          <a:bodyPr wrap="square" rtlCol="0">
            <a:spAutoFit/>
          </a:bodyPr>
          <a:lstStyle/>
          <a:p>
            <a:r>
              <a:rPr lang="en-US" sz="1100" dirty="0">
                <a:solidFill>
                  <a:srgbClr val="1A1A1A"/>
                </a:solidFill>
                <a:latin typeface="Arial" charset="0"/>
                <a:ea typeface="ＭＳ Ｐゴシック" charset="0"/>
                <a:cs typeface="ＭＳ Ｐゴシック" charset="0"/>
                <a:sym typeface="Roboto Light" charset="0"/>
              </a:rPr>
              <a:t>please contact us for more info</a:t>
            </a:r>
            <a:r>
              <a:rPr lang="en-US" dirty="0">
                <a:solidFill>
                  <a:srgbClr val="1A1A1A"/>
                </a:solidFill>
                <a:latin typeface="Arial" charset="0"/>
                <a:ea typeface="ＭＳ Ｐゴシック" charset="0"/>
                <a:cs typeface="ＭＳ Ｐゴシック" charset="0"/>
                <a:sym typeface="Roboto Light" charset="0"/>
              </a:rPr>
              <a:t>.</a:t>
            </a:r>
          </a:p>
          <a:p>
            <a:endParaRPr lang="en-US" dirty="0">
              <a:solidFill>
                <a:srgbClr val="1A1A1A"/>
              </a:solidFill>
              <a:latin typeface="Arial" charset="0"/>
              <a:ea typeface="ＭＳ Ｐゴシック" charset="0"/>
              <a:cs typeface="ＭＳ Ｐゴシック" charset="0"/>
              <a:sym typeface="Roboto Light" charset="0"/>
            </a:endParaRPr>
          </a:p>
          <a:p>
            <a:r>
              <a:rPr lang="en-US" sz="2800" dirty="0">
                <a:latin typeface="Arial" charset="0"/>
                <a:ea typeface="ＭＳ Ｐゴシック" charset="0"/>
                <a:cs typeface="ＭＳ Ｐゴシック" charset="0"/>
                <a:sym typeface="Roboto Light" charset="0"/>
              </a:rPr>
              <a:t>Phone</a:t>
            </a:r>
            <a:r>
              <a:rPr lang="en-US" sz="2800" dirty="0">
                <a:latin typeface="Arial" charset="0"/>
                <a:ea typeface="ＭＳ Ｐゴシック" charset="0"/>
                <a:cs typeface="ＭＳ Ｐゴシック" charset="0"/>
                <a:sym typeface="Roboto Medium" charset="0"/>
              </a:rPr>
              <a:t> </a:t>
            </a:r>
            <a:r>
              <a:rPr lang="en-US" sz="2800" b="1" dirty="0">
                <a:latin typeface="Arial"/>
                <a:ea typeface="ＭＳ Ｐゴシック" charset="0"/>
                <a:cs typeface="Arial"/>
                <a:sym typeface="Roboto Medium" charset="0"/>
              </a:rPr>
              <a:t>800.999.8558</a:t>
            </a:r>
          </a:p>
          <a:p>
            <a:r>
              <a:rPr lang="en-US" sz="2800" dirty="0">
                <a:latin typeface="Arial" charset="0"/>
                <a:ea typeface="ＭＳ Ｐゴシック" charset="0"/>
                <a:cs typeface="ＭＳ Ｐゴシック" charset="0"/>
                <a:sym typeface="Roboto Light" charset="0"/>
              </a:rPr>
              <a:t>Email   </a:t>
            </a:r>
            <a:r>
              <a:rPr lang="en-US" sz="2800" b="1" dirty="0" err="1">
                <a:ea typeface="ＭＳ Ｐゴシック" charset="0"/>
                <a:cs typeface="Arial"/>
                <a:sym typeface="Roboto Medium" charset="0"/>
              </a:rPr>
              <a:t>robert.miller@lyrasis.org</a:t>
            </a:r>
            <a:endParaRPr lang="en-US" sz="2800" b="1" dirty="0">
              <a:latin typeface="Arial"/>
              <a:ea typeface="ＭＳ Ｐゴシック" charset="0"/>
              <a:cs typeface="Arial"/>
              <a:sym typeface="Roboto Medium" charset="0"/>
            </a:endParaRPr>
          </a:p>
          <a:p>
            <a:r>
              <a:rPr lang="en-US" sz="2800" dirty="0">
                <a:latin typeface="Arial" charset="0"/>
                <a:ea typeface="ＭＳ Ｐゴシック" charset="0"/>
                <a:cs typeface="ＭＳ Ｐゴシック" charset="0"/>
                <a:sym typeface="Roboto Light" charset="0"/>
              </a:rPr>
              <a:t>Email   </a:t>
            </a:r>
            <a:r>
              <a:rPr lang="en-US" sz="2800" b="1" dirty="0">
                <a:ea typeface="ＭＳ Ｐゴシック" charset="0"/>
                <a:cs typeface="Arial"/>
                <a:sym typeface="Roboto Medium" charset="0"/>
              </a:rPr>
              <a:t>john.herbert@lyrasis.org</a:t>
            </a:r>
          </a:p>
          <a:p>
            <a:endParaRPr lang="en-US" sz="2800" b="1" dirty="0">
              <a:latin typeface="Arial"/>
              <a:ea typeface="ＭＳ Ｐゴシック" charset="0"/>
              <a:cs typeface="Arial"/>
              <a:sym typeface="Roboto Medium" charset="0"/>
            </a:endParaRPr>
          </a:p>
          <a:p>
            <a:endParaRPr lang="en-US" b="1" dirty="0">
              <a:latin typeface="Arial"/>
              <a:cs typeface="Arial"/>
            </a:endParaRPr>
          </a:p>
        </p:txBody>
      </p:sp>
      <p:pic>
        <p:nvPicPr>
          <p:cNvPr id="6" name="Picture 5" descr="icons.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9096" y="3705920"/>
            <a:ext cx="1803400" cy="304800"/>
          </a:xfrm>
          <a:prstGeom prst="rect">
            <a:avLst/>
          </a:prstGeom>
        </p:spPr>
      </p:pic>
      <p:sp>
        <p:nvSpPr>
          <p:cNvPr id="7" name="TextBox 6"/>
          <p:cNvSpPr txBox="1"/>
          <p:nvPr/>
        </p:nvSpPr>
        <p:spPr>
          <a:xfrm>
            <a:off x="1090318" y="3705920"/>
            <a:ext cx="1216107" cy="307777"/>
          </a:xfrm>
          <a:prstGeom prst="rect">
            <a:avLst/>
          </a:prstGeom>
          <a:noFill/>
        </p:spPr>
        <p:txBody>
          <a:bodyPr wrap="square" rtlCol="0">
            <a:spAutoFit/>
          </a:bodyPr>
          <a:lstStyle/>
          <a:p>
            <a:r>
              <a:rPr lang="en-US" sz="1400" dirty="0" err="1"/>
              <a:t>wearelyrasis</a:t>
            </a:r>
            <a:endParaRPr lang="en-US" sz="1400" dirty="0"/>
          </a:p>
        </p:txBody>
      </p:sp>
      <p:sp>
        <p:nvSpPr>
          <p:cNvPr id="8" name="TextBox 7"/>
          <p:cNvSpPr txBox="1"/>
          <p:nvPr/>
        </p:nvSpPr>
        <p:spPr>
          <a:xfrm>
            <a:off x="2582496" y="3705920"/>
            <a:ext cx="1216107" cy="307777"/>
          </a:xfrm>
          <a:prstGeom prst="rect">
            <a:avLst/>
          </a:prstGeom>
          <a:noFill/>
        </p:spPr>
        <p:txBody>
          <a:bodyPr wrap="square" rtlCol="0">
            <a:spAutoFit/>
          </a:bodyPr>
          <a:lstStyle/>
          <a:p>
            <a:r>
              <a:rPr lang="en-US" sz="1400" dirty="0" err="1"/>
              <a:t>lyrasis</a:t>
            </a:r>
            <a:endParaRPr lang="en-US" sz="1400" dirty="0"/>
          </a:p>
        </p:txBody>
      </p:sp>
    </p:spTree>
    <p:extLst>
      <p:ext uri="{BB962C8B-B14F-4D97-AF65-F5344CB8AC3E}">
        <p14:creationId xmlns:p14="http://schemas.microsoft.com/office/powerpoint/2010/main" val="3736475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5331"/>
            <a:ext cx="7848600" cy="1927225"/>
          </a:xfrm>
        </p:spPr>
        <p:txBody>
          <a:bodyPr/>
          <a:lstStyle/>
          <a:p>
            <a:r>
              <a:rPr lang="en-US" sz="5000" b="1" dirty="0"/>
              <a:t>Engines of innovation</a:t>
            </a:r>
            <a:br>
              <a:rPr lang="en-US" sz="5000" b="1" dirty="0"/>
            </a:br>
            <a:r>
              <a:rPr lang="en-US" sz="5000" b="1" dirty="0"/>
              <a:t>&amp; inclusion:</a:t>
            </a:r>
            <a:br>
              <a:rPr lang="en-US" dirty="0"/>
            </a:br>
            <a:r>
              <a:rPr lang="en-US" sz="4500" dirty="0"/>
              <a:t>LYRASIS, ASU and GLAMS</a:t>
            </a:r>
          </a:p>
        </p:txBody>
      </p:sp>
      <p:sp>
        <p:nvSpPr>
          <p:cNvPr id="3" name="Subtitle 2"/>
          <p:cNvSpPr>
            <a:spLocks noGrp="1"/>
          </p:cNvSpPr>
          <p:nvPr>
            <p:ph type="subTitle" idx="1"/>
          </p:nvPr>
        </p:nvSpPr>
        <p:spPr/>
        <p:txBody>
          <a:bodyPr>
            <a:normAutofit/>
          </a:bodyPr>
          <a:lstStyle/>
          <a:p>
            <a:pPr>
              <a:spcBef>
                <a:spcPts val="0"/>
              </a:spcBef>
            </a:pPr>
            <a:r>
              <a:rPr lang="en-US" dirty="0"/>
              <a:t>by Robert P. Spindler</a:t>
            </a:r>
          </a:p>
        </p:txBody>
      </p:sp>
      <p:sp>
        <p:nvSpPr>
          <p:cNvPr id="4" name="TextBox 3"/>
          <p:cNvSpPr txBox="1"/>
          <p:nvPr/>
        </p:nvSpPr>
        <p:spPr>
          <a:xfrm>
            <a:off x="685800" y="4642450"/>
            <a:ext cx="4538928" cy="523220"/>
          </a:xfrm>
          <a:prstGeom prst="rect">
            <a:avLst/>
          </a:prstGeom>
          <a:noFill/>
        </p:spPr>
        <p:txBody>
          <a:bodyPr wrap="square" rtlCol="0">
            <a:spAutoFit/>
          </a:bodyPr>
          <a:lstStyle/>
          <a:p>
            <a:pPr>
              <a:spcBef>
                <a:spcPts val="0"/>
              </a:spcBef>
            </a:pPr>
            <a:r>
              <a:rPr lang="en-US" sz="1400" dirty="0" err="1">
                <a:solidFill>
                  <a:schemeClr val="bg1"/>
                </a:solidFill>
              </a:rPr>
              <a:t>rob.spindler@asu.edu</a:t>
            </a:r>
            <a:endParaRPr lang="en-US" sz="1400" dirty="0">
              <a:solidFill>
                <a:schemeClr val="bg1"/>
              </a:solidFill>
            </a:endParaRPr>
          </a:p>
          <a:p>
            <a:pPr>
              <a:spcBef>
                <a:spcPts val="0"/>
              </a:spcBef>
            </a:pPr>
            <a:r>
              <a:rPr lang="en-US" sz="1400" dirty="0">
                <a:solidFill>
                  <a:schemeClr val="bg1"/>
                </a:solidFill>
              </a:rPr>
              <a:t>April 2018</a:t>
            </a:r>
          </a:p>
        </p:txBody>
      </p:sp>
      <p:pic>
        <p:nvPicPr>
          <p:cNvPr id="9" name="Picture 8">
            <a:extLst>
              <a:ext uri="{FF2B5EF4-FFF2-40B4-BE49-F238E27FC236}">
                <a16:creationId xmlns:a16="http://schemas.microsoft.com/office/drawing/2014/main" id="{0908B5BE-8259-AB4E-BC02-7C7C391ED19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6637" y="5952556"/>
            <a:ext cx="2677527" cy="905444"/>
          </a:xfrm>
          <a:prstGeom prst="rect">
            <a:avLst/>
          </a:prstGeom>
        </p:spPr>
      </p:pic>
    </p:spTree>
    <p:extLst>
      <p:ext uri="{BB962C8B-B14F-4D97-AF65-F5344CB8AC3E}">
        <p14:creationId xmlns:p14="http://schemas.microsoft.com/office/powerpoint/2010/main" val="201134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84930-B822-E742-B2FB-272FEDD75A9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1406" y="3696143"/>
            <a:ext cx="8661400" cy="2743200"/>
          </a:xfrm>
          <a:prstGeom prst="rect">
            <a:avLst/>
          </a:prstGeom>
        </p:spPr>
      </p:pic>
      <p:sp>
        <p:nvSpPr>
          <p:cNvPr id="3" name="Content Placeholder 2"/>
          <p:cNvSpPr>
            <a:spLocks noGrp="1"/>
          </p:cNvSpPr>
          <p:nvPr>
            <p:ph sz="quarter" idx="13"/>
          </p:nvPr>
        </p:nvSpPr>
        <p:spPr>
          <a:xfrm>
            <a:off x="609600" y="1082210"/>
            <a:ext cx="7924800" cy="3356225"/>
          </a:xfrm>
        </p:spPr>
        <p:txBody>
          <a:bodyPr>
            <a:normAutofit/>
          </a:bodyPr>
          <a:lstStyle/>
          <a:p>
            <a:r>
              <a:rPr lang="en-US" sz="2000" dirty="0"/>
              <a:t>Formerly a services and information resources provider exclusively serving US libraries</a:t>
            </a:r>
          </a:p>
          <a:p>
            <a:r>
              <a:rPr lang="en-US" sz="2000" dirty="0"/>
              <a:t>Now providing a wide array of improved services and resources that are useful to GLAM’s (galleries, libraries, archives and museums)</a:t>
            </a:r>
          </a:p>
          <a:p>
            <a:r>
              <a:rPr lang="en-US" sz="2000" dirty="0"/>
              <a:t>Moving toward a more sustainable business model that is responsive to and a part of information and cultural communities</a:t>
            </a:r>
          </a:p>
          <a:p>
            <a:pPr marL="0" indent="0">
              <a:buNone/>
            </a:pPr>
            <a:endParaRPr lang="en-US" sz="2000" dirty="0"/>
          </a:p>
        </p:txBody>
      </p:sp>
      <p:sp>
        <p:nvSpPr>
          <p:cNvPr id="5" name="Title 4">
            <a:extLst>
              <a:ext uri="{FF2B5EF4-FFF2-40B4-BE49-F238E27FC236}">
                <a16:creationId xmlns:a16="http://schemas.microsoft.com/office/drawing/2014/main" id="{C38E0D3D-3F41-1B4E-8C84-A54F579CC4E8}"/>
              </a:ext>
            </a:extLst>
          </p:cNvPr>
          <p:cNvSpPr>
            <a:spLocks noGrp="1"/>
          </p:cNvSpPr>
          <p:nvPr>
            <p:ph type="title"/>
          </p:nvPr>
        </p:nvSpPr>
        <p:spPr/>
        <p:txBody>
          <a:bodyPr/>
          <a:lstStyle/>
          <a:p>
            <a:r>
              <a:rPr lang="en-US" b="1" dirty="0"/>
              <a:t>The LYRASIS Pivot</a:t>
            </a:r>
          </a:p>
        </p:txBody>
      </p:sp>
    </p:spTree>
    <p:extLst>
      <p:ext uri="{BB962C8B-B14F-4D97-AF65-F5344CB8AC3E}">
        <p14:creationId xmlns:p14="http://schemas.microsoft.com/office/powerpoint/2010/main" val="3044121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938373"/>
            <a:ext cx="7924800" cy="2914436"/>
          </a:xfrm>
        </p:spPr>
        <p:txBody>
          <a:bodyPr>
            <a:normAutofit/>
          </a:bodyPr>
          <a:lstStyle/>
          <a:p>
            <a:r>
              <a:rPr lang="en-US" sz="2000" dirty="0"/>
              <a:t>LYRASIS is now also a community convener and an incubator for innovation </a:t>
            </a:r>
          </a:p>
          <a:p>
            <a:pPr lvl="1"/>
            <a:r>
              <a:rPr lang="en-US" sz="2000" dirty="0"/>
              <a:t>Leaders Forum</a:t>
            </a:r>
          </a:p>
          <a:p>
            <a:pPr lvl="1"/>
            <a:r>
              <a:rPr lang="en-US" sz="2000" dirty="0"/>
              <a:t>Leaders Circle</a:t>
            </a:r>
          </a:p>
          <a:p>
            <a:pPr lvl="1"/>
            <a:r>
              <a:rPr lang="en-US" sz="2000" dirty="0"/>
              <a:t>Catalyst Fund</a:t>
            </a:r>
          </a:p>
          <a:p>
            <a:pPr lvl="2"/>
            <a:r>
              <a:rPr lang="en-US" sz="2000" dirty="0"/>
              <a:t>Returning resources to our innovative membership</a:t>
            </a:r>
          </a:p>
          <a:p>
            <a:pPr lvl="2"/>
            <a:r>
              <a:rPr lang="en-US" sz="2000" dirty="0"/>
              <a:t>Looking for broadly applicable solutions for many institutions</a:t>
            </a:r>
          </a:p>
        </p:txBody>
      </p:sp>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The LYRASIS Pivot</a:t>
            </a:r>
            <a:endParaRPr lang="en-US" dirty="0"/>
          </a:p>
        </p:txBody>
      </p:sp>
      <p:pic>
        <p:nvPicPr>
          <p:cNvPr id="11" name="Picture 10">
            <a:extLst>
              <a:ext uri="{FF2B5EF4-FFF2-40B4-BE49-F238E27FC236}">
                <a16:creationId xmlns:a16="http://schemas.microsoft.com/office/drawing/2014/main" id="{7A6AED7B-B75A-694F-A13B-4AA52A8F9AA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4742751"/>
            <a:ext cx="2267164" cy="336232"/>
          </a:xfrm>
          <a:prstGeom prst="rect">
            <a:avLst/>
          </a:prstGeom>
        </p:spPr>
      </p:pic>
      <p:pic>
        <p:nvPicPr>
          <p:cNvPr id="13" name="Picture 12">
            <a:extLst>
              <a:ext uri="{FF2B5EF4-FFF2-40B4-BE49-F238E27FC236}">
                <a16:creationId xmlns:a16="http://schemas.microsoft.com/office/drawing/2014/main" id="{E54047AA-811C-7B49-A4A9-32A6CA6427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73623" y="4742751"/>
            <a:ext cx="2107986" cy="363098"/>
          </a:xfrm>
          <a:prstGeom prst="rect">
            <a:avLst/>
          </a:prstGeom>
        </p:spPr>
      </p:pic>
      <p:pic>
        <p:nvPicPr>
          <p:cNvPr id="15" name="Picture 14">
            <a:extLst>
              <a:ext uri="{FF2B5EF4-FFF2-40B4-BE49-F238E27FC236}">
                <a16:creationId xmlns:a16="http://schemas.microsoft.com/office/drawing/2014/main" id="{319B2DEB-2BF0-0A46-96A3-2BD6A8D63BC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78468" y="4687306"/>
            <a:ext cx="2117946" cy="447122"/>
          </a:xfrm>
          <a:prstGeom prst="rect">
            <a:avLst/>
          </a:prstGeom>
        </p:spPr>
      </p:pic>
    </p:spTree>
    <p:extLst>
      <p:ext uri="{BB962C8B-B14F-4D97-AF65-F5344CB8AC3E}">
        <p14:creationId xmlns:p14="http://schemas.microsoft.com/office/powerpoint/2010/main" val="215020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D320F7-754F-2A42-ADE7-A64ADFD119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1300" y="3696143"/>
            <a:ext cx="8661400" cy="2743200"/>
          </a:xfrm>
          <a:prstGeom prst="rect">
            <a:avLst/>
          </a:prstGeom>
        </p:spPr>
      </p:pic>
      <p:sp>
        <p:nvSpPr>
          <p:cNvPr id="3" name="Content Placeholder 2"/>
          <p:cNvSpPr>
            <a:spLocks noGrp="1"/>
          </p:cNvSpPr>
          <p:nvPr>
            <p:ph sz="quarter" idx="13"/>
          </p:nvPr>
        </p:nvSpPr>
        <p:spPr>
          <a:xfrm>
            <a:off x="609600" y="907551"/>
            <a:ext cx="7924800" cy="2637033"/>
          </a:xfrm>
        </p:spPr>
        <p:txBody>
          <a:bodyPr>
            <a:normAutofit/>
          </a:bodyPr>
          <a:lstStyle/>
          <a:p>
            <a:pPr lvl="0">
              <a:buClr>
                <a:srgbClr val="DC9E1F"/>
              </a:buClr>
            </a:pPr>
            <a:r>
              <a:rPr lang="en-US" sz="2000" dirty="0"/>
              <a:t>Michael Crow’s New American University is in it’s 14</a:t>
            </a:r>
            <a:r>
              <a:rPr lang="en-US" sz="2000" baseline="30000" dirty="0"/>
              <a:t>th</a:t>
            </a:r>
            <a:r>
              <a:rPr lang="en-US" sz="2000" dirty="0"/>
              <a:t> year</a:t>
            </a:r>
            <a:br>
              <a:rPr lang="en-US" sz="2000" dirty="0"/>
            </a:br>
            <a:endParaRPr lang="en-US" sz="2000" dirty="0"/>
          </a:p>
          <a:p>
            <a:pPr lvl="1">
              <a:buClr>
                <a:srgbClr val="DC9E1F"/>
              </a:buClr>
            </a:pPr>
            <a:r>
              <a:rPr lang="en-US" dirty="0"/>
              <a:t>Access, Excellence and Impact</a:t>
            </a:r>
          </a:p>
          <a:p>
            <a:pPr lvl="1">
              <a:buClr>
                <a:srgbClr val="DC9E1F"/>
              </a:buClr>
            </a:pPr>
            <a:r>
              <a:rPr lang="en-US" dirty="0"/>
              <a:t>Massive improvements in student retention, diversity</a:t>
            </a:r>
          </a:p>
          <a:p>
            <a:pPr lvl="1">
              <a:buClr>
                <a:srgbClr val="DC9E1F"/>
              </a:buClr>
            </a:pPr>
            <a:r>
              <a:rPr lang="en-US" dirty="0"/>
              <a:t>Moved from a culture of exclusion and privilege to one of inclusion, creativity and opportunity</a:t>
            </a:r>
          </a:p>
        </p:txBody>
      </p:sp>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Arizona State University’s Pivot</a:t>
            </a:r>
          </a:p>
        </p:txBody>
      </p:sp>
    </p:spTree>
    <p:extLst>
      <p:ext uri="{BB962C8B-B14F-4D97-AF65-F5344CB8AC3E}">
        <p14:creationId xmlns:p14="http://schemas.microsoft.com/office/powerpoint/2010/main" val="3214625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ASU Charter</a:t>
            </a:r>
          </a:p>
        </p:txBody>
      </p:sp>
      <p:pic>
        <p:nvPicPr>
          <p:cNvPr id="4" name="Content Placeholder 3">
            <a:extLst>
              <a:ext uri="{FF2B5EF4-FFF2-40B4-BE49-F238E27FC236}">
                <a16:creationId xmlns:a16="http://schemas.microsoft.com/office/drawing/2014/main" id="{A5059670-0DF9-1B4F-B723-7DACF4D59DB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621" y="920829"/>
            <a:ext cx="7198759" cy="5562678"/>
          </a:xfrm>
          <a:prstGeom prst="rect">
            <a:avLst/>
          </a:prstGeom>
        </p:spPr>
      </p:pic>
    </p:spTree>
    <p:extLst>
      <p:ext uri="{BB962C8B-B14F-4D97-AF65-F5344CB8AC3E}">
        <p14:creationId xmlns:p14="http://schemas.microsoft.com/office/powerpoint/2010/main" val="396980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D70D7DC-4594-C845-A017-8D2A1D24455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622" y="920829"/>
            <a:ext cx="7198758" cy="5562677"/>
          </a:xfrm>
          <a:prstGeom prst="rect">
            <a:avLst/>
          </a:prstGeom>
        </p:spPr>
      </p:pic>
      <p:sp>
        <p:nvSpPr>
          <p:cNvPr id="3" name="Title 2">
            <a:extLst>
              <a:ext uri="{FF2B5EF4-FFF2-40B4-BE49-F238E27FC236}">
                <a16:creationId xmlns:a16="http://schemas.microsoft.com/office/drawing/2014/main" id="{3E773DAC-C174-2849-B951-D275ED007E70}"/>
              </a:ext>
            </a:extLst>
          </p:cNvPr>
          <p:cNvSpPr>
            <a:spLocks noGrp="1"/>
          </p:cNvSpPr>
          <p:nvPr>
            <p:ph type="title"/>
          </p:nvPr>
        </p:nvSpPr>
        <p:spPr/>
        <p:txBody>
          <a:bodyPr/>
          <a:lstStyle/>
          <a:p>
            <a:r>
              <a:rPr lang="en-US" b="1" dirty="0"/>
              <a:t>ASU in 1985</a:t>
            </a:r>
          </a:p>
        </p:txBody>
      </p:sp>
    </p:spTree>
    <p:extLst>
      <p:ext uri="{BB962C8B-B14F-4D97-AF65-F5344CB8AC3E}">
        <p14:creationId xmlns:p14="http://schemas.microsoft.com/office/powerpoint/2010/main" val="93075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Experiments</a:t>
            </a:r>
            <a:br>
              <a:rPr lang="en-US" dirty="0"/>
            </a:br>
            <a:r>
              <a:rPr lang="en-US" dirty="0"/>
              <a:t>in </a:t>
            </a:r>
            <a:r>
              <a:rPr lang="en-US" dirty="0">
                <a:solidFill>
                  <a:srgbClr val="FF0000"/>
                </a:solidFill>
              </a:rPr>
              <a:t>I</a:t>
            </a:r>
            <a:r>
              <a:rPr lang="en-US" dirty="0"/>
              <a:t>nnovat</a:t>
            </a:r>
            <a:r>
              <a:rPr lang="en-US" dirty="0">
                <a:solidFill>
                  <a:srgbClr val="FF0000"/>
                </a:solidFill>
              </a:rPr>
              <a:t>i</a:t>
            </a:r>
            <a:r>
              <a:rPr lang="en-US" dirty="0"/>
              <a:t>on</a:t>
            </a:r>
          </a:p>
        </p:txBody>
      </p:sp>
      <p:sp>
        <p:nvSpPr>
          <p:cNvPr id="3" name="Subtitle 2"/>
          <p:cNvSpPr>
            <a:spLocks noGrp="1"/>
          </p:cNvSpPr>
          <p:nvPr>
            <p:ph type="subTitle" idx="1"/>
          </p:nvPr>
        </p:nvSpPr>
        <p:spPr>
          <a:xfrm>
            <a:off x="714668" y="5320299"/>
            <a:ext cx="7848600" cy="408548"/>
          </a:xfrm>
        </p:spPr>
        <p:txBody>
          <a:bodyPr/>
          <a:lstStyle/>
          <a:p>
            <a:r>
              <a:rPr lang="en-US" dirty="0"/>
              <a:t>by Robert Miller and John Herbert</a:t>
            </a:r>
          </a:p>
        </p:txBody>
      </p:sp>
      <p:sp>
        <p:nvSpPr>
          <p:cNvPr id="4" name="TextBox 3"/>
          <p:cNvSpPr txBox="1"/>
          <p:nvPr/>
        </p:nvSpPr>
        <p:spPr>
          <a:xfrm>
            <a:off x="685799" y="4314515"/>
            <a:ext cx="5797193" cy="954107"/>
          </a:xfrm>
          <a:prstGeom prst="rect">
            <a:avLst/>
          </a:prstGeom>
          <a:noFill/>
        </p:spPr>
        <p:txBody>
          <a:bodyPr wrap="square" rtlCol="0">
            <a:spAutoFit/>
          </a:bodyPr>
          <a:lstStyle/>
          <a:p>
            <a:r>
              <a:rPr lang="en-US" sz="2800" dirty="0">
                <a:solidFill>
                  <a:srgbClr val="FFFFFF"/>
                </a:solidFill>
              </a:rPr>
              <a:t>LYRASIS Leaders Forum 2018</a:t>
            </a:r>
          </a:p>
          <a:p>
            <a:r>
              <a:rPr lang="en-US" sz="2800" dirty="0">
                <a:solidFill>
                  <a:srgbClr val="FFFFFF"/>
                </a:solidFill>
              </a:rPr>
              <a:t>San Francisco </a:t>
            </a:r>
          </a:p>
        </p:txBody>
      </p:sp>
      <p:pic>
        <p:nvPicPr>
          <p:cNvPr id="8" name="Picture 7" descr="hendricks-miller linotype c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3729" y="1316924"/>
            <a:ext cx="4290271" cy="2727914"/>
          </a:xfrm>
          <a:prstGeom prst="rect">
            <a:avLst/>
          </a:prstGeom>
        </p:spPr>
      </p:pic>
    </p:spTree>
    <p:extLst>
      <p:ext uri="{BB962C8B-B14F-4D97-AF65-F5344CB8AC3E}">
        <p14:creationId xmlns:p14="http://schemas.microsoft.com/office/powerpoint/2010/main" val="887976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29B71E6-F57A-684D-B1AE-0296CD184C9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622" y="920828"/>
            <a:ext cx="7198758" cy="5562677"/>
          </a:xfrm>
          <a:prstGeom prst="rect">
            <a:avLst/>
          </a:prstGeom>
        </p:spPr>
      </p:pic>
      <p:sp>
        <p:nvSpPr>
          <p:cNvPr id="3" name="Title 2">
            <a:extLst>
              <a:ext uri="{FF2B5EF4-FFF2-40B4-BE49-F238E27FC236}">
                <a16:creationId xmlns:a16="http://schemas.microsoft.com/office/drawing/2014/main" id="{3E773DAC-C174-2849-B951-D275ED007E70}"/>
              </a:ext>
            </a:extLst>
          </p:cNvPr>
          <p:cNvSpPr>
            <a:spLocks noGrp="1"/>
          </p:cNvSpPr>
          <p:nvPr>
            <p:ph type="title"/>
          </p:nvPr>
        </p:nvSpPr>
        <p:spPr/>
        <p:txBody>
          <a:bodyPr/>
          <a:lstStyle/>
          <a:p>
            <a:r>
              <a:rPr lang="en-US" b="1" dirty="0"/>
              <a:t>ASU in 2002</a:t>
            </a:r>
          </a:p>
        </p:txBody>
      </p:sp>
    </p:spTree>
    <p:extLst>
      <p:ext uri="{BB962C8B-B14F-4D97-AF65-F5344CB8AC3E}">
        <p14:creationId xmlns:p14="http://schemas.microsoft.com/office/powerpoint/2010/main" val="3802799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94A3C6-092A-CC4B-BFC6-71BC2AD5970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622" y="920828"/>
            <a:ext cx="7194327" cy="5559253"/>
          </a:xfrm>
          <a:prstGeom prst="rect">
            <a:avLst/>
          </a:prstGeom>
        </p:spPr>
      </p:pic>
      <p:sp>
        <p:nvSpPr>
          <p:cNvPr id="3" name="Title 2">
            <a:extLst>
              <a:ext uri="{FF2B5EF4-FFF2-40B4-BE49-F238E27FC236}">
                <a16:creationId xmlns:a16="http://schemas.microsoft.com/office/drawing/2014/main" id="{3E773DAC-C174-2849-B951-D275ED007E70}"/>
              </a:ext>
            </a:extLst>
          </p:cNvPr>
          <p:cNvSpPr>
            <a:spLocks noGrp="1"/>
          </p:cNvSpPr>
          <p:nvPr>
            <p:ph type="title"/>
          </p:nvPr>
        </p:nvSpPr>
        <p:spPr/>
        <p:txBody>
          <a:bodyPr/>
          <a:lstStyle/>
          <a:p>
            <a:r>
              <a:rPr lang="en-US" b="1" dirty="0"/>
              <a:t>ASU in 2018</a:t>
            </a:r>
          </a:p>
        </p:txBody>
      </p:sp>
    </p:spTree>
    <p:extLst>
      <p:ext uri="{BB962C8B-B14F-4D97-AF65-F5344CB8AC3E}">
        <p14:creationId xmlns:p14="http://schemas.microsoft.com/office/powerpoint/2010/main" val="424199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E7ECDCAC-9B44-4246-84D2-BC5F1EC52B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622" y="920828"/>
            <a:ext cx="7199761" cy="5563452"/>
          </a:xfrm>
          <a:prstGeom prst="rect">
            <a:avLst/>
          </a:prstGeom>
        </p:spPr>
      </p:pic>
      <p:sp>
        <p:nvSpPr>
          <p:cNvPr id="3" name="Title 2">
            <a:extLst>
              <a:ext uri="{FF2B5EF4-FFF2-40B4-BE49-F238E27FC236}">
                <a16:creationId xmlns:a16="http://schemas.microsoft.com/office/drawing/2014/main" id="{3E773DAC-C174-2849-B951-D275ED007E70}"/>
              </a:ext>
            </a:extLst>
          </p:cNvPr>
          <p:cNvSpPr>
            <a:spLocks noGrp="1"/>
          </p:cNvSpPr>
          <p:nvPr>
            <p:ph type="title"/>
          </p:nvPr>
        </p:nvSpPr>
        <p:spPr/>
        <p:txBody>
          <a:bodyPr/>
          <a:lstStyle/>
          <a:p>
            <a:r>
              <a:rPr lang="en-US" b="1" dirty="0"/>
              <a:t>First-Time Freshmen Enrollment</a:t>
            </a:r>
          </a:p>
        </p:txBody>
      </p:sp>
    </p:spTree>
    <p:extLst>
      <p:ext uri="{BB962C8B-B14F-4D97-AF65-F5344CB8AC3E}">
        <p14:creationId xmlns:p14="http://schemas.microsoft.com/office/powerpoint/2010/main" val="3812586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stretch>
            <a:fillRect/>
          </a:stretch>
        </p:blipFill>
        <p:spPr>
          <a:xfrm>
            <a:off x="262333" y="914399"/>
            <a:ext cx="8682348" cy="5426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56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E5E2135E-54E7-6943-88B9-C4BD976A12D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4381" y="884647"/>
            <a:ext cx="7535238" cy="5651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8855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297969"/>
            <a:ext cx="7924800" cy="4191000"/>
          </a:xfrm>
        </p:spPr>
        <p:txBody>
          <a:bodyPr>
            <a:normAutofit/>
          </a:bodyPr>
          <a:lstStyle/>
          <a:p>
            <a:r>
              <a:rPr lang="en-US" sz="2000" dirty="0"/>
              <a:t>We often think of innovation as invention or new technology</a:t>
            </a:r>
          </a:p>
          <a:p>
            <a:pPr marL="0" indent="0">
              <a:buNone/>
            </a:pPr>
            <a:endParaRPr lang="en-US" sz="2000" dirty="0"/>
          </a:p>
          <a:p>
            <a:r>
              <a:rPr lang="en-US" sz="2000" dirty="0"/>
              <a:t>Truly sustainable innovation is about people and how we interact with each other to generate ideas and implement them</a:t>
            </a:r>
          </a:p>
          <a:p>
            <a:pPr marL="0" indent="0">
              <a:buNone/>
            </a:pPr>
            <a:endParaRPr lang="en-US" sz="2000" dirty="0"/>
          </a:p>
          <a:p>
            <a:r>
              <a:rPr lang="en-US" sz="2000" dirty="0"/>
              <a:t>Organizational cultures of inclusion enable innovation</a:t>
            </a:r>
          </a:p>
          <a:p>
            <a:pPr lvl="1"/>
            <a:r>
              <a:rPr lang="en-US" dirty="0"/>
              <a:t>Professional diversity</a:t>
            </a:r>
          </a:p>
          <a:p>
            <a:pPr lvl="1"/>
            <a:r>
              <a:rPr lang="en-US" dirty="0"/>
              <a:t>Ethnic and gender identity</a:t>
            </a:r>
          </a:p>
          <a:p>
            <a:endParaRPr lang="en-US" sz="2000" dirty="0"/>
          </a:p>
          <a:p>
            <a:r>
              <a:rPr lang="en-US" sz="2000" dirty="0"/>
              <a:t>How are GLAM’s becoming more inclusive?</a:t>
            </a:r>
          </a:p>
        </p:txBody>
      </p:sp>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Innovation and Inclusion</a:t>
            </a:r>
          </a:p>
        </p:txBody>
      </p:sp>
    </p:spTree>
    <p:extLst>
      <p:ext uri="{BB962C8B-B14F-4D97-AF65-F5344CB8AC3E}">
        <p14:creationId xmlns:p14="http://schemas.microsoft.com/office/powerpoint/2010/main" val="457338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stretch>
            <a:fillRect/>
          </a:stretch>
        </p:blipFill>
        <p:spPr>
          <a:xfrm>
            <a:off x="467474" y="971765"/>
            <a:ext cx="8260080" cy="5162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19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335622" y="920393"/>
            <a:ext cx="8442960" cy="5276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436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B312D-428A-A347-A9DB-0773B74820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1300" y="3696143"/>
            <a:ext cx="8661400" cy="2743200"/>
          </a:xfrm>
          <a:prstGeom prst="rect">
            <a:avLst/>
          </a:prstGeom>
        </p:spPr>
      </p:pic>
      <p:sp>
        <p:nvSpPr>
          <p:cNvPr id="3" name="Content Placeholder 2"/>
          <p:cNvSpPr>
            <a:spLocks noGrp="1"/>
          </p:cNvSpPr>
          <p:nvPr>
            <p:ph sz="quarter" idx="13"/>
          </p:nvPr>
        </p:nvSpPr>
        <p:spPr>
          <a:xfrm>
            <a:off x="609600" y="1092501"/>
            <a:ext cx="7924800" cy="4191000"/>
          </a:xfrm>
        </p:spPr>
        <p:txBody>
          <a:bodyPr>
            <a:normAutofit/>
          </a:bodyPr>
          <a:lstStyle/>
          <a:p>
            <a:r>
              <a:rPr lang="en-US" sz="2000" dirty="0"/>
              <a:t>Distrust of institutions at all-time high</a:t>
            </a:r>
          </a:p>
          <a:p>
            <a:r>
              <a:rPr lang="en-US" sz="2000" dirty="0"/>
              <a:t>Community archives present sustainability challenges</a:t>
            </a:r>
          </a:p>
          <a:p>
            <a:r>
              <a:rPr lang="en-US" sz="2000" dirty="0"/>
              <a:t>Communities and institutions may have different goals</a:t>
            </a:r>
          </a:p>
          <a:p>
            <a:pPr lvl="1"/>
            <a:r>
              <a:rPr lang="en-US" dirty="0"/>
              <a:t>Memory vs. research/instruction</a:t>
            </a:r>
          </a:p>
          <a:p>
            <a:r>
              <a:rPr lang="en-US" sz="2000" dirty="0"/>
              <a:t>GLAMS increasingly providing communities with direct access to their resources</a:t>
            </a:r>
          </a:p>
        </p:txBody>
      </p:sp>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Inclusion Through Community Archives</a:t>
            </a:r>
          </a:p>
        </p:txBody>
      </p:sp>
    </p:spTree>
    <p:extLst>
      <p:ext uri="{BB962C8B-B14F-4D97-AF65-F5344CB8AC3E}">
        <p14:creationId xmlns:p14="http://schemas.microsoft.com/office/powerpoint/2010/main" val="967181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874B2F-8F86-664B-9BD8-74AF690B580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1300" y="3696143"/>
            <a:ext cx="8661400" cy="2743200"/>
          </a:xfrm>
          <a:prstGeom prst="rect">
            <a:avLst/>
          </a:prstGeom>
        </p:spPr>
      </p:pic>
      <p:sp>
        <p:nvSpPr>
          <p:cNvPr id="3" name="Content Placeholder 2"/>
          <p:cNvSpPr>
            <a:spLocks noGrp="1"/>
          </p:cNvSpPr>
          <p:nvPr>
            <p:ph sz="quarter" idx="13"/>
          </p:nvPr>
        </p:nvSpPr>
        <p:spPr>
          <a:xfrm>
            <a:off x="609600" y="1297969"/>
            <a:ext cx="7924800" cy="2154148"/>
          </a:xfrm>
        </p:spPr>
        <p:txBody>
          <a:bodyPr>
            <a:normAutofit/>
          </a:bodyPr>
          <a:lstStyle/>
          <a:p>
            <a:r>
              <a:rPr lang="en-US" sz="2000" dirty="0"/>
              <a:t>LYRASIS and ASU Library are becoming more community driven and inclusive</a:t>
            </a:r>
          </a:p>
          <a:p>
            <a:r>
              <a:rPr lang="en-US" sz="2000" dirty="0"/>
              <a:t>We believe this leads to more sustainable and innovative business models </a:t>
            </a:r>
          </a:p>
          <a:p>
            <a:r>
              <a:rPr lang="en-US" sz="2000" dirty="0"/>
              <a:t>How is this working for you?</a:t>
            </a:r>
          </a:p>
        </p:txBody>
      </p:sp>
      <p:sp>
        <p:nvSpPr>
          <p:cNvPr id="5" name="Title 4">
            <a:extLst>
              <a:ext uri="{FF2B5EF4-FFF2-40B4-BE49-F238E27FC236}">
                <a16:creationId xmlns:a16="http://schemas.microsoft.com/office/drawing/2014/main" id="{13726D37-F28C-9141-9B85-59234095F9F4}"/>
              </a:ext>
            </a:extLst>
          </p:cNvPr>
          <p:cNvSpPr>
            <a:spLocks noGrp="1"/>
          </p:cNvSpPr>
          <p:nvPr>
            <p:ph type="title"/>
          </p:nvPr>
        </p:nvSpPr>
        <p:spPr/>
        <p:txBody>
          <a:bodyPr/>
          <a:lstStyle/>
          <a:p>
            <a:r>
              <a:rPr lang="en-US" b="1" dirty="0"/>
              <a:t>Inclusion and Innovative Organizations</a:t>
            </a:r>
          </a:p>
        </p:txBody>
      </p:sp>
      <p:sp>
        <p:nvSpPr>
          <p:cNvPr id="9" name="Rectangle 8">
            <a:extLst>
              <a:ext uri="{FF2B5EF4-FFF2-40B4-BE49-F238E27FC236}">
                <a16:creationId xmlns:a16="http://schemas.microsoft.com/office/drawing/2014/main" id="{65A5AA20-A71A-8F46-8B36-161CBCA932D3}"/>
              </a:ext>
            </a:extLst>
          </p:cNvPr>
          <p:cNvSpPr/>
          <p:nvPr/>
        </p:nvSpPr>
        <p:spPr>
          <a:xfrm>
            <a:off x="241300" y="3696144"/>
            <a:ext cx="8661399" cy="27431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1B649F1-32EA-B649-8ADB-4E2B9D644F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005" y="4583525"/>
            <a:ext cx="2677527" cy="905444"/>
          </a:xfrm>
          <a:prstGeom prst="rect">
            <a:avLst/>
          </a:prstGeom>
        </p:spPr>
      </p:pic>
      <p:pic>
        <p:nvPicPr>
          <p:cNvPr id="11" name="Picture 10">
            <a:extLst>
              <a:ext uri="{FF2B5EF4-FFF2-40B4-BE49-F238E27FC236}">
                <a16:creationId xmlns:a16="http://schemas.microsoft.com/office/drawing/2014/main" id="{79D827BA-95C7-124A-9C3B-6BA7A623F96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66237" y="4689555"/>
            <a:ext cx="2735566" cy="516644"/>
          </a:xfrm>
          <a:prstGeom prst="rect">
            <a:avLst/>
          </a:prstGeom>
        </p:spPr>
      </p:pic>
    </p:spTree>
    <p:extLst>
      <p:ext uri="{BB962C8B-B14F-4D97-AF65-F5344CB8AC3E}">
        <p14:creationId xmlns:p14="http://schemas.microsoft.com/office/powerpoint/2010/main" val="2068311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Experiments</a:t>
            </a:r>
            <a:br>
              <a:rPr lang="en-US" dirty="0"/>
            </a:br>
            <a:r>
              <a:rPr lang="en-US" dirty="0"/>
              <a:t>in </a:t>
            </a:r>
            <a:r>
              <a:rPr lang="en-US" dirty="0">
                <a:solidFill>
                  <a:srgbClr val="FF0000"/>
                </a:solidFill>
              </a:rPr>
              <a:t>I</a:t>
            </a:r>
            <a:r>
              <a:rPr lang="en-US" dirty="0"/>
              <a:t>nnovat</a:t>
            </a:r>
            <a:r>
              <a:rPr lang="en-US" dirty="0">
                <a:solidFill>
                  <a:srgbClr val="FF0000"/>
                </a:solidFill>
              </a:rPr>
              <a:t>i</a:t>
            </a:r>
            <a:r>
              <a:rPr lang="en-US" dirty="0"/>
              <a:t>on</a:t>
            </a:r>
          </a:p>
        </p:txBody>
      </p:sp>
      <p:sp>
        <p:nvSpPr>
          <p:cNvPr id="3" name="Subtitle 2"/>
          <p:cNvSpPr>
            <a:spLocks noGrp="1"/>
          </p:cNvSpPr>
          <p:nvPr>
            <p:ph type="subTitle" idx="1"/>
          </p:nvPr>
        </p:nvSpPr>
        <p:spPr>
          <a:xfrm>
            <a:off x="714668" y="5320299"/>
            <a:ext cx="7848600" cy="408548"/>
          </a:xfrm>
        </p:spPr>
        <p:txBody>
          <a:bodyPr/>
          <a:lstStyle/>
          <a:p>
            <a:r>
              <a:rPr lang="en-US" dirty="0"/>
              <a:t>by Robert Miller and John Herbert</a:t>
            </a:r>
          </a:p>
        </p:txBody>
      </p:sp>
      <p:sp>
        <p:nvSpPr>
          <p:cNvPr id="4" name="TextBox 3"/>
          <p:cNvSpPr txBox="1"/>
          <p:nvPr/>
        </p:nvSpPr>
        <p:spPr>
          <a:xfrm>
            <a:off x="685799" y="4314515"/>
            <a:ext cx="5797193" cy="954107"/>
          </a:xfrm>
          <a:prstGeom prst="rect">
            <a:avLst/>
          </a:prstGeom>
          <a:noFill/>
        </p:spPr>
        <p:txBody>
          <a:bodyPr wrap="square" rtlCol="0">
            <a:spAutoFit/>
          </a:bodyPr>
          <a:lstStyle/>
          <a:p>
            <a:r>
              <a:rPr lang="en-US" sz="2800" dirty="0">
                <a:solidFill>
                  <a:srgbClr val="FFFFFF"/>
                </a:solidFill>
              </a:rPr>
              <a:t>LYRASIS Leaders Forum 2018</a:t>
            </a:r>
          </a:p>
          <a:p>
            <a:r>
              <a:rPr lang="en-US" sz="2800" dirty="0">
                <a:solidFill>
                  <a:srgbClr val="FFFFFF"/>
                </a:solidFill>
              </a:rPr>
              <a:t>San Francisco </a:t>
            </a:r>
          </a:p>
        </p:txBody>
      </p:sp>
      <p:pic>
        <p:nvPicPr>
          <p:cNvPr id="7" name="Picture 6"/>
          <p:cNvPicPr>
            <a:picLocks noChangeAspect="1"/>
          </p:cNvPicPr>
          <p:nvPr/>
        </p:nvPicPr>
        <p:blipFill>
          <a:blip r:embed="rId3"/>
          <a:stretch>
            <a:fillRect/>
          </a:stretch>
        </p:blipFill>
        <p:spPr>
          <a:xfrm>
            <a:off x="5246405" y="1128792"/>
            <a:ext cx="3897595" cy="3033628"/>
          </a:xfrm>
          <a:prstGeom prst="rect">
            <a:avLst/>
          </a:prstGeom>
        </p:spPr>
      </p:pic>
    </p:spTree>
    <p:extLst>
      <p:ext uri="{BB962C8B-B14F-4D97-AF65-F5344CB8AC3E}">
        <p14:creationId xmlns:p14="http://schemas.microsoft.com/office/powerpoint/2010/main" val="3376841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24100"/>
            <a:ext cx="7848600" cy="959695"/>
          </a:xfrm>
        </p:spPr>
        <p:txBody>
          <a:bodyPr/>
          <a:lstStyle/>
          <a:p>
            <a:r>
              <a:rPr lang="en-US" sz="3800" b="1" dirty="0">
                <a:solidFill>
                  <a:schemeClr val="tx1"/>
                </a:solidFill>
              </a:rPr>
              <a:t>Engines of Innovation &amp; Inclusion:</a:t>
            </a:r>
            <a:br>
              <a:rPr lang="en-US" sz="4500" b="1" dirty="0">
                <a:solidFill>
                  <a:schemeClr val="tx1"/>
                </a:solidFill>
              </a:rPr>
            </a:br>
            <a:r>
              <a:rPr lang="en-US" sz="3200" dirty="0">
                <a:solidFill>
                  <a:schemeClr val="tx1"/>
                </a:solidFill>
              </a:rPr>
              <a:t>LYRASIS, ASU and GLAMS</a:t>
            </a:r>
          </a:p>
        </p:txBody>
      </p:sp>
      <p:sp>
        <p:nvSpPr>
          <p:cNvPr id="3" name="Subtitle 2"/>
          <p:cNvSpPr>
            <a:spLocks noGrp="1"/>
          </p:cNvSpPr>
          <p:nvPr>
            <p:ph type="subTitle" idx="1"/>
          </p:nvPr>
        </p:nvSpPr>
        <p:spPr/>
        <p:txBody>
          <a:bodyPr/>
          <a:lstStyle/>
          <a:p>
            <a:r>
              <a:rPr lang="en-US" dirty="0"/>
              <a:t>By Rob Spindler</a:t>
            </a:r>
          </a:p>
        </p:txBody>
      </p:sp>
      <p:sp>
        <p:nvSpPr>
          <p:cNvPr id="4" name="TextBox 3"/>
          <p:cNvSpPr txBox="1"/>
          <p:nvPr/>
        </p:nvSpPr>
        <p:spPr>
          <a:xfrm>
            <a:off x="685800" y="4642450"/>
            <a:ext cx="4538928" cy="307777"/>
          </a:xfrm>
          <a:prstGeom prst="rect">
            <a:avLst/>
          </a:prstGeom>
          <a:noFill/>
        </p:spPr>
        <p:txBody>
          <a:bodyPr wrap="square" rtlCol="0">
            <a:spAutoFit/>
          </a:bodyPr>
          <a:lstStyle/>
          <a:p>
            <a:r>
              <a:rPr lang="en-US" sz="1400" dirty="0"/>
              <a:t>April 2018</a:t>
            </a:r>
          </a:p>
        </p:txBody>
      </p:sp>
      <p:sp>
        <p:nvSpPr>
          <p:cNvPr id="5" name="TextBox 4"/>
          <p:cNvSpPr txBox="1"/>
          <p:nvPr/>
        </p:nvSpPr>
        <p:spPr>
          <a:xfrm>
            <a:off x="685800" y="3567680"/>
            <a:ext cx="6346011" cy="800219"/>
          </a:xfrm>
          <a:prstGeom prst="rect">
            <a:avLst/>
          </a:prstGeom>
          <a:noFill/>
        </p:spPr>
        <p:txBody>
          <a:bodyPr wrap="square" rtlCol="0">
            <a:spAutoFit/>
          </a:bodyPr>
          <a:lstStyle/>
          <a:p>
            <a:r>
              <a:rPr lang="en-US" sz="2800" dirty="0">
                <a:latin typeface="Arial" charset="0"/>
                <a:ea typeface="ＭＳ Ｐゴシック" charset="0"/>
                <a:cs typeface="ＭＳ Ｐゴシック" charset="0"/>
                <a:sym typeface="Roboto Light" charset="0"/>
              </a:rPr>
              <a:t>Email   </a:t>
            </a:r>
            <a:r>
              <a:rPr lang="en-US" sz="2800" b="1" dirty="0" err="1">
                <a:latin typeface="Arial"/>
                <a:ea typeface="ＭＳ Ｐゴシック" charset="0"/>
                <a:cs typeface="Arial"/>
                <a:sym typeface="Roboto Medium" charset="0"/>
              </a:rPr>
              <a:t>rob.spindler@asu.edu</a:t>
            </a:r>
            <a:endParaRPr lang="en-US" sz="2800" b="1" dirty="0">
              <a:latin typeface="Arial"/>
              <a:ea typeface="ＭＳ Ｐゴシック" charset="0"/>
              <a:cs typeface="Arial"/>
              <a:sym typeface="Roboto Medium" charset="0"/>
            </a:endParaRPr>
          </a:p>
          <a:p>
            <a:endParaRPr lang="en-US" b="1" dirty="0">
              <a:latin typeface="Arial"/>
              <a:cs typeface="Arial"/>
            </a:endParaRPr>
          </a:p>
        </p:txBody>
      </p:sp>
      <p:pic>
        <p:nvPicPr>
          <p:cNvPr id="6" name="Picture 5">
            <a:extLst>
              <a:ext uri="{FF2B5EF4-FFF2-40B4-BE49-F238E27FC236}">
                <a16:creationId xmlns:a16="http://schemas.microsoft.com/office/drawing/2014/main" id="{C51E408B-2FD5-1140-8CB4-664E85235B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6637" y="5952556"/>
            <a:ext cx="2677527" cy="905444"/>
          </a:xfrm>
          <a:prstGeom prst="rect">
            <a:avLst/>
          </a:prstGeom>
        </p:spPr>
      </p:pic>
      <p:sp>
        <p:nvSpPr>
          <p:cNvPr id="7" name="Title 1">
            <a:extLst>
              <a:ext uri="{FF2B5EF4-FFF2-40B4-BE49-F238E27FC236}">
                <a16:creationId xmlns:a16="http://schemas.microsoft.com/office/drawing/2014/main" id="{C5A5C6D2-B2C8-9046-9C54-497567BC20B9}"/>
              </a:ext>
            </a:extLst>
          </p:cNvPr>
          <p:cNvSpPr txBox="1">
            <a:spLocks/>
          </p:cNvSpPr>
          <p:nvPr/>
        </p:nvSpPr>
        <p:spPr>
          <a:xfrm>
            <a:off x="721029" y="1301572"/>
            <a:ext cx="7848600" cy="95969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5400" kern="1200" cap="none" spc="-100" baseline="0">
                <a:solidFill>
                  <a:srgbClr val="E16D2E"/>
                </a:solidFill>
                <a:latin typeface="Arial"/>
                <a:ea typeface="+mj-ea"/>
                <a:cs typeface="Arial"/>
              </a:defRPr>
            </a:lvl1pPr>
          </a:lstStyle>
          <a:p>
            <a:r>
              <a:rPr lang="en-US" b="1" dirty="0">
                <a:solidFill>
                  <a:schemeClr val="tx1"/>
                </a:solidFill>
              </a:rPr>
              <a:t>Thank You</a:t>
            </a:r>
            <a:endParaRPr lang="en-US" dirty="0">
              <a:solidFill>
                <a:schemeClr val="tx1"/>
              </a:solidFill>
            </a:endParaRPr>
          </a:p>
        </p:txBody>
      </p:sp>
    </p:spTree>
    <p:extLst>
      <p:ext uri="{BB962C8B-B14F-4D97-AF65-F5344CB8AC3E}">
        <p14:creationId xmlns:p14="http://schemas.microsoft.com/office/powerpoint/2010/main" val="4177044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2EF9-9F6F-4A75-BB8C-C7E4CA9F3D70}"/>
              </a:ext>
            </a:extLst>
          </p:cNvPr>
          <p:cNvSpPr>
            <a:spLocks noGrp="1"/>
          </p:cNvSpPr>
          <p:nvPr>
            <p:ph type="ctrTitle"/>
          </p:nvPr>
        </p:nvSpPr>
        <p:spPr/>
        <p:txBody>
          <a:bodyPr/>
          <a:lstStyle/>
          <a:p>
            <a:pPr algn="ctr"/>
            <a:r>
              <a:rPr lang="en-US" dirty="0"/>
              <a:t>LUNCH</a:t>
            </a:r>
            <a:br>
              <a:rPr lang="en-US" dirty="0"/>
            </a:br>
            <a:r>
              <a:rPr lang="en-US" i="1" dirty="0"/>
              <a:t>Enjoy!</a:t>
            </a:r>
          </a:p>
        </p:txBody>
      </p:sp>
      <p:sp>
        <p:nvSpPr>
          <p:cNvPr id="3" name="Subtitle 2">
            <a:extLst>
              <a:ext uri="{FF2B5EF4-FFF2-40B4-BE49-F238E27FC236}">
                <a16:creationId xmlns:a16="http://schemas.microsoft.com/office/drawing/2014/main" id="{6519A1B3-7F34-4C5D-AE3A-A0C4B11446DE}"/>
              </a:ext>
            </a:extLst>
          </p:cNvPr>
          <p:cNvSpPr>
            <a:spLocks noGrp="1"/>
          </p:cNvSpPr>
          <p:nvPr>
            <p:ph type="subTitle" idx="1"/>
          </p:nvPr>
        </p:nvSpPr>
        <p:spPr/>
        <p:txBody>
          <a:bodyPr/>
          <a:lstStyle/>
          <a:p>
            <a:r>
              <a:rPr lang="en-US" dirty="0" err="1"/>
              <a:t>wifi</a:t>
            </a:r>
            <a:endParaRPr lang="en-US" dirty="0"/>
          </a:p>
        </p:txBody>
      </p:sp>
    </p:spTree>
    <p:extLst>
      <p:ext uri="{BB962C8B-B14F-4D97-AF65-F5344CB8AC3E}">
        <p14:creationId xmlns:p14="http://schemas.microsoft.com/office/powerpoint/2010/main" val="4000373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2EF9-9F6F-4A75-BB8C-C7E4CA9F3D70}"/>
              </a:ext>
            </a:extLst>
          </p:cNvPr>
          <p:cNvSpPr>
            <a:spLocks noGrp="1"/>
          </p:cNvSpPr>
          <p:nvPr>
            <p:ph type="ctrTitle"/>
          </p:nvPr>
        </p:nvSpPr>
        <p:spPr/>
        <p:txBody>
          <a:bodyPr/>
          <a:lstStyle/>
          <a:p>
            <a:pPr algn="ctr"/>
            <a:r>
              <a:rPr lang="en-US" i="1" dirty="0"/>
              <a:t>Balancing </a:t>
            </a:r>
            <a:br>
              <a:rPr lang="en-US" i="1" dirty="0"/>
            </a:br>
            <a:r>
              <a:rPr lang="en-US" i="1" dirty="0"/>
              <a:t>Innovation &amp; Risk</a:t>
            </a:r>
          </a:p>
        </p:txBody>
      </p:sp>
      <p:sp>
        <p:nvSpPr>
          <p:cNvPr id="4" name="Subtitle 3">
            <a:extLst>
              <a:ext uri="{FF2B5EF4-FFF2-40B4-BE49-F238E27FC236}">
                <a16:creationId xmlns:a16="http://schemas.microsoft.com/office/drawing/2014/main" id="{CB6E75D1-BFF4-4D67-AB6E-A7316C90BE0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01645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7164"/>
            <a:ext cx="8001000" cy="2730735"/>
          </a:xfrm>
        </p:spPr>
        <p:txBody>
          <a:bodyPr/>
          <a:lstStyle/>
          <a:p>
            <a:r>
              <a:rPr lang="en-US" b="1" dirty="0"/>
              <a:t>It Takes a Village:            A Framework For Evaluating Sustainability</a:t>
            </a:r>
            <a:endParaRPr lang="en-US" dirty="0"/>
          </a:p>
        </p:txBody>
      </p:sp>
      <p:sp>
        <p:nvSpPr>
          <p:cNvPr id="3" name="Subtitle 2"/>
          <p:cNvSpPr>
            <a:spLocks noGrp="1"/>
          </p:cNvSpPr>
          <p:nvPr>
            <p:ph type="subTitle" idx="1"/>
          </p:nvPr>
        </p:nvSpPr>
        <p:spPr/>
        <p:txBody>
          <a:bodyPr/>
          <a:lstStyle/>
          <a:p>
            <a:r>
              <a:rPr lang="en-US" dirty="0"/>
              <a:t>By Megan Forbes</a:t>
            </a:r>
          </a:p>
        </p:txBody>
      </p:sp>
      <p:sp>
        <p:nvSpPr>
          <p:cNvPr id="4" name="TextBox 3"/>
          <p:cNvSpPr txBox="1"/>
          <p:nvPr/>
        </p:nvSpPr>
        <p:spPr>
          <a:xfrm>
            <a:off x="685800" y="4642450"/>
            <a:ext cx="7848600" cy="307777"/>
          </a:xfrm>
          <a:prstGeom prst="rect">
            <a:avLst/>
          </a:prstGeom>
          <a:noFill/>
        </p:spPr>
        <p:txBody>
          <a:bodyPr wrap="square" rtlCol="0">
            <a:spAutoFit/>
          </a:bodyPr>
          <a:lstStyle/>
          <a:p>
            <a:r>
              <a:rPr lang="en-US" sz="1400" dirty="0">
                <a:solidFill>
                  <a:schemeClr val="bg1"/>
                </a:solidFill>
              </a:rPr>
              <a:t>LYRASIS, Program Manager, CollectionSpace</a:t>
            </a:r>
          </a:p>
        </p:txBody>
      </p:sp>
      <p:sp>
        <p:nvSpPr>
          <p:cNvPr id="7" name="TextBox 6">
            <a:extLst>
              <a:ext uri="{FF2B5EF4-FFF2-40B4-BE49-F238E27FC236}">
                <a16:creationId xmlns:a16="http://schemas.microsoft.com/office/drawing/2014/main" id="{5F496047-1911-4902-A8F5-25A3369DDF88}"/>
              </a:ext>
            </a:extLst>
          </p:cNvPr>
          <p:cNvSpPr txBox="1"/>
          <p:nvPr/>
        </p:nvSpPr>
        <p:spPr>
          <a:xfrm>
            <a:off x="685800" y="5061630"/>
            <a:ext cx="2210926" cy="369332"/>
          </a:xfrm>
          <a:prstGeom prst="rect">
            <a:avLst/>
          </a:prstGeom>
          <a:noFill/>
        </p:spPr>
        <p:txBody>
          <a:bodyPr wrap="none" rtlCol="0">
            <a:spAutoFit/>
          </a:bodyPr>
          <a:lstStyle/>
          <a:p>
            <a:r>
              <a:rPr lang="en-US" dirty="0">
                <a:solidFill>
                  <a:schemeClr val="bg1"/>
                </a:solidFill>
              </a:rPr>
              <a:t>www.lyrasis.org/itav</a:t>
            </a:r>
          </a:p>
        </p:txBody>
      </p:sp>
    </p:spTree>
    <p:extLst>
      <p:ext uri="{BB962C8B-B14F-4D97-AF65-F5344CB8AC3E}">
        <p14:creationId xmlns:p14="http://schemas.microsoft.com/office/powerpoint/2010/main" val="3126906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B024-2A6E-4318-AACA-7172FCE22A9B}"/>
              </a:ext>
            </a:extLst>
          </p:cNvPr>
          <p:cNvSpPr>
            <a:spLocks noGrp="1"/>
          </p:cNvSpPr>
          <p:nvPr>
            <p:ph type="title"/>
          </p:nvPr>
        </p:nvSpPr>
        <p:spPr/>
        <p:txBody>
          <a:bodyPr/>
          <a:lstStyle/>
          <a:p>
            <a:r>
              <a:rPr lang="en-US" b="1" dirty="0"/>
              <a:t>Working With Members</a:t>
            </a:r>
          </a:p>
        </p:txBody>
      </p:sp>
      <p:sp>
        <p:nvSpPr>
          <p:cNvPr id="3" name="Content Placeholder 2">
            <a:extLst>
              <a:ext uri="{FF2B5EF4-FFF2-40B4-BE49-F238E27FC236}">
                <a16:creationId xmlns:a16="http://schemas.microsoft.com/office/drawing/2014/main" id="{9DEE6273-7B75-4C08-BC8A-CB69A4CF727C}"/>
              </a:ext>
            </a:extLst>
          </p:cNvPr>
          <p:cNvSpPr>
            <a:spLocks noGrp="1"/>
          </p:cNvSpPr>
          <p:nvPr>
            <p:ph idx="1"/>
          </p:nvPr>
        </p:nvSpPr>
        <p:spPr/>
        <p:txBody>
          <a:bodyPr>
            <a:normAutofit/>
          </a:bodyPr>
          <a:lstStyle/>
          <a:p>
            <a:r>
              <a:rPr lang="en-US" sz="2800" dirty="0"/>
              <a:t>Concerns   </a:t>
            </a:r>
          </a:p>
          <a:p>
            <a:pPr lvl="1"/>
            <a:r>
              <a:rPr lang="en-US" sz="2400" dirty="0"/>
              <a:t>Sustainability</a:t>
            </a:r>
          </a:p>
          <a:p>
            <a:pPr lvl="1"/>
            <a:r>
              <a:rPr lang="en-US" sz="2400" dirty="0"/>
              <a:t>Identifying needs</a:t>
            </a:r>
          </a:p>
          <a:p>
            <a:pPr lvl="1"/>
            <a:r>
              <a:rPr lang="en-US" sz="2400" dirty="0"/>
              <a:t>Solving problems</a:t>
            </a:r>
          </a:p>
          <a:p>
            <a:pPr lvl="1"/>
            <a:endParaRPr lang="en-US" sz="2400" dirty="0"/>
          </a:p>
          <a:p>
            <a:r>
              <a:rPr lang="en-US" sz="2800" dirty="0"/>
              <a:t>Looking for structure or methodology</a:t>
            </a:r>
          </a:p>
          <a:p>
            <a:endParaRPr lang="en-US" sz="2800" dirty="0"/>
          </a:p>
          <a:p>
            <a:r>
              <a:rPr lang="en-US" sz="2800" dirty="0"/>
              <a:t>A recent project provides a framework that may help</a:t>
            </a:r>
          </a:p>
        </p:txBody>
      </p:sp>
    </p:spTree>
    <p:extLst>
      <p:ext uri="{BB962C8B-B14F-4D97-AF65-F5344CB8AC3E}">
        <p14:creationId xmlns:p14="http://schemas.microsoft.com/office/powerpoint/2010/main" val="144999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746775" y="2226475"/>
            <a:ext cx="3987300" cy="3263400"/>
          </a:xfrm>
          <a:prstGeom prst="rect">
            <a:avLst/>
          </a:prstGeom>
          <a:noFill/>
          <a:ln>
            <a:noFill/>
          </a:ln>
        </p:spPr>
        <p:txBody>
          <a:bodyPr spcFirstLastPara="1" vert="horz" wrap="square" lIns="68575" tIns="34275" rIns="68575" bIns="34275" rtlCol="0" anchor="t" anchorCtr="0">
            <a:noAutofit/>
          </a:bodyPr>
          <a:lstStyle/>
          <a:p>
            <a:pPr marL="0" indent="0">
              <a:lnSpc>
                <a:spcPct val="90000"/>
              </a:lnSpc>
              <a:spcBef>
                <a:spcPts val="800"/>
              </a:spcBef>
              <a:buNone/>
            </a:pPr>
            <a:endParaRPr>
              <a:solidFill>
                <a:schemeClr val="dk1"/>
              </a:solidFill>
              <a:latin typeface="Calibri"/>
              <a:ea typeface="Calibri"/>
              <a:cs typeface="Calibri"/>
              <a:sym typeface="Calibri"/>
            </a:endParaRPr>
          </a:p>
          <a:p>
            <a:pPr marL="457200" indent="0">
              <a:lnSpc>
                <a:spcPct val="90000"/>
              </a:lnSpc>
              <a:spcBef>
                <a:spcPts val="800"/>
              </a:spcBef>
              <a:buNone/>
            </a:pPr>
            <a:endParaRPr sz="1100"/>
          </a:p>
        </p:txBody>
      </p:sp>
      <p:pic>
        <p:nvPicPr>
          <p:cNvPr id="137" name="Shape 137"/>
          <p:cNvPicPr preferRelativeResize="0"/>
          <p:nvPr/>
        </p:nvPicPr>
        <p:blipFill rotWithShape="1">
          <a:blip r:embed="rId3">
            <a:alphaModFix/>
          </a:blip>
          <a:srcRect l="8604" t="9262" r="9936" b="11072"/>
          <a:stretch/>
        </p:blipFill>
        <p:spPr>
          <a:xfrm>
            <a:off x="2731387" y="1221238"/>
            <a:ext cx="4002657" cy="4097547"/>
          </a:xfrm>
          <a:prstGeom prst="rect">
            <a:avLst/>
          </a:prstGeom>
          <a:noFill/>
          <a:ln>
            <a:noFill/>
          </a:ln>
        </p:spPr>
      </p:pic>
      <p:sp>
        <p:nvSpPr>
          <p:cNvPr id="5" name="Title 1">
            <a:extLst>
              <a:ext uri="{FF2B5EF4-FFF2-40B4-BE49-F238E27FC236}">
                <a16:creationId xmlns:a16="http://schemas.microsoft.com/office/drawing/2014/main" id="{B459CA5A-303E-B545-A40E-F470ECE5D3B0}"/>
              </a:ext>
            </a:extLst>
          </p:cNvPr>
          <p:cNvSpPr>
            <a:spLocks noGrp="1"/>
          </p:cNvSpPr>
          <p:nvPr>
            <p:ph type="title"/>
          </p:nvPr>
        </p:nvSpPr>
        <p:spPr>
          <a:xfrm>
            <a:off x="244247" y="220786"/>
            <a:ext cx="6692370" cy="455691"/>
          </a:xfrm>
        </p:spPr>
        <p:txBody>
          <a:bodyPr/>
          <a:lstStyle/>
          <a:p>
            <a:r>
              <a:rPr lang="en-US" b="1" dirty="0">
                <a:solidFill>
                  <a:srgbClr val="002144"/>
                </a:solidFill>
              </a:rPr>
              <a:t>It Takes a Village</a:t>
            </a:r>
          </a:p>
        </p:txBody>
      </p:sp>
      <p:pic>
        <p:nvPicPr>
          <p:cNvPr id="2" name="Picture 1">
            <a:extLst>
              <a:ext uri="{FF2B5EF4-FFF2-40B4-BE49-F238E27FC236}">
                <a16:creationId xmlns:a16="http://schemas.microsoft.com/office/drawing/2014/main" id="{A9565A78-90A5-46C2-BCF6-862AB1D1C56A}"/>
              </a:ext>
            </a:extLst>
          </p:cNvPr>
          <p:cNvPicPr>
            <a:picLocks noChangeAspect="1"/>
          </p:cNvPicPr>
          <p:nvPr/>
        </p:nvPicPr>
        <p:blipFill>
          <a:blip r:embed="rId4"/>
          <a:stretch>
            <a:fillRect/>
          </a:stretch>
        </p:blipFill>
        <p:spPr>
          <a:xfrm>
            <a:off x="1513075" y="5548739"/>
            <a:ext cx="2733368" cy="1243459"/>
          </a:xfrm>
          <a:prstGeom prst="rect">
            <a:avLst/>
          </a:prstGeom>
        </p:spPr>
      </p:pic>
      <p:sp>
        <p:nvSpPr>
          <p:cNvPr id="3" name="Rectangle 2">
            <a:extLst>
              <a:ext uri="{FF2B5EF4-FFF2-40B4-BE49-F238E27FC236}">
                <a16:creationId xmlns:a16="http://schemas.microsoft.com/office/drawing/2014/main" id="{C397B529-1B57-4883-AED8-CCA24D05F9B0}"/>
              </a:ext>
            </a:extLst>
          </p:cNvPr>
          <p:cNvSpPr/>
          <p:nvPr/>
        </p:nvSpPr>
        <p:spPr>
          <a:xfrm>
            <a:off x="5231173" y="5949783"/>
            <a:ext cx="3018503" cy="430887"/>
          </a:xfrm>
          <a:prstGeom prst="rect">
            <a:avLst/>
          </a:prstGeom>
        </p:spPr>
        <p:txBody>
          <a:bodyPr wrap="square">
            <a:spAutoFit/>
          </a:bodyPr>
          <a:lstStyle/>
          <a:p>
            <a:r>
              <a:rPr lang="en-US" sz="1100" dirty="0"/>
              <a:t>This project was made possible in part by the Institute of Museum and Library Services </a:t>
            </a:r>
          </a:p>
        </p:txBody>
      </p:sp>
    </p:spTree>
    <p:extLst>
      <p:ext uri="{BB962C8B-B14F-4D97-AF65-F5344CB8AC3E}">
        <p14:creationId xmlns:p14="http://schemas.microsoft.com/office/powerpoint/2010/main" val="4030747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a:spLocks noGrp="1"/>
          </p:cNvSpPr>
          <p:nvPr>
            <p:ph type="body" idx="1"/>
          </p:nvPr>
        </p:nvSpPr>
        <p:spPr>
          <a:xfrm>
            <a:off x="244247" y="1089061"/>
            <a:ext cx="4872283" cy="5548805"/>
          </a:xfrm>
          <a:prstGeom prst="rect">
            <a:avLst/>
          </a:prstGeom>
          <a:noFill/>
          <a:ln>
            <a:noFill/>
          </a:ln>
        </p:spPr>
        <p:txBody>
          <a:bodyPr spcFirstLastPara="1" vert="horz" wrap="square" lIns="68575" tIns="34275" rIns="68575" bIns="34275" rtlCol="0" anchor="t" anchorCtr="0">
            <a:noAutofit/>
          </a:bodyPr>
          <a:lstStyle/>
          <a:p>
            <a:pPr marL="177800" indent="-190500">
              <a:spcBef>
                <a:spcPts val="0"/>
              </a:spcBef>
              <a:buClr>
                <a:schemeClr val="dk1"/>
              </a:buClr>
              <a:buSzPts val="1800"/>
              <a:buFont typeface="Arial"/>
              <a:buChar char="•"/>
            </a:pPr>
            <a:r>
              <a:rPr lang="en" dirty="0">
                <a:latin typeface="Arial" panose="020B0604020202020204" pitchFamily="34" charset="0"/>
                <a:cs typeface="Arial" panose="020B0604020202020204" pitchFamily="34" charset="0"/>
              </a:rPr>
              <a:t>OSS programs serving cultural heritage </a:t>
            </a:r>
            <a:r>
              <a:rPr lang="en-US" dirty="0">
                <a:latin typeface="Arial" panose="020B0604020202020204" pitchFamily="34" charset="0"/>
                <a:cs typeface="Arial" panose="020B0604020202020204" pitchFamily="34" charset="0"/>
              </a:rPr>
              <a:t>suffer </a:t>
            </a:r>
            <a:r>
              <a:rPr lang="en" dirty="0">
                <a:latin typeface="Arial" panose="020B0604020202020204" pitchFamily="34" charset="0"/>
                <a:cs typeface="Arial" panose="020B0604020202020204" pitchFamily="34" charset="0"/>
              </a:rPr>
              <a:t>from a lack of resources devoted to sustainability planning</a:t>
            </a:r>
            <a:endParaRPr dirty="0">
              <a:solidFill>
                <a:schemeClr val="dk1"/>
              </a:solidFill>
              <a:latin typeface="Arial" panose="020B0604020202020204" pitchFamily="34" charset="0"/>
              <a:ea typeface="Calibri"/>
              <a:cs typeface="Arial" panose="020B0604020202020204" pitchFamily="34" charset="0"/>
              <a:sym typeface="Calibri"/>
            </a:endParaRPr>
          </a:p>
          <a:p>
            <a:pPr marL="177800" indent="-190500">
              <a:spcBef>
                <a:spcPts val="800"/>
              </a:spcBef>
              <a:buClr>
                <a:schemeClr val="dk1"/>
              </a:buClr>
              <a:buSzPts val="18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IMLS funded in 2017</a:t>
            </a:r>
          </a:p>
          <a:p>
            <a:pPr marL="177800" indent="-190500">
              <a:spcBef>
                <a:spcPts val="800"/>
              </a:spcBef>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Intended grant outcomes</a:t>
            </a:r>
            <a:endParaRPr dirty="0">
              <a:latin typeface="Arial" panose="020B0604020202020204" pitchFamily="34" charset="0"/>
              <a:cs typeface="Arial" panose="020B0604020202020204" pitchFamily="34" charset="0"/>
            </a:endParaRPr>
          </a:p>
          <a:p>
            <a:pPr marL="520700" lvl="1" indent="-190500">
              <a:spcBef>
                <a:spcPts val="400"/>
              </a:spcBef>
              <a:buClr>
                <a:schemeClr val="dk1"/>
              </a:buClr>
              <a:buSzPts val="1800"/>
              <a:buFont typeface="Arial"/>
              <a:buChar char="•"/>
            </a:pP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Survey, </a:t>
            </a:r>
            <a:r>
              <a:rPr lang="en" dirty="0">
                <a:latin typeface="Arial" panose="020B0604020202020204" pitchFamily="34" charset="0"/>
                <a:cs typeface="Arial" panose="020B0604020202020204" pitchFamily="34" charset="0"/>
              </a:rPr>
              <a:t>f</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orum, and </a:t>
            </a:r>
            <a:r>
              <a:rPr lang="en" dirty="0">
                <a:latin typeface="Arial" panose="020B0604020202020204" pitchFamily="34" charset="0"/>
                <a:cs typeface="Arial" panose="020B0604020202020204" pitchFamily="34" charset="0"/>
              </a:rPr>
              <a:t>r</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oadmap/</a:t>
            </a:r>
            <a:r>
              <a:rPr lang="en" dirty="0">
                <a:latin typeface="Arial" panose="020B0604020202020204" pitchFamily="34" charset="0"/>
                <a:cs typeface="Arial" panose="020B0604020202020204" pitchFamily="34" charset="0"/>
              </a:rPr>
              <a:t>r</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esource </a:t>
            </a:r>
            <a:r>
              <a:rPr lang="en" dirty="0">
                <a:latin typeface="Arial" panose="020B0604020202020204" pitchFamily="34" charset="0"/>
                <a:cs typeface="Arial" panose="020B0604020202020204" pitchFamily="34" charset="0"/>
              </a:rPr>
              <a:t>al</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location </a:t>
            </a:r>
            <a:r>
              <a:rPr lang="en" dirty="0">
                <a:latin typeface="Arial" panose="020B0604020202020204" pitchFamily="34" charset="0"/>
                <a:cs typeface="Arial" panose="020B0604020202020204" pitchFamily="34" charset="0"/>
              </a:rPr>
              <a:t>g</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uidelines</a:t>
            </a:r>
            <a:endParaRPr dirty="0">
              <a:latin typeface="Arial" panose="020B0604020202020204" pitchFamily="34" charset="0"/>
              <a:cs typeface="Arial" panose="020B0604020202020204" pitchFamily="34" charset="0"/>
            </a:endParaRPr>
          </a:p>
          <a:p>
            <a:pPr marL="520700" lvl="1" indent="-190500">
              <a:spcBef>
                <a:spcPts val="400"/>
              </a:spcBef>
              <a:buClr>
                <a:schemeClr val="dk1"/>
              </a:buClr>
              <a:buSzPts val="1800"/>
              <a:buFont typeface="Arial"/>
              <a:buChar char="•"/>
            </a:pP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Increased awareness of OSS sustainability requirements, variety of models, factors that influence sustainability</a:t>
            </a:r>
            <a:endParaRPr dirty="0">
              <a:latin typeface="Arial" panose="020B0604020202020204" pitchFamily="34" charset="0"/>
              <a:cs typeface="Arial" panose="020B0604020202020204" pitchFamily="34" charset="0"/>
            </a:endParaRPr>
          </a:p>
          <a:p>
            <a:pPr marL="520700" lvl="1" indent="-190500">
              <a:spcBef>
                <a:spcPts val="400"/>
              </a:spcBef>
              <a:buClr>
                <a:schemeClr val="dk1"/>
              </a:buClr>
              <a:buSzPts val="1800"/>
              <a:buFont typeface="Arial"/>
              <a:buChar char="•"/>
            </a:pP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Opportunities for joint projects </a:t>
            </a:r>
            <a:r>
              <a:rPr lang="en-US" b="0" i="0" u="none" strike="noStrike" cap="none" dirty="0">
                <a:solidFill>
                  <a:schemeClr val="dk1"/>
                </a:solidFill>
                <a:latin typeface="Arial" panose="020B0604020202020204" pitchFamily="34" charset="0"/>
                <a:ea typeface="Calibri"/>
                <a:cs typeface="Arial" panose="020B0604020202020204" pitchFamily="34" charset="0"/>
                <a:sym typeface="Calibri"/>
              </a:rPr>
              <a:t>and </a:t>
            </a:r>
            <a:r>
              <a:rPr lang="en" b="0" i="0" u="none" strike="noStrike" cap="none" dirty="0">
                <a:solidFill>
                  <a:schemeClr val="dk1"/>
                </a:solidFill>
                <a:latin typeface="Arial" panose="020B0604020202020204" pitchFamily="34" charset="0"/>
                <a:ea typeface="Calibri"/>
                <a:cs typeface="Arial" panose="020B0604020202020204" pitchFamily="34" charset="0"/>
                <a:sym typeface="Calibri"/>
              </a:rPr>
              <a:t>collaborations</a:t>
            </a:r>
            <a:endParaRPr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177800" indent="-127000">
              <a:lnSpc>
                <a:spcPct val="70000"/>
              </a:lnSpc>
              <a:spcBef>
                <a:spcPts val="800"/>
              </a:spcBef>
              <a:buClr>
                <a:schemeClr val="dk1"/>
              </a:buClr>
              <a:buSzPts val="800"/>
              <a:buNone/>
            </a:pPr>
            <a:endParaRPr sz="800" dirty="0">
              <a:solidFill>
                <a:schemeClr val="dk1"/>
              </a:solidFill>
              <a:latin typeface="Calibri"/>
              <a:ea typeface="Calibri"/>
              <a:cs typeface="Calibri"/>
              <a:sym typeface="Calibri"/>
            </a:endParaRPr>
          </a:p>
          <a:p>
            <a:pPr marL="0" indent="0">
              <a:lnSpc>
                <a:spcPct val="70000"/>
              </a:lnSpc>
              <a:spcBef>
                <a:spcPts val="800"/>
              </a:spcBef>
              <a:buClr>
                <a:schemeClr val="dk1"/>
              </a:buClr>
              <a:buSzPts val="800"/>
              <a:buNone/>
            </a:pPr>
            <a:endParaRPr sz="800" dirty="0">
              <a:solidFill>
                <a:schemeClr val="dk1"/>
              </a:solidFill>
              <a:latin typeface="Calibri"/>
              <a:ea typeface="Calibri"/>
              <a:cs typeface="Calibri"/>
              <a:sym typeface="Calibri"/>
            </a:endParaRPr>
          </a:p>
          <a:p>
            <a:pPr marL="0" indent="0">
              <a:lnSpc>
                <a:spcPct val="70000"/>
              </a:lnSpc>
              <a:spcBef>
                <a:spcPts val="800"/>
              </a:spcBef>
              <a:buClr>
                <a:schemeClr val="dk1"/>
              </a:buClr>
              <a:buSzPts val="800"/>
              <a:buNone/>
            </a:pPr>
            <a:r>
              <a:rPr lang="en" sz="800" dirty="0">
                <a:solidFill>
                  <a:schemeClr val="dk1"/>
                </a:solidFill>
                <a:latin typeface="Calibri"/>
                <a:ea typeface="Calibri"/>
                <a:cs typeface="Calibri"/>
                <a:sym typeface="Calibri"/>
              </a:rPr>
              <a:t> </a:t>
            </a:r>
            <a:endParaRPr sz="1100" dirty="0"/>
          </a:p>
        </p:txBody>
      </p:sp>
      <p:pic>
        <p:nvPicPr>
          <p:cNvPr id="144" name="Shape 144"/>
          <p:cNvPicPr preferRelativeResize="0"/>
          <p:nvPr/>
        </p:nvPicPr>
        <p:blipFill rotWithShape="1">
          <a:blip r:embed="rId3">
            <a:alphaModFix/>
          </a:blip>
          <a:srcRect/>
          <a:stretch/>
        </p:blipFill>
        <p:spPr>
          <a:xfrm>
            <a:off x="5208631" y="1615058"/>
            <a:ext cx="3699063" cy="3777503"/>
          </a:xfrm>
          <a:prstGeom prst="rect">
            <a:avLst/>
          </a:prstGeom>
          <a:noFill/>
          <a:ln>
            <a:noFill/>
          </a:ln>
        </p:spPr>
      </p:pic>
      <p:sp>
        <p:nvSpPr>
          <p:cNvPr id="5" name="Title 1">
            <a:extLst>
              <a:ext uri="{FF2B5EF4-FFF2-40B4-BE49-F238E27FC236}">
                <a16:creationId xmlns:a16="http://schemas.microsoft.com/office/drawing/2014/main" id="{8A96CE41-C153-C74D-8A29-3D97C952B08C}"/>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 b="1" dirty="0"/>
              <a:t>It Takes A Village: Background</a:t>
            </a:r>
            <a:endParaRPr lang="en-US" dirty="0">
              <a:solidFill>
                <a:srgbClr val="002144"/>
              </a:solidFill>
            </a:endParaRPr>
          </a:p>
        </p:txBody>
      </p:sp>
    </p:spTree>
    <p:extLst>
      <p:ext uri="{BB962C8B-B14F-4D97-AF65-F5344CB8AC3E}">
        <p14:creationId xmlns:p14="http://schemas.microsoft.com/office/powerpoint/2010/main" val="1927916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996A3E-6991-4DC9-A2B3-A75BD5ED1773}"/>
              </a:ext>
            </a:extLst>
          </p:cNvPr>
          <p:cNvPicPr>
            <a:picLocks noChangeAspect="1"/>
          </p:cNvPicPr>
          <p:nvPr/>
        </p:nvPicPr>
        <p:blipFill>
          <a:blip r:embed="rId3"/>
          <a:stretch>
            <a:fillRect/>
          </a:stretch>
        </p:blipFill>
        <p:spPr>
          <a:xfrm>
            <a:off x="217039" y="914400"/>
            <a:ext cx="8826830" cy="4620727"/>
          </a:xfrm>
          <a:prstGeom prst="rect">
            <a:avLst/>
          </a:prstGeom>
        </p:spPr>
      </p:pic>
      <p:pic>
        <p:nvPicPr>
          <p:cNvPr id="3" name="Picture 2">
            <a:extLst>
              <a:ext uri="{FF2B5EF4-FFF2-40B4-BE49-F238E27FC236}">
                <a16:creationId xmlns:a16="http://schemas.microsoft.com/office/drawing/2014/main" id="{1F12463B-9DEC-4093-9958-13070A8E48D4}"/>
              </a:ext>
            </a:extLst>
          </p:cNvPr>
          <p:cNvPicPr>
            <a:picLocks noChangeAspect="1"/>
          </p:cNvPicPr>
          <p:nvPr/>
        </p:nvPicPr>
        <p:blipFill>
          <a:blip r:embed="rId4"/>
          <a:stretch>
            <a:fillRect/>
          </a:stretch>
        </p:blipFill>
        <p:spPr>
          <a:xfrm>
            <a:off x="202081" y="45640"/>
            <a:ext cx="6553200" cy="5879637"/>
          </a:xfrm>
          <a:prstGeom prst="rect">
            <a:avLst/>
          </a:prstGeom>
        </p:spPr>
      </p:pic>
      <p:pic>
        <p:nvPicPr>
          <p:cNvPr id="4" name="Picture 3">
            <a:extLst>
              <a:ext uri="{FF2B5EF4-FFF2-40B4-BE49-F238E27FC236}">
                <a16:creationId xmlns:a16="http://schemas.microsoft.com/office/drawing/2014/main" id="{C87D528E-5678-46D1-A655-56FD75290B44}"/>
              </a:ext>
            </a:extLst>
          </p:cNvPr>
          <p:cNvPicPr>
            <a:picLocks noChangeAspect="1"/>
          </p:cNvPicPr>
          <p:nvPr/>
        </p:nvPicPr>
        <p:blipFill>
          <a:blip r:embed="rId5"/>
          <a:stretch>
            <a:fillRect/>
          </a:stretch>
        </p:blipFill>
        <p:spPr>
          <a:xfrm>
            <a:off x="217039" y="-76728"/>
            <a:ext cx="6523285" cy="1005927"/>
          </a:xfrm>
          <a:prstGeom prst="rect">
            <a:avLst/>
          </a:prstGeom>
        </p:spPr>
      </p:pic>
      <p:sp>
        <p:nvSpPr>
          <p:cNvPr id="5" name="Rectangle 4">
            <a:extLst>
              <a:ext uri="{FF2B5EF4-FFF2-40B4-BE49-F238E27FC236}">
                <a16:creationId xmlns:a16="http://schemas.microsoft.com/office/drawing/2014/main" id="{442771F0-D677-4FEE-82AF-8B0A1BD0845F}"/>
              </a:ext>
            </a:extLst>
          </p:cNvPr>
          <p:cNvSpPr/>
          <p:nvPr/>
        </p:nvSpPr>
        <p:spPr>
          <a:xfrm>
            <a:off x="306876" y="1108504"/>
            <a:ext cx="6343610" cy="4247317"/>
          </a:xfrm>
          <a:prstGeom prst="rect">
            <a:avLst/>
          </a:prstGeom>
        </p:spPr>
        <p:txBody>
          <a:bodyPr wrap="square">
            <a:spAutoFit/>
          </a:bodyPr>
          <a:lstStyle/>
          <a:p>
            <a:r>
              <a:rPr lang="en-US" sz="1500" b="1" dirty="0"/>
              <a:t>LYRASIS Co Directors</a:t>
            </a:r>
          </a:p>
          <a:p>
            <a:pPr marL="171450" indent="-171450">
              <a:buFont typeface="Arial" panose="020B0604020202020204" pitchFamily="34" charset="0"/>
              <a:buChar char="•"/>
            </a:pPr>
            <a:r>
              <a:rPr lang="en-US" sz="1500" dirty="0"/>
              <a:t>Laurie </a:t>
            </a:r>
            <a:r>
              <a:rPr lang="en-US" sz="1500" dirty="0" err="1"/>
              <a:t>Gemmill</a:t>
            </a:r>
            <a:r>
              <a:rPr lang="en-US" sz="1500" dirty="0"/>
              <a:t> Arp </a:t>
            </a:r>
          </a:p>
          <a:p>
            <a:pPr marL="628650" lvl="1" indent="-171450">
              <a:buFont typeface="Arial" panose="020B0604020202020204" pitchFamily="34" charset="0"/>
              <a:buChar char="•"/>
            </a:pPr>
            <a:r>
              <a:rPr lang="en-US" sz="1500" dirty="0"/>
              <a:t>Director, CSCSS</a:t>
            </a:r>
          </a:p>
          <a:p>
            <a:pPr marL="171450" indent="-171450">
              <a:buFont typeface="Arial" panose="020B0604020202020204" pitchFamily="34" charset="0"/>
              <a:buChar char="•"/>
            </a:pPr>
            <a:r>
              <a:rPr lang="en-US" sz="1500" dirty="0"/>
              <a:t>Megan Forbes</a:t>
            </a:r>
          </a:p>
          <a:p>
            <a:pPr marL="628650" lvl="1" indent="-171450">
              <a:buFont typeface="Arial" panose="020B0604020202020204" pitchFamily="34" charset="0"/>
              <a:buChar char="•"/>
            </a:pPr>
            <a:r>
              <a:rPr lang="en-US" sz="1500" dirty="0"/>
              <a:t>Program Manager, </a:t>
            </a:r>
            <a:r>
              <a:rPr lang="en-US" sz="1500" dirty="0" err="1"/>
              <a:t>CollectionSpace</a:t>
            </a:r>
            <a:endParaRPr lang="en-US" sz="1500" dirty="0"/>
          </a:p>
          <a:p>
            <a:endParaRPr lang="en-US" sz="1500" dirty="0"/>
          </a:p>
          <a:p>
            <a:r>
              <a:rPr lang="en-US" sz="1500" b="1" dirty="0"/>
              <a:t>Advisory Group</a:t>
            </a:r>
          </a:p>
          <a:p>
            <a:pPr marL="171450" indent="-171450">
              <a:buFont typeface="Arial" panose="020B0604020202020204" pitchFamily="34" charset="0"/>
              <a:buChar char="•"/>
            </a:pPr>
            <a:r>
              <a:rPr lang="en-US" sz="1500" dirty="0"/>
              <a:t>Rob Cartolano </a:t>
            </a:r>
          </a:p>
          <a:p>
            <a:pPr marL="628650" lvl="1" indent="-171450">
              <a:buFont typeface="Arial" panose="020B0604020202020204" pitchFamily="34" charset="0"/>
              <a:buChar char="•"/>
            </a:pPr>
            <a:r>
              <a:rPr lang="en-US" sz="1500" dirty="0"/>
              <a:t>Associate VP for Technology &amp; Preservation - Columbia Libraries </a:t>
            </a:r>
          </a:p>
          <a:p>
            <a:pPr marL="171450" indent="-171450">
              <a:buFont typeface="Arial" panose="020B0604020202020204" pitchFamily="34" charset="0"/>
              <a:buChar char="•"/>
            </a:pPr>
            <a:r>
              <a:rPr lang="en-US" sz="1500" dirty="0"/>
              <a:t>Tom Cramer </a:t>
            </a:r>
          </a:p>
          <a:p>
            <a:pPr marL="628650" lvl="1" indent="-171450">
              <a:buFont typeface="Arial" panose="020B0604020202020204" pitchFamily="34" charset="0"/>
              <a:buChar char="•"/>
            </a:pPr>
            <a:r>
              <a:rPr lang="en-US" sz="1500" dirty="0"/>
              <a:t>Assistant UL and Director - Digital Library Systems &amp; Services Stanford University</a:t>
            </a:r>
          </a:p>
          <a:p>
            <a:pPr marL="171450" indent="-171450">
              <a:buFont typeface="Arial" panose="020B0604020202020204" pitchFamily="34" charset="0"/>
              <a:buChar char="•"/>
            </a:pPr>
            <a:r>
              <a:rPr lang="en-US" sz="1500" dirty="0"/>
              <a:t>Michele Kimpton </a:t>
            </a:r>
          </a:p>
          <a:p>
            <a:pPr marL="628650" lvl="1" indent="-171450">
              <a:buFont typeface="Arial" panose="020B0604020202020204" pitchFamily="34" charset="0"/>
              <a:buChar char="•"/>
            </a:pPr>
            <a:r>
              <a:rPr lang="en-US" sz="1500" dirty="0"/>
              <a:t>Director of Business Development, Senior Strategist - DPLA</a:t>
            </a:r>
          </a:p>
          <a:p>
            <a:pPr marL="171450" indent="-171450">
              <a:buFont typeface="Arial" panose="020B0604020202020204" pitchFamily="34" charset="0"/>
              <a:buChar char="•"/>
            </a:pPr>
            <a:r>
              <a:rPr lang="en-US" sz="1500" dirty="0"/>
              <a:t>Katherine Skinner </a:t>
            </a:r>
          </a:p>
          <a:p>
            <a:pPr marL="628650" lvl="1" indent="-171450">
              <a:buFont typeface="Arial" panose="020B0604020202020204" pitchFamily="34" charset="0"/>
              <a:buChar char="•"/>
            </a:pPr>
            <a:r>
              <a:rPr lang="en-US" sz="1500" dirty="0"/>
              <a:t>Executive Director - </a:t>
            </a:r>
            <a:r>
              <a:rPr lang="en-US" sz="1500" dirty="0" err="1"/>
              <a:t>Educopia</a:t>
            </a:r>
            <a:r>
              <a:rPr lang="en-US" sz="1500" dirty="0"/>
              <a:t> Institute</a:t>
            </a:r>
          </a:p>
          <a:p>
            <a:pPr marL="171450" indent="-171450">
              <a:buFont typeface="Arial" panose="020B0604020202020204" pitchFamily="34" charset="0"/>
              <a:buChar char="•"/>
            </a:pPr>
            <a:r>
              <a:rPr lang="en-US" sz="1500" dirty="0"/>
              <a:t>Ann Baird Whiteside </a:t>
            </a:r>
          </a:p>
          <a:p>
            <a:pPr marL="628650" lvl="1" indent="-171450">
              <a:buFont typeface="Arial" panose="020B0604020202020204" pitchFamily="34" charset="0"/>
              <a:buChar char="•"/>
            </a:pPr>
            <a:r>
              <a:rPr lang="en-US" sz="1500" dirty="0"/>
              <a:t>Librarian/</a:t>
            </a:r>
            <a:r>
              <a:rPr lang="en-US" sz="1500" dirty="0" err="1"/>
              <a:t>Asst</a:t>
            </a:r>
            <a:r>
              <a:rPr lang="en-US" sz="1500" dirty="0"/>
              <a:t> Dean for IS - Harvard Grad School of Design</a:t>
            </a:r>
          </a:p>
        </p:txBody>
      </p:sp>
    </p:spTree>
    <p:extLst>
      <p:ext uri="{BB962C8B-B14F-4D97-AF65-F5344CB8AC3E}">
        <p14:creationId xmlns:p14="http://schemas.microsoft.com/office/powerpoint/2010/main" val="1724854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4" name="Title 1">
            <a:extLst>
              <a:ext uri="{FF2B5EF4-FFF2-40B4-BE49-F238E27FC236}">
                <a16:creationId xmlns:a16="http://schemas.microsoft.com/office/drawing/2014/main" id="{AC74C3F5-C96E-6048-ABE2-9154D9240982}"/>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 b="1" dirty="0"/>
              <a:t>Leaders and Participants</a:t>
            </a:r>
            <a:endParaRPr lang="en-US" dirty="0">
              <a:solidFill>
                <a:srgbClr val="002144"/>
              </a:solidFill>
            </a:endParaRPr>
          </a:p>
        </p:txBody>
      </p:sp>
      <p:pic>
        <p:nvPicPr>
          <p:cNvPr id="8" name="Picture 7">
            <a:extLst>
              <a:ext uri="{FF2B5EF4-FFF2-40B4-BE49-F238E27FC236}">
                <a16:creationId xmlns:a16="http://schemas.microsoft.com/office/drawing/2014/main" id="{49A8B49F-B2F2-8046-883A-38CFEFC0A4E7}"/>
              </a:ext>
            </a:extLst>
          </p:cNvPr>
          <p:cNvPicPr/>
          <p:nvPr/>
        </p:nvPicPr>
        <p:blipFill>
          <a:blip r:embed="rId3"/>
          <a:stretch>
            <a:fillRect/>
          </a:stretch>
        </p:blipFill>
        <p:spPr>
          <a:xfrm>
            <a:off x="244248" y="1071938"/>
            <a:ext cx="3148956" cy="369108"/>
          </a:xfrm>
          <a:prstGeom prst="rect">
            <a:avLst/>
          </a:prstGeom>
        </p:spPr>
      </p:pic>
      <p:pic>
        <p:nvPicPr>
          <p:cNvPr id="9" name="Picture 8" descr="ArchivesSpace by LYRASIS">
            <a:extLst>
              <a:ext uri="{FF2B5EF4-FFF2-40B4-BE49-F238E27FC236}">
                <a16:creationId xmlns:a16="http://schemas.microsoft.com/office/drawing/2014/main" id="{6B89B24D-3ECC-5E43-A8AE-EE8C3C48F5E0}"/>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44893" y="876289"/>
            <a:ext cx="3043983" cy="724079"/>
          </a:xfrm>
          <a:prstGeom prst="rect">
            <a:avLst/>
          </a:prstGeom>
          <a:noFill/>
          <a:ln>
            <a:noFill/>
          </a:ln>
        </p:spPr>
      </p:pic>
      <p:pic>
        <p:nvPicPr>
          <p:cNvPr id="10" name="Picture 9" descr="Home">
            <a:extLst>
              <a:ext uri="{FF2B5EF4-FFF2-40B4-BE49-F238E27FC236}">
                <a16:creationId xmlns:a16="http://schemas.microsoft.com/office/drawing/2014/main" id="{A47F7A4D-0C1F-E043-B7A9-03456BA79A54}"/>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27235" y="955497"/>
            <a:ext cx="1557300" cy="756688"/>
          </a:xfrm>
          <a:prstGeom prst="rect">
            <a:avLst/>
          </a:prstGeom>
          <a:noFill/>
          <a:ln>
            <a:noFill/>
          </a:ln>
        </p:spPr>
      </p:pic>
      <p:pic>
        <p:nvPicPr>
          <p:cNvPr id="11" name="Picture 10" descr="BitCurator">
            <a:extLst>
              <a:ext uri="{FF2B5EF4-FFF2-40B4-BE49-F238E27FC236}">
                <a16:creationId xmlns:a16="http://schemas.microsoft.com/office/drawing/2014/main" id="{45C52E5A-AC23-4949-B489-E3480816817A}"/>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4446" y="1972940"/>
            <a:ext cx="2257934" cy="370050"/>
          </a:xfrm>
          <a:prstGeom prst="rect">
            <a:avLst/>
          </a:prstGeom>
          <a:noFill/>
          <a:ln>
            <a:noFill/>
          </a:ln>
        </p:spPr>
      </p:pic>
      <p:pic>
        <p:nvPicPr>
          <p:cNvPr id="7" name="Picture 6">
            <a:extLst>
              <a:ext uri="{FF2B5EF4-FFF2-40B4-BE49-F238E27FC236}">
                <a16:creationId xmlns:a16="http://schemas.microsoft.com/office/drawing/2014/main" id="{4F4D2126-7842-A34D-8AAC-F2587D43C0C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61000" y="1832324"/>
            <a:ext cx="2203748" cy="730806"/>
          </a:xfrm>
          <a:prstGeom prst="rect">
            <a:avLst/>
          </a:prstGeom>
        </p:spPr>
      </p:pic>
      <p:pic>
        <p:nvPicPr>
          <p:cNvPr id="14" name="Picture 13">
            <a:extLst>
              <a:ext uri="{FF2B5EF4-FFF2-40B4-BE49-F238E27FC236}">
                <a16:creationId xmlns:a16="http://schemas.microsoft.com/office/drawing/2014/main" id="{F730F578-9BC1-1A44-9C09-D458E79DAF5E}"/>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152820" y="3036690"/>
            <a:ext cx="3061187" cy="513250"/>
          </a:xfrm>
          <a:prstGeom prst="rect">
            <a:avLst/>
          </a:prstGeom>
        </p:spPr>
      </p:pic>
      <p:pic>
        <p:nvPicPr>
          <p:cNvPr id="15" name="Picture 14" descr="http://www.collectiveaccess.org/sites/all/themes/collectiveaccess/img/body_logo.png">
            <a:extLst>
              <a:ext uri="{FF2B5EF4-FFF2-40B4-BE49-F238E27FC236}">
                <a16:creationId xmlns:a16="http://schemas.microsoft.com/office/drawing/2014/main" id="{BCC9ADA0-DB96-1248-87A3-55D5331F29CC}"/>
              </a:ext>
            </a:extLst>
          </p:cNvPr>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511319" y="3004329"/>
            <a:ext cx="2078682" cy="718321"/>
          </a:xfrm>
          <a:prstGeom prst="rect">
            <a:avLst/>
          </a:prstGeom>
          <a:noFill/>
          <a:ln>
            <a:noFill/>
          </a:ln>
        </p:spPr>
      </p:pic>
      <p:pic>
        <p:nvPicPr>
          <p:cNvPr id="16" name="Picture 15" descr="Columbia University Logo">
            <a:extLst>
              <a:ext uri="{FF2B5EF4-FFF2-40B4-BE49-F238E27FC236}">
                <a16:creationId xmlns:a16="http://schemas.microsoft.com/office/drawing/2014/main" id="{CF1EEE9C-0E59-5D40-BF9B-0AC7D08161B8}"/>
              </a:ext>
            </a:extLst>
          </p:cNvPr>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928066" y="3071762"/>
            <a:ext cx="2969191" cy="549110"/>
          </a:xfrm>
          <a:prstGeom prst="rect">
            <a:avLst/>
          </a:prstGeom>
          <a:noFill/>
          <a:ln>
            <a:noFill/>
          </a:ln>
        </p:spPr>
      </p:pic>
      <p:pic>
        <p:nvPicPr>
          <p:cNvPr id="17" name="Picture 16" descr="CORAL – An Open Source Electronic Resource Management System">
            <a:extLst>
              <a:ext uri="{FF2B5EF4-FFF2-40B4-BE49-F238E27FC236}">
                <a16:creationId xmlns:a16="http://schemas.microsoft.com/office/drawing/2014/main" id="{07A1B633-08A4-E241-B5D5-DDE88DA7B9C2}"/>
              </a:ext>
            </a:extLst>
          </p:cNvPr>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44247" y="4085155"/>
            <a:ext cx="2619835" cy="615335"/>
          </a:xfrm>
          <a:prstGeom prst="rect">
            <a:avLst/>
          </a:prstGeom>
          <a:noFill/>
          <a:ln>
            <a:noFill/>
          </a:ln>
        </p:spPr>
      </p:pic>
      <p:pic>
        <p:nvPicPr>
          <p:cNvPr id="18" name="Picture 17" descr="https://static.wixstatic.com/media/c9a951_143a4dd150b1465b8751a12cd41bb581~mv2.jpg/v1/fill/w_760,h_109,al_c,q_80,usm_0.66_1.00_0.01/c9a951_143a4dd150b1465b8751a12cd41bb581~mv2.jpg">
            <a:extLst>
              <a:ext uri="{FF2B5EF4-FFF2-40B4-BE49-F238E27FC236}">
                <a16:creationId xmlns:a16="http://schemas.microsoft.com/office/drawing/2014/main" id="{8E0E1E3B-270C-B547-8D27-2C9AA118E2CA}"/>
              </a:ext>
            </a:extLst>
          </p:cNvPr>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214007" y="4145573"/>
            <a:ext cx="3485508" cy="499738"/>
          </a:xfrm>
          <a:prstGeom prst="rect">
            <a:avLst/>
          </a:prstGeom>
          <a:noFill/>
          <a:ln>
            <a:noFill/>
          </a:ln>
        </p:spPr>
      </p:pic>
      <p:pic>
        <p:nvPicPr>
          <p:cNvPr id="19" name="Picture 18" descr="DPLA logo">
            <a:extLst>
              <a:ext uri="{FF2B5EF4-FFF2-40B4-BE49-F238E27FC236}">
                <a16:creationId xmlns:a16="http://schemas.microsoft.com/office/drawing/2014/main" id="{7C03E33E-5F3C-B34A-B25C-82E71E65EE09}"/>
              </a:ext>
            </a:extLst>
          </p:cNvPr>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373883" y="3925541"/>
            <a:ext cx="1025384" cy="1025384"/>
          </a:xfrm>
          <a:prstGeom prst="rect">
            <a:avLst/>
          </a:prstGeom>
          <a:noFill/>
          <a:ln>
            <a:noFill/>
          </a:ln>
        </p:spPr>
      </p:pic>
      <p:pic>
        <p:nvPicPr>
          <p:cNvPr id="20" name="Picture 19" descr="DSpace">
            <a:extLst>
              <a:ext uri="{FF2B5EF4-FFF2-40B4-BE49-F238E27FC236}">
                <a16:creationId xmlns:a16="http://schemas.microsoft.com/office/drawing/2014/main" id="{90834CC8-7563-0C43-A956-931BEE32511D}"/>
              </a:ext>
            </a:extLst>
          </p:cNvPr>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43014" y="5126071"/>
            <a:ext cx="1474155" cy="1007655"/>
          </a:xfrm>
          <a:prstGeom prst="rect">
            <a:avLst/>
          </a:prstGeom>
          <a:noFill/>
          <a:ln>
            <a:noFill/>
          </a:ln>
        </p:spPr>
      </p:pic>
      <p:pic>
        <p:nvPicPr>
          <p:cNvPr id="21" name="Picture 20" descr="Home">
            <a:extLst>
              <a:ext uri="{FF2B5EF4-FFF2-40B4-BE49-F238E27FC236}">
                <a16:creationId xmlns:a16="http://schemas.microsoft.com/office/drawing/2014/main" id="{9FC97B8E-6D05-C442-BD3A-E13F715544E5}"/>
              </a:ext>
            </a:extLst>
          </p:cNvPr>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934989" y="5267657"/>
            <a:ext cx="2729759" cy="650179"/>
          </a:xfrm>
          <a:prstGeom prst="rect">
            <a:avLst/>
          </a:prstGeom>
          <a:noFill/>
          <a:ln>
            <a:noFill/>
          </a:ln>
        </p:spPr>
      </p:pic>
      <p:pic>
        <p:nvPicPr>
          <p:cNvPr id="22" name="Picture 21" descr="Home">
            <a:extLst>
              <a:ext uri="{FF2B5EF4-FFF2-40B4-BE49-F238E27FC236}">
                <a16:creationId xmlns:a16="http://schemas.microsoft.com/office/drawing/2014/main" id="{9A4AA69C-B260-AB45-BA57-9FF65E7A52CF}"/>
              </a:ext>
            </a:extLst>
          </p:cNvPr>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130443" y="5312925"/>
            <a:ext cx="1756132" cy="582344"/>
          </a:xfrm>
          <a:prstGeom prst="rect">
            <a:avLst/>
          </a:prstGeom>
          <a:noFill/>
          <a:ln>
            <a:noFill/>
          </a:ln>
        </p:spPr>
      </p:pic>
      <p:pic>
        <p:nvPicPr>
          <p:cNvPr id="3" name="Picture 2">
            <a:extLst>
              <a:ext uri="{FF2B5EF4-FFF2-40B4-BE49-F238E27FC236}">
                <a16:creationId xmlns:a16="http://schemas.microsoft.com/office/drawing/2014/main" id="{7D29D032-3785-5245-9050-840C02799A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85244" y="1833009"/>
            <a:ext cx="2565612" cy="785863"/>
          </a:xfrm>
          <a:prstGeom prst="rect">
            <a:avLst/>
          </a:prstGeom>
        </p:spPr>
      </p:pic>
    </p:spTree>
    <p:extLst>
      <p:ext uri="{BB962C8B-B14F-4D97-AF65-F5344CB8AC3E}">
        <p14:creationId xmlns:p14="http://schemas.microsoft.com/office/powerpoint/2010/main" val="3361275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0" name="Picture 29">
            <a:extLst>
              <a:ext uri="{FF2B5EF4-FFF2-40B4-BE49-F238E27FC236}">
                <a16:creationId xmlns:a16="http://schemas.microsoft.com/office/drawing/2014/main" id="{C729C169-A54B-694A-81A9-FB80D3D09096}"/>
              </a:ext>
            </a:extLst>
          </p:cNvPr>
          <p:cNvPicPr>
            <a:picLocks noChangeAspect="1"/>
          </p:cNvPicPr>
          <p:nvPr/>
        </p:nvPicPr>
        <p:blipFill>
          <a:blip r:embed="rId3"/>
          <a:stretch>
            <a:fillRect/>
          </a:stretch>
        </p:blipFill>
        <p:spPr>
          <a:xfrm>
            <a:off x="3062222" y="2199139"/>
            <a:ext cx="2338643" cy="2338643"/>
          </a:xfrm>
          <a:prstGeom prst="rect">
            <a:avLst/>
          </a:prstGeom>
        </p:spPr>
      </p:pic>
      <p:sp>
        <p:nvSpPr>
          <p:cNvPr id="4" name="Title 1">
            <a:extLst>
              <a:ext uri="{FF2B5EF4-FFF2-40B4-BE49-F238E27FC236}">
                <a16:creationId xmlns:a16="http://schemas.microsoft.com/office/drawing/2014/main" id="{AC74C3F5-C96E-6048-ABE2-9154D9240982}"/>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 b="1" dirty="0"/>
              <a:t>Leaders and Participants</a:t>
            </a:r>
            <a:endParaRPr lang="en-US" dirty="0">
              <a:solidFill>
                <a:srgbClr val="002144"/>
              </a:solidFill>
            </a:endParaRPr>
          </a:p>
        </p:txBody>
      </p:sp>
      <p:pic>
        <p:nvPicPr>
          <p:cNvPr id="24" name="Picture 23" descr="Home">
            <a:extLst>
              <a:ext uri="{FF2B5EF4-FFF2-40B4-BE49-F238E27FC236}">
                <a16:creationId xmlns:a16="http://schemas.microsoft.com/office/drawing/2014/main" id="{6AEF35C9-823F-C443-A5E1-20F9438A37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19671" y="1115342"/>
            <a:ext cx="1009082" cy="283450"/>
          </a:xfrm>
          <a:prstGeom prst="rect">
            <a:avLst/>
          </a:prstGeom>
          <a:noFill/>
          <a:ln>
            <a:noFill/>
          </a:ln>
        </p:spPr>
      </p:pic>
      <p:pic>
        <p:nvPicPr>
          <p:cNvPr id="25" name="Picture 24" descr="C:\Users\gemmill\AppData\Local\Microsoft\Windows\INetCache\Content.Word\GSD_logo1-1024x251.jpg">
            <a:extLst>
              <a:ext uri="{FF2B5EF4-FFF2-40B4-BE49-F238E27FC236}">
                <a16:creationId xmlns:a16="http://schemas.microsoft.com/office/drawing/2014/main" id="{D4D86D0D-7709-9C40-BA4C-BABFB5818F06}"/>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24745" y="881287"/>
            <a:ext cx="2655923" cy="650928"/>
          </a:xfrm>
          <a:prstGeom prst="rect">
            <a:avLst/>
          </a:prstGeom>
          <a:noFill/>
          <a:ln>
            <a:noFill/>
          </a:ln>
        </p:spPr>
      </p:pic>
      <p:pic>
        <p:nvPicPr>
          <p:cNvPr id="26" name="Picture 25" descr="Islandora Website">
            <a:extLst>
              <a:ext uri="{FF2B5EF4-FFF2-40B4-BE49-F238E27FC236}">
                <a16:creationId xmlns:a16="http://schemas.microsoft.com/office/drawing/2014/main" id="{39C995C4-0796-1943-8C9A-A2136745750A}"/>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0550" y="1866686"/>
            <a:ext cx="2010310" cy="816688"/>
          </a:xfrm>
          <a:prstGeom prst="rect">
            <a:avLst/>
          </a:prstGeom>
          <a:noFill/>
          <a:ln>
            <a:noFill/>
          </a:ln>
        </p:spPr>
      </p:pic>
      <p:pic>
        <p:nvPicPr>
          <p:cNvPr id="3" name="Picture 2">
            <a:extLst>
              <a:ext uri="{FF2B5EF4-FFF2-40B4-BE49-F238E27FC236}">
                <a16:creationId xmlns:a16="http://schemas.microsoft.com/office/drawing/2014/main" id="{C8C9A700-F6B8-3D4B-A25E-96754FE0B8B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51012" y="1855011"/>
            <a:ext cx="3244539" cy="979832"/>
          </a:xfrm>
          <a:prstGeom prst="rect">
            <a:avLst/>
          </a:prstGeom>
        </p:spPr>
      </p:pic>
      <p:pic>
        <p:nvPicPr>
          <p:cNvPr id="28" name="Picture 27" descr="https://www.lockss.org/locksswp/wp-content/uploads/2012/02/438x150lockss3.jpg">
            <a:extLst>
              <a:ext uri="{FF2B5EF4-FFF2-40B4-BE49-F238E27FC236}">
                <a16:creationId xmlns:a16="http://schemas.microsoft.com/office/drawing/2014/main" id="{EEFEB4EC-A952-9644-8C79-B0967F863F10}"/>
              </a:ext>
            </a:extLst>
          </p:cNvPr>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434367" y="1889261"/>
            <a:ext cx="2384729" cy="816688"/>
          </a:xfrm>
          <a:prstGeom prst="rect">
            <a:avLst/>
          </a:prstGeom>
          <a:noFill/>
          <a:ln>
            <a:noFill/>
          </a:ln>
        </p:spPr>
      </p:pic>
      <p:pic>
        <p:nvPicPr>
          <p:cNvPr id="29" name="Picture 28" descr="HOME">
            <a:extLst>
              <a:ext uri="{FF2B5EF4-FFF2-40B4-BE49-F238E27FC236}">
                <a16:creationId xmlns:a16="http://schemas.microsoft.com/office/drawing/2014/main" id="{F08E05C5-D3E2-1846-A451-A963AA4E4D6F}"/>
              </a:ext>
            </a:extLst>
          </p:cNvPr>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87051" y="3244403"/>
            <a:ext cx="2437308" cy="376903"/>
          </a:xfrm>
          <a:prstGeom prst="rect">
            <a:avLst/>
          </a:prstGeom>
          <a:noFill/>
          <a:ln>
            <a:noFill/>
          </a:ln>
        </p:spPr>
      </p:pic>
      <p:pic>
        <p:nvPicPr>
          <p:cNvPr id="6" name="Picture 5">
            <a:extLst>
              <a:ext uri="{FF2B5EF4-FFF2-40B4-BE49-F238E27FC236}">
                <a16:creationId xmlns:a16="http://schemas.microsoft.com/office/drawing/2014/main" id="{B717B2BC-9211-E94B-BDE9-6F065BEEBFCE}"/>
              </a:ext>
            </a:extLst>
          </p:cNvPr>
          <p:cNvPicPr>
            <a:picLocks noChangeAspect="1"/>
          </p:cNvPicPr>
          <p:nvPr/>
        </p:nvPicPr>
        <p:blipFill>
          <a:blip r:embed="rId10"/>
          <a:stretch>
            <a:fillRect/>
          </a:stretch>
        </p:blipFill>
        <p:spPr>
          <a:xfrm>
            <a:off x="6663397" y="2848051"/>
            <a:ext cx="1178618" cy="1178618"/>
          </a:xfrm>
          <a:prstGeom prst="rect">
            <a:avLst/>
          </a:prstGeom>
        </p:spPr>
      </p:pic>
      <p:pic>
        <p:nvPicPr>
          <p:cNvPr id="31" name="Picture 30" descr="Public Knowledge Project">
            <a:extLst>
              <a:ext uri="{FF2B5EF4-FFF2-40B4-BE49-F238E27FC236}">
                <a16:creationId xmlns:a16="http://schemas.microsoft.com/office/drawing/2014/main" id="{FD94DF9E-CB9B-C443-95F0-E90FCFEA42A1}"/>
              </a:ext>
            </a:extLst>
          </p:cNvPr>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00550" y="4242692"/>
            <a:ext cx="1107386" cy="943795"/>
          </a:xfrm>
          <a:prstGeom prst="rect">
            <a:avLst/>
          </a:prstGeom>
          <a:noFill/>
          <a:ln>
            <a:noFill/>
          </a:ln>
        </p:spPr>
      </p:pic>
      <p:pic>
        <p:nvPicPr>
          <p:cNvPr id="32" name="Picture 31" descr="Home">
            <a:extLst>
              <a:ext uri="{FF2B5EF4-FFF2-40B4-BE49-F238E27FC236}">
                <a16:creationId xmlns:a16="http://schemas.microsoft.com/office/drawing/2014/main" id="{67FED906-03B8-6941-85D8-9C8320D1F6CE}"/>
              </a:ext>
            </a:extLst>
          </p:cNvPr>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108580" y="4275455"/>
            <a:ext cx="1258477" cy="763476"/>
          </a:xfrm>
          <a:prstGeom prst="rect">
            <a:avLst/>
          </a:prstGeom>
          <a:noFill/>
          <a:ln>
            <a:noFill/>
          </a:ln>
        </p:spPr>
      </p:pic>
      <p:pic>
        <p:nvPicPr>
          <p:cNvPr id="33" name="Graphic 6">
            <a:extLst>
              <a:ext uri="{FF2B5EF4-FFF2-40B4-BE49-F238E27FC236}">
                <a16:creationId xmlns:a16="http://schemas.microsoft.com/office/drawing/2014/main" id="{E6AB7D5B-8E18-B04A-8567-FA6254931B64}"/>
              </a:ext>
            </a:extLst>
          </p:cNvPr>
          <p:cNvPicPr/>
          <p:nvPr/>
        </p:nvPicPr>
        <p:blipFill>
          <a:blip r:embed="rId13">
            <a:extLst>
              <a:ext uri="{96DAC541-7B7A-43D3-8B79-37D633B846F1}">
                <asvg:svgBlip xmlns:asvg="http://schemas.microsoft.com/office/drawing/2016/SVG/main" r:embed="rId14"/>
              </a:ext>
            </a:extLst>
          </a:blip>
          <a:stretch>
            <a:fillRect/>
          </a:stretch>
        </p:blipFill>
        <p:spPr>
          <a:xfrm>
            <a:off x="4024909" y="4026505"/>
            <a:ext cx="2007222" cy="1056943"/>
          </a:xfrm>
          <a:prstGeom prst="rect">
            <a:avLst/>
          </a:prstGeom>
        </p:spPr>
      </p:pic>
      <p:pic>
        <p:nvPicPr>
          <p:cNvPr id="34" name="Picture 33" descr="Specify Software Project">
            <a:extLst>
              <a:ext uri="{FF2B5EF4-FFF2-40B4-BE49-F238E27FC236}">
                <a16:creationId xmlns:a16="http://schemas.microsoft.com/office/drawing/2014/main" id="{57D484DB-92BA-B446-BA04-160268854248}"/>
              </a:ext>
            </a:extLst>
          </p:cNvPr>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689983" y="4242692"/>
            <a:ext cx="1926178" cy="688908"/>
          </a:xfrm>
          <a:prstGeom prst="rect">
            <a:avLst/>
          </a:prstGeom>
          <a:noFill/>
          <a:ln>
            <a:noFill/>
          </a:ln>
        </p:spPr>
      </p:pic>
      <p:pic>
        <p:nvPicPr>
          <p:cNvPr id="35" name="Picture 34" descr="Image result for stanford logo">
            <a:extLst>
              <a:ext uri="{FF2B5EF4-FFF2-40B4-BE49-F238E27FC236}">
                <a16:creationId xmlns:a16="http://schemas.microsoft.com/office/drawing/2014/main" id="{2D9DDD75-0D67-4744-AB99-D619029C48D2}"/>
              </a:ext>
            </a:extLst>
          </p:cNvPr>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33711" y="5373050"/>
            <a:ext cx="2056095" cy="1155455"/>
          </a:xfrm>
          <a:prstGeom prst="rect">
            <a:avLst/>
          </a:prstGeom>
          <a:noFill/>
          <a:ln>
            <a:noFill/>
          </a:ln>
        </p:spPr>
      </p:pic>
      <p:pic>
        <p:nvPicPr>
          <p:cNvPr id="13" name="Picture 12">
            <a:extLst>
              <a:ext uri="{FF2B5EF4-FFF2-40B4-BE49-F238E27FC236}">
                <a16:creationId xmlns:a16="http://schemas.microsoft.com/office/drawing/2014/main" id="{087EEADE-F42F-EC4B-AF24-CE4E3736A306}"/>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678995" y="5592743"/>
            <a:ext cx="2160664" cy="676126"/>
          </a:xfrm>
          <a:prstGeom prst="rect">
            <a:avLst/>
          </a:prstGeom>
        </p:spPr>
      </p:pic>
      <p:pic>
        <p:nvPicPr>
          <p:cNvPr id="37" name="Picture 36">
            <a:extLst>
              <a:ext uri="{FF2B5EF4-FFF2-40B4-BE49-F238E27FC236}">
                <a16:creationId xmlns:a16="http://schemas.microsoft.com/office/drawing/2014/main" id="{0607E114-1293-2E44-A229-1BE85544C003}"/>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628961" y="5212652"/>
            <a:ext cx="953936" cy="1255691"/>
          </a:xfrm>
          <a:prstGeom prst="rect">
            <a:avLst/>
          </a:prstGeom>
        </p:spPr>
      </p:pic>
      <p:pic>
        <p:nvPicPr>
          <p:cNvPr id="18" name="Picture 17" descr="Back Home">
            <a:extLst>
              <a:ext uri="{FF2B5EF4-FFF2-40B4-BE49-F238E27FC236}">
                <a16:creationId xmlns:a16="http://schemas.microsoft.com/office/drawing/2014/main" id="{CE8271B7-35DD-2746-9C0D-0678716F15DE}"/>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298355" y="926788"/>
            <a:ext cx="2952750" cy="514350"/>
          </a:xfrm>
          <a:prstGeom prst="rect">
            <a:avLst/>
          </a:prstGeom>
          <a:noFill/>
          <a:ln>
            <a:noFill/>
          </a:ln>
        </p:spPr>
      </p:pic>
      <p:pic>
        <p:nvPicPr>
          <p:cNvPr id="5" name="Picture 4">
            <a:extLst>
              <a:ext uri="{FF2B5EF4-FFF2-40B4-BE49-F238E27FC236}">
                <a16:creationId xmlns:a16="http://schemas.microsoft.com/office/drawing/2014/main" id="{381D8B23-00E5-5E40-81BE-0CC794AA48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37164" y="5554937"/>
            <a:ext cx="2400300" cy="825500"/>
          </a:xfrm>
          <a:prstGeom prst="rect">
            <a:avLst/>
          </a:prstGeom>
        </p:spPr>
      </p:pic>
    </p:spTree>
    <p:extLst>
      <p:ext uri="{BB962C8B-B14F-4D97-AF65-F5344CB8AC3E}">
        <p14:creationId xmlns:p14="http://schemas.microsoft.com/office/powerpoint/2010/main" val="266240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Experiments</a:t>
            </a:r>
            <a:br>
              <a:rPr lang="en-US" dirty="0"/>
            </a:br>
            <a:r>
              <a:rPr lang="en-US" dirty="0"/>
              <a:t>in </a:t>
            </a:r>
            <a:r>
              <a:rPr lang="en-US" dirty="0">
                <a:solidFill>
                  <a:srgbClr val="FF0000"/>
                </a:solidFill>
              </a:rPr>
              <a:t>I</a:t>
            </a:r>
            <a:r>
              <a:rPr lang="en-US" dirty="0"/>
              <a:t>nnovat</a:t>
            </a:r>
            <a:r>
              <a:rPr lang="en-US" dirty="0">
                <a:solidFill>
                  <a:srgbClr val="FF0000"/>
                </a:solidFill>
              </a:rPr>
              <a:t>i</a:t>
            </a:r>
            <a:r>
              <a:rPr lang="en-US" dirty="0"/>
              <a:t>on</a:t>
            </a:r>
          </a:p>
        </p:txBody>
      </p:sp>
      <p:sp>
        <p:nvSpPr>
          <p:cNvPr id="3" name="Subtitle 2"/>
          <p:cNvSpPr>
            <a:spLocks noGrp="1"/>
          </p:cNvSpPr>
          <p:nvPr>
            <p:ph type="subTitle" idx="1"/>
          </p:nvPr>
        </p:nvSpPr>
        <p:spPr>
          <a:xfrm>
            <a:off x="714668" y="5320299"/>
            <a:ext cx="7848600" cy="408548"/>
          </a:xfrm>
        </p:spPr>
        <p:txBody>
          <a:bodyPr/>
          <a:lstStyle/>
          <a:p>
            <a:r>
              <a:rPr lang="en-US" dirty="0"/>
              <a:t>by Robert Miller and John Herbert</a:t>
            </a:r>
          </a:p>
        </p:txBody>
      </p:sp>
      <p:sp>
        <p:nvSpPr>
          <p:cNvPr id="4" name="TextBox 3"/>
          <p:cNvSpPr txBox="1"/>
          <p:nvPr/>
        </p:nvSpPr>
        <p:spPr>
          <a:xfrm>
            <a:off x="685799" y="4314515"/>
            <a:ext cx="5797193" cy="954107"/>
          </a:xfrm>
          <a:prstGeom prst="rect">
            <a:avLst/>
          </a:prstGeom>
          <a:noFill/>
        </p:spPr>
        <p:txBody>
          <a:bodyPr wrap="square" rtlCol="0">
            <a:spAutoFit/>
          </a:bodyPr>
          <a:lstStyle/>
          <a:p>
            <a:r>
              <a:rPr lang="en-US" sz="2800" dirty="0">
                <a:solidFill>
                  <a:srgbClr val="FFFFFF"/>
                </a:solidFill>
              </a:rPr>
              <a:t>LYRASIS Leaders Forum 2018</a:t>
            </a:r>
          </a:p>
          <a:p>
            <a:r>
              <a:rPr lang="en-US" sz="2800" dirty="0">
                <a:solidFill>
                  <a:srgbClr val="FFFFFF"/>
                </a:solidFill>
              </a:rPr>
              <a:t>San Francisco </a:t>
            </a:r>
          </a:p>
        </p:txBody>
      </p:sp>
      <p:pic>
        <p:nvPicPr>
          <p:cNvPr id="6" name="Picture 5"/>
          <p:cNvPicPr>
            <a:picLocks noChangeAspect="1"/>
          </p:cNvPicPr>
          <p:nvPr/>
        </p:nvPicPr>
        <p:blipFill>
          <a:blip r:embed="rId3"/>
          <a:stretch>
            <a:fillRect/>
          </a:stretch>
        </p:blipFill>
        <p:spPr>
          <a:xfrm>
            <a:off x="4876800" y="1272386"/>
            <a:ext cx="4267200" cy="2870200"/>
          </a:xfrm>
          <a:prstGeom prst="rect">
            <a:avLst/>
          </a:prstGeom>
        </p:spPr>
      </p:pic>
    </p:spTree>
    <p:extLst>
      <p:ext uri="{BB962C8B-B14F-4D97-AF65-F5344CB8AC3E}">
        <p14:creationId xmlns:p14="http://schemas.microsoft.com/office/powerpoint/2010/main" val="2716936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type="body" idx="1"/>
          </p:nvPr>
        </p:nvSpPr>
        <p:spPr>
          <a:xfrm>
            <a:off x="244247" y="1048452"/>
            <a:ext cx="8560706" cy="5023576"/>
          </a:xfrm>
          <a:prstGeom prst="rect">
            <a:avLst/>
          </a:prstGeom>
          <a:noFill/>
          <a:ln>
            <a:noFill/>
          </a:ln>
        </p:spPr>
        <p:txBody>
          <a:bodyPr spcFirstLastPara="1" vert="horz" wrap="square" lIns="68575" tIns="34275" rIns="68575" bIns="34275" rtlCol="0" anchor="t" anchorCtr="0">
            <a:noAutofit/>
          </a:bodyPr>
          <a:lstStyle/>
          <a:p>
            <a:pPr marL="177800" indent="-177800">
              <a:lnSpc>
                <a:spcPct val="90000"/>
              </a:lnSpc>
              <a:spcBef>
                <a:spcPts val="0"/>
              </a:spcBef>
              <a:buClr>
                <a:schemeClr val="dk1"/>
              </a:buClr>
              <a:buSzPts val="1800"/>
              <a:buFont typeface="Arial"/>
              <a:buChar char="•"/>
            </a:pPr>
            <a:r>
              <a:rPr lang="en" dirty="0">
                <a:latin typeface="Arial" panose="020B0604020202020204" pitchFamily="34" charset="0"/>
                <a:cs typeface="Arial" panose="020B0604020202020204" pitchFamily="34" charset="0"/>
              </a:rPr>
              <a:t>Same set of questions for all 27 participating programs</a:t>
            </a:r>
          </a:p>
          <a:p>
            <a:pPr marL="452120" lvl="1" indent="-177800">
              <a:lnSpc>
                <a:spcPct val="90000"/>
              </a:lnSpc>
              <a:spcBef>
                <a:spcPts val="0"/>
              </a:spcBef>
              <a:buClr>
                <a:schemeClr val="dk1"/>
              </a:buClr>
              <a:buSzPts val="1800"/>
              <a:buFont typeface="Arial"/>
              <a:buChar char="•"/>
            </a:pPr>
            <a:r>
              <a:rPr lang="en-US" dirty="0">
                <a:latin typeface="Arial" panose="020B0604020202020204" pitchFamily="34" charset="0"/>
                <a:cs typeface="Arial" panose="020B0604020202020204" pitchFamily="34" charset="0"/>
              </a:rPr>
              <a:t>G</a:t>
            </a:r>
            <a:r>
              <a:rPr lang="en" dirty="0">
                <a:latin typeface="Arial" panose="020B0604020202020204" pitchFamily="34" charset="0"/>
                <a:cs typeface="Arial" panose="020B0604020202020204" pitchFamily="34" charset="0"/>
              </a:rPr>
              <a:t>overnance, </a:t>
            </a:r>
            <a:r>
              <a:rPr lang="en-US" dirty="0">
                <a:latin typeface="Arial" panose="020B0604020202020204" pitchFamily="34" charset="0"/>
                <a:cs typeface="Arial" panose="020B0604020202020204" pitchFamily="34" charset="0"/>
              </a:rPr>
              <a:t>audience, roadmap, code committers, implementers, budget, stage, etc.</a:t>
            </a:r>
            <a:br>
              <a:rPr lang="en"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177800" indent="-177800">
              <a:lnSpc>
                <a:spcPct val="90000"/>
              </a:lnSpc>
              <a:spcBef>
                <a:spcPts val="800"/>
              </a:spcBef>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Expectations</a:t>
            </a:r>
            <a:endParaRPr dirty="0">
              <a:latin typeface="Arial" panose="020B0604020202020204" pitchFamily="34" charset="0"/>
              <a:cs typeface="Arial" panose="020B0604020202020204" pitchFamily="34" charset="0"/>
            </a:endParaRPr>
          </a:p>
          <a:p>
            <a:pPr marL="520700" lvl="1" indent="-177800">
              <a:lnSpc>
                <a:spcPct val="90000"/>
              </a:lnSpc>
              <a:spcBef>
                <a:spcPts val="400"/>
              </a:spcBef>
              <a:buClr>
                <a:schemeClr val="dk1"/>
              </a:buClr>
              <a:buSzPts val="1800"/>
              <a:buFont typeface="Arial"/>
              <a:buChar char="•"/>
            </a:pPr>
            <a:r>
              <a:rPr lang="en" sz="2400" dirty="0">
                <a:solidFill>
                  <a:schemeClr val="dk1"/>
                </a:solidFill>
                <a:latin typeface="Arial" panose="020B0604020202020204" pitchFamily="34" charset="0"/>
                <a:ea typeface="Calibri"/>
                <a:cs typeface="Arial" panose="020B0604020202020204" pitchFamily="34" charset="0"/>
                <a:sym typeface="Calibri"/>
              </a:rPr>
              <a:t>Find commonalities that we could draw conclusions from, e.g. project of certain size, funding type, license etc. – more likely sustainable</a:t>
            </a:r>
            <a:br>
              <a:rPr lang="en" sz="2400" dirty="0">
                <a:solidFill>
                  <a:schemeClr val="dk1"/>
                </a:solidFill>
                <a:latin typeface="Arial" panose="020B0604020202020204" pitchFamily="34" charset="0"/>
                <a:ea typeface="Calibri"/>
                <a:cs typeface="Arial" panose="020B0604020202020204" pitchFamily="34" charset="0"/>
                <a:sym typeface="Calibri"/>
              </a:rPr>
            </a:br>
            <a:endParaRPr sz="2400" dirty="0">
              <a:latin typeface="Arial" panose="020B0604020202020204" pitchFamily="34" charset="0"/>
              <a:cs typeface="Arial" panose="020B0604020202020204" pitchFamily="34" charset="0"/>
            </a:endParaRPr>
          </a:p>
          <a:p>
            <a:pPr marL="177800" indent="-177800">
              <a:lnSpc>
                <a:spcPct val="90000"/>
              </a:lnSpc>
              <a:spcBef>
                <a:spcPts val="800"/>
              </a:spcBef>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Spoiler – we did not</a:t>
            </a:r>
            <a:endParaRPr dirty="0">
              <a:latin typeface="Arial" panose="020B0604020202020204" pitchFamily="34" charset="0"/>
              <a:cs typeface="Arial" panose="020B0604020202020204" pitchFamily="34" charset="0"/>
            </a:endParaRPr>
          </a:p>
          <a:p>
            <a:pPr marL="520700" lvl="1" indent="-177800">
              <a:lnSpc>
                <a:spcPct val="90000"/>
              </a:lnSpc>
              <a:spcBef>
                <a:spcPts val="400"/>
              </a:spcBef>
              <a:buClr>
                <a:schemeClr val="dk1"/>
              </a:buClr>
              <a:buSzPts val="1800"/>
              <a:buFont typeface="Arial"/>
              <a:buChar char="•"/>
            </a:pPr>
            <a:r>
              <a:rPr lang="en" sz="2400" dirty="0">
                <a:solidFill>
                  <a:schemeClr val="dk1"/>
                </a:solidFill>
                <a:latin typeface="Arial" panose="020B0604020202020204" pitchFamily="34" charset="0"/>
                <a:ea typeface="Calibri"/>
                <a:cs typeface="Arial" panose="020B0604020202020204" pitchFamily="34" charset="0"/>
                <a:sym typeface="Calibri"/>
              </a:rPr>
              <a:t>Didn’t know them as well as we thought</a:t>
            </a:r>
            <a:endParaRPr sz="2400" dirty="0">
              <a:latin typeface="Arial" panose="020B0604020202020204" pitchFamily="34" charset="0"/>
              <a:cs typeface="Arial" panose="020B0604020202020204" pitchFamily="34" charset="0"/>
            </a:endParaRPr>
          </a:p>
          <a:p>
            <a:pPr marL="520700" lvl="1" indent="-177800">
              <a:lnSpc>
                <a:spcPct val="90000"/>
              </a:lnSpc>
              <a:spcBef>
                <a:spcPts val="400"/>
              </a:spcBef>
              <a:buClr>
                <a:schemeClr val="dk1"/>
              </a:buClr>
              <a:buSzPts val="1800"/>
              <a:buFont typeface="Arial"/>
              <a:buChar char="•"/>
            </a:pPr>
            <a:r>
              <a:rPr lang="en" sz="2400" dirty="0">
                <a:solidFill>
                  <a:schemeClr val="dk1"/>
                </a:solidFill>
                <a:latin typeface="Arial" panose="020B0604020202020204" pitchFamily="34" charset="0"/>
                <a:ea typeface="Calibri"/>
                <a:cs typeface="Arial" panose="020B0604020202020204" pitchFamily="34" charset="0"/>
                <a:sym typeface="Calibri"/>
              </a:rPr>
              <a:t>Realization that roadmap was unlikely</a:t>
            </a:r>
            <a:endParaRPr sz="2400" dirty="0">
              <a:latin typeface="Arial" panose="020B0604020202020204" pitchFamily="34" charset="0"/>
              <a:cs typeface="Arial" panose="020B0604020202020204" pitchFamily="34" charset="0"/>
            </a:endParaRPr>
          </a:p>
          <a:p>
            <a:pPr marL="520700" lvl="1" indent="-177800">
              <a:lnSpc>
                <a:spcPct val="90000"/>
              </a:lnSpc>
              <a:spcBef>
                <a:spcPts val="400"/>
              </a:spcBef>
              <a:buClr>
                <a:schemeClr val="dk1"/>
              </a:buClr>
              <a:buSzPts val="1800"/>
              <a:buFont typeface="Arial"/>
              <a:buChar char="•"/>
            </a:pPr>
            <a:r>
              <a:rPr lang="en" sz="2400" dirty="0">
                <a:solidFill>
                  <a:schemeClr val="dk1"/>
                </a:solidFill>
                <a:latin typeface="Arial" panose="020B0604020202020204" pitchFamily="34" charset="0"/>
                <a:ea typeface="Calibri"/>
                <a:cs typeface="Arial" panose="020B0604020202020204" pitchFamily="34" charset="0"/>
                <a:sym typeface="Calibri"/>
              </a:rPr>
              <a:t>Still beneficial  - snapshot in time</a:t>
            </a:r>
            <a:endParaRPr sz="24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A4F9B971-6174-474D-A4BA-9D4597108FCC}"/>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ITAV Background - Survey</a:t>
            </a:r>
          </a:p>
        </p:txBody>
      </p:sp>
    </p:spTree>
    <p:extLst>
      <p:ext uri="{BB962C8B-B14F-4D97-AF65-F5344CB8AC3E}">
        <p14:creationId xmlns:p14="http://schemas.microsoft.com/office/powerpoint/2010/main" val="1756498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3" name="Shape 163"/>
          <p:cNvPicPr preferRelativeResize="0">
            <a:picLocks noChangeAspect="1"/>
          </p:cNvPicPr>
          <p:nvPr/>
        </p:nvPicPr>
        <p:blipFill rotWithShape="1">
          <a:blip r:embed="rId3">
            <a:alphaModFix/>
          </a:blip>
          <a:srcRect l="15101" t="14751" r="15497" b="17262"/>
          <a:stretch/>
        </p:blipFill>
        <p:spPr>
          <a:xfrm>
            <a:off x="4645152" y="1335024"/>
            <a:ext cx="4023360" cy="3941250"/>
          </a:xfrm>
          <a:prstGeom prst="rect">
            <a:avLst/>
          </a:prstGeom>
          <a:noFill/>
          <a:ln>
            <a:noFill/>
          </a:ln>
        </p:spPr>
      </p:pic>
      <p:sp>
        <p:nvSpPr>
          <p:cNvPr id="162" name="Shape 162"/>
          <p:cNvSpPr txBox="1">
            <a:spLocks noGrp="1"/>
          </p:cNvSpPr>
          <p:nvPr>
            <p:ph type="body" idx="1"/>
          </p:nvPr>
        </p:nvSpPr>
        <p:spPr>
          <a:xfrm>
            <a:off x="244247" y="1169292"/>
            <a:ext cx="4768020" cy="4860717"/>
          </a:xfrm>
          <a:prstGeom prst="rect">
            <a:avLst/>
          </a:prstGeom>
          <a:noFill/>
          <a:ln>
            <a:noFill/>
          </a:ln>
        </p:spPr>
        <p:txBody>
          <a:bodyPr spcFirstLastPara="1" vert="horz" wrap="square" lIns="68575" tIns="34275" rIns="68575" bIns="34275" rtlCol="0" anchor="t" anchorCtr="0">
            <a:noAutofit/>
          </a:bodyPr>
          <a:lstStyle/>
          <a:p>
            <a:pPr marL="177800" indent="-177800">
              <a:spcBef>
                <a:spcPts val="0"/>
              </a:spcBef>
              <a:spcAft>
                <a:spcPts val="1200"/>
              </a:spcAft>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Sustainability is not one thing, nor is it a straight line</a:t>
            </a:r>
            <a:endParaRPr dirty="0">
              <a:solidFill>
                <a:schemeClr val="dk1"/>
              </a:solidFill>
              <a:latin typeface="Arial" panose="020B0604020202020204" pitchFamily="34" charset="0"/>
              <a:ea typeface="Calibri"/>
              <a:cs typeface="Arial" panose="020B0604020202020204" pitchFamily="34" charset="0"/>
              <a:sym typeface="Calibri"/>
            </a:endParaRPr>
          </a:p>
          <a:p>
            <a:pPr marL="177800" indent="-177800">
              <a:spcBef>
                <a:spcPts val="0"/>
              </a:spcBef>
              <a:spcAft>
                <a:spcPts val="1200"/>
              </a:spcAft>
              <a:buClr>
                <a:schemeClr val="dk1"/>
              </a:buClr>
              <a:buSzPts val="18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Community – needs</a:t>
            </a:r>
          </a:p>
          <a:p>
            <a:pPr marL="177800" indent="-177800">
              <a:spcBef>
                <a:spcPts val="0"/>
              </a:spcBef>
              <a:spcAft>
                <a:spcPts val="1200"/>
              </a:spcAft>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Sustainability has </a:t>
            </a:r>
            <a:r>
              <a:rPr lang="en" i="1" dirty="0">
                <a:solidFill>
                  <a:schemeClr val="dk1"/>
                </a:solidFill>
                <a:latin typeface="Arial" panose="020B0604020202020204" pitchFamily="34" charset="0"/>
                <a:ea typeface="Calibri"/>
                <a:cs typeface="Arial" panose="020B0604020202020204" pitchFamily="34" charset="0"/>
                <a:sym typeface="Calibri"/>
              </a:rPr>
              <a:t>facets</a:t>
            </a:r>
            <a:r>
              <a:rPr lang="en" dirty="0">
                <a:solidFill>
                  <a:schemeClr val="dk1"/>
                </a:solidFill>
                <a:latin typeface="Arial" panose="020B0604020202020204" pitchFamily="34" charset="0"/>
                <a:ea typeface="Calibri"/>
                <a:cs typeface="Arial" panose="020B0604020202020204" pitchFamily="34" charset="0"/>
                <a:sym typeface="Calibri"/>
              </a:rPr>
              <a:t> that move in cyclical </a:t>
            </a:r>
            <a:r>
              <a:rPr lang="en" i="1" dirty="0">
                <a:solidFill>
                  <a:schemeClr val="dk1"/>
                </a:solidFill>
                <a:latin typeface="Arial" panose="020B0604020202020204" pitchFamily="34" charset="0"/>
                <a:ea typeface="Calibri"/>
                <a:cs typeface="Arial" panose="020B0604020202020204" pitchFamily="34" charset="0"/>
                <a:sym typeface="Calibri"/>
              </a:rPr>
              <a:t>phases</a:t>
            </a:r>
            <a:r>
              <a:rPr lang="en" dirty="0">
                <a:solidFill>
                  <a:schemeClr val="dk1"/>
                </a:solidFill>
                <a:latin typeface="Arial" panose="020B0604020202020204" pitchFamily="34" charset="0"/>
                <a:ea typeface="Calibri"/>
                <a:cs typeface="Arial" panose="020B0604020202020204" pitchFamily="34" charset="0"/>
                <a:sym typeface="Calibri"/>
              </a:rPr>
              <a:t> - together and separately</a:t>
            </a:r>
            <a:endParaRPr dirty="0">
              <a:solidFill>
                <a:schemeClr val="dk1"/>
              </a:solidFill>
              <a:latin typeface="Arial" panose="020B0604020202020204" pitchFamily="34" charset="0"/>
              <a:ea typeface="Calibri"/>
              <a:cs typeface="Arial" panose="020B0604020202020204" pitchFamily="34" charset="0"/>
              <a:sym typeface="Calibri"/>
            </a:endParaRPr>
          </a:p>
          <a:p>
            <a:pPr marL="177800" indent="-177800">
              <a:spcBef>
                <a:spcPts val="0"/>
              </a:spcBef>
              <a:spcAft>
                <a:spcPts val="1200"/>
              </a:spcAft>
              <a:buClr>
                <a:schemeClr val="dk1"/>
              </a:buClr>
              <a:buSzPts val="18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Gathered information from survey and forum to develop a Guidebook to serve as a practical reference source for OSS programs</a:t>
            </a:r>
            <a:endParaRPr sz="1500" dirty="0">
              <a:solidFill>
                <a:schemeClr val="dk1"/>
              </a:solidFill>
              <a:latin typeface="Calibri"/>
              <a:ea typeface="Calibri"/>
              <a:cs typeface="Calibri"/>
              <a:sym typeface="Calibri"/>
            </a:endParaRPr>
          </a:p>
          <a:p>
            <a:pPr marL="177800" indent="-76200">
              <a:lnSpc>
                <a:spcPct val="90000"/>
              </a:lnSpc>
              <a:spcBef>
                <a:spcPts val="800"/>
              </a:spcBef>
              <a:buClr>
                <a:schemeClr val="dk1"/>
              </a:buClr>
              <a:buSzPts val="1500"/>
              <a:buNone/>
            </a:pPr>
            <a:endParaRPr sz="1500" dirty="0">
              <a:solidFill>
                <a:schemeClr val="dk1"/>
              </a:solidFill>
              <a:latin typeface="Calibri"/>
              <a:ea typeface="Calibri"/>
              <a:cs typeface="Calibri"/>
              <a:sym typeface="Calibri"/>
            </a:endParaRPr>
          </a:p>
        </p:txBody>
      </p:sp>
      <p:sp>
        <p:nvSpPr>
          <p:cNvPr id="5" name="Title 1">
            <a:extLst>
              <a:ext uri="{FF2B5EF4-FFF2-40B4-BE49-F238E27FC236}">
                <a16:creationId xmlns:a16="http://schemas.microsoft.com/office/drawing/2014/main" id="{F5C49637-E58B-234A-B75F-16F0552E1B5F}"/>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ITAV: Major Findings</a:t>
            </a:r>
          </a:p>
        </p:txBody>
      </p:sp>
    </p:spTree>
    <p:extLst>
      <p:ext uri="{BB962C8B-B14F-4D97-AF65-F5344CB8AC3E}">
        <p14:creationId xmlns:p14="http://schemas.microsoft.com/office/powerpoint/2010/main" val="1605539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Shape 169"/>
          <p:cNvSpPr txBox="1">
            <a:spLocks noGrp="1"/>
          </p:cNvSpPr>
          <p:nvPr>
            <p:ph type="body" idx="1"/>
          </p:nvPr>
        </p:nvSpPr>
        <p:spPr>
          <a:xfrm>
            <a:off x="244246" y="857203"/>
            <a:ext cx="8632625" cy="6000797"/>
          </a:xfrm>
          <a:prstGeom prst="rect">
            <a:avLst/>
          </a:prstGeom>
        </p:spPr>
        <p:txBody>
          <a:bodyPr spcFirstLastPara="1" vert="horz" wrap="square" lIns="68575" tIns="68575" rIns="68575" bIns="68575" rtlCol="0" anchor="t" anchorCtr="0">
            <a:noAutofit/>
          </a:bodyPr>
          <a:lstStyle/>
          <a:p>
            <a:pPr marL="457200" indent="-361950">
              <a:spcBef>
                <a:spcPts val="800"/>
              </a:spcBef>
              <a:buSzPts val="2100"/>
              <a:buChar char="●"/>
            </a:pPr>
            <a:r>
              <a:rPr lang="en" dirty="0">
                <a:latin typeface="Arial" panose="020B0604020202020204" pitchFamily="34" charset="0"/>
                <a:cs typeface="Arial" panose="020B0604020202020204" pitchFamily="34" charset="0"/>
              </a:rPr>
              <a:t>How many have been involved with </a:t>
            </a:r>
            <a:r>
              <a:rPr lang="en-US" dirty="0">
                <a:latin typeface="Arial" panose="020B0604020202020204" pitchFamily="34" charset="0"/>
                <a:cs typeface="Arial" panose="020B0604020202020204" pitchFamily="34" charset="0"/>
              </a:rPr>
              <a:t>programs</a:t>
            </a:r>
            <a:r>
              <a:rPr lang="en" dirty="0">
                <a:latin typeface="Arial" panose="020B0604020202020204" pitchFamily="34" charset="0"/>
                <a:cs typeface="Arial" panose="020B0604020202020204" pitchFamily="34" charset="0"/>
              </a:rPr>
              <a:t> such as:</a:t>
            </a:r>
            <a:endParaRPr dirty="0">
              <a:latin typeface="Arial" panose="020B0604020202020204" pitchFamily="34" charset="0"/>
              <a:cs typeface="Arial" panose="020B0604020202020204" pitchFamily="34" charset="0"/>
            </a:endParaRPr>
          </a:p>
          <a:p>
            <a:pPr marL="914400" lvl="1" indent="-342900">
              <a:spcBef>
                <a:spcPts val="0"/>
              </a:spcBef>
              <a:buSzPts val="1800"/>
              <a:buChar char="○"/>
            </a:pPr>
            <a:r>
              <a:rPr lang="en-US" sz="2400" dirty="0">
                <a:latin typeface="Arial" panose="020B0604020202020204" pitchFamily="34" charset="0"/>
                <a:cs typeface="Arial" panose="020B0604020202020204" pitchFamily="34" charset="0"/>
              </a:rPr>
              <a:t>Technology program  </a:t>
            </a:r>
          </a:p>
          <a:p>
            <a:pPr marL="1188720" lvl="2" indent="-342900">
              <a:spcBef>
                <a:spcPts val="0"/>
              </a:spcBef>
              <a:buSzPts val="1800"/>
              <a:buChar char="○"/>
            </a:pPr>
            <a:r>
              <a:rPr lang="en-US" sz="2200" dirty="0">
                <a:latin typeface="Arial" panose="020B0604020202020204" pitchFamily="34" charset="0"/>
                <a:cs typeface="Arial" panose="020B0604020202020204" pitchFamily="34" charset="0"/>
              </a:rPr>
              <a:t>Open source/proprietary</a:t>
            </a:r>
          </a:p>
          <a:p>
            <a:pPr marL="914400" lvl="1" indent="-342900">
              <a:spcBef>
                <a:spcPts val="0"/>
              </a:spcBef>
              <a:buSzPts val="1800"/>
              <a:buChar char="○"/>
            </a:pPr>
            <a:r>
              <a:rPr lang="en-US" sz="2400" dirty="0">
                <a:latin typeface="Arial" panose="020B0604020202020204" pitchFamily="34" charset="0"/>
                <a:cs typeface="Arial" panose="020B0604020202020204" pitchFamily="34" charset="0"/>
              </a:rPr>
              <a:t>Public program</a:t>
            </a:r>
          </a:p>
          <a:p>
            <a:pPr marL="1188720" lvl="2" indent="-342900">
              <a:spcBef>
                <a:spcPts val="0"/>
              </a:spcBef>
              <a:buSzPts val="1800"/>
              <a:buChar char="○"/>
            </a:pPr>
            <a:r>
              <a:rPr lang="en-US" sz="2200" dirty="0">
                <a:latin typeface="Arial" panose="020B0604020202020204" pitchFamily="34" charset="0"/>
                <a:cs typeface="Arial" panose="020B0604020202020204" pitchFamily="34" charset="0"/>
              </a:rPr>
              <a:t>Book festivals/speaker series</a:t>
            </a:r>
          </a:p>
          <a:p>
            <a:pPr marL="914400" lvl="1" indent="-342900">
              <a:spcBef>
                <a:spcPts val="0"/>
              </a:spcBef>
              <a:buSzPts val="1800"/>
              <a:buChar char="○"/>
            </a:pPr>
            <a:r>
              <a:rPr lang="en-US" sz="2400" dirty="0">
                <a:latin typeface="Arial" panose="020B0604020202020204" pitchFamily="34" charset="0"/>
                <a:cs typeface="Arial" panose="020B0604020202020204" pitchFamily="34" charset="0"/>
              </a:rPr>
              <a:t>Consortia/professional organization</a:t>
            </a:r>
          </a:p>
          <a:p>
            <a:pPr marL="1188720" lvl="2" indent="-342900">
              <a:spcBef>
                <a:spcPts val="0"/>
              </a:spcBef>
              <a:buSzPts val="1800"/>
              <a:buChar char="○"/>
            </a:pPr>
            <a:r>
              <a:rPr lang="en-US" sz="2200" dirty="0">
                <a:latin typeface="Arial" panose="020B0604020202020204" pitchFamily="34" charset="0"/>
                <a:cs typeface="Arial" panose="020B0604020202020204" pitchFamily="34" charset="0"/>
              </a:rPr>
              <a:t>New Media Consortium/Horizon Report</a:t>
            </a:r>
            <a:br>
              <a:rPr lang="en" sz="2200" dirty="0">
                <a:latin typeface="Arial" panose="020B0604020202020204" pitchFamily="34" charset="0"/>
                <a:cs typeface="Arial" panose="020B0604020202020204" pitchFamily="34" charset="0"/>
              </a:rPr>
            </a:br>
            <a:endParaRPr sz="2200" dirty="0">
              <a:latin typeface="Arial" panose="020B0604020202020204" pitchFamily="34" charset="0"/>
              <a:cs typeface="Arial" panose="020B0604020202020204" pitchFamily="34" charset="0"/>
            </a:endParaRPr>
          </a:p>
          <a:p>
            <a:pPr marL="457200" indent="-361950">
              <a:spcBef>
                <a:spcPts val="0"/>
              </a:spcBef>
              <a:buSzPts val="2100"/>
              <a:buChar char="●"/>
            </a:pPr>
            <a:r>
              <a:rPr lang="en-US" dirty="0">
                <a:latin typeface="Arial" panose="020B0604020202020204" pitchFamily="34" charset="0"/>
                <a:cs typeface="Arial" panose="020B0604020202020204" pitchFamily="34" charset="0"/>
              </a:rPr>
              <a:t>Are they all still around?</a:t>
            </a:r>
            <a:endParaRPr dirty="0">
              <a:latin typeface="Arial" panose="020B0604020202020204" pitchFamily="34" charset="0"/>
              <a:cs typeface="Arial" panose="020B0604020202020204" pitchFamily="34" charset="0"/>
            </a:endParaRPr>
          </a:p>
          <a:p>
            <a:pPr marL="914400" lvl="1" indent="-342900">
              <a:spcBef>
                <a:spcPts val="0"/>
              </a:spcBef>
              <a:buSzPts val="1800"/>
              <a:buChar char="○"/>
            </a:pPr>
            <a:r>
              <a:rPr lang="en" sz="2400" dirty="0">
                <a:latin typeface="Arial" panose="020B0604020202020204" pitchFamily="34" charset="0"/>
                <a:cs typeface="Arial" panose="020B0604020202020204" pitchFamily="34" charset="0"/>
              </a:rPr>
              <a:t>If not, do you know why not?</a:t>
            </a:r>
            <a:br>
              <a:rPr lang="en" sz="2400" dirty="0">
                <a:latin typeface="Arial" panose="020B0604020202020204" pitchFamily="34" charset="0"/>
                <a:cs typeface="Arial" panose="020B0604020202020204" pitchFamily="34" charset="0"/>
              </a:rPr>
            </a:br>
            <a:endParaRPr sz="2400" dirty="0">
              <a:latin typeface="Arial" panose="020B0604020202020204" pitchFamily="34" charset="0"/>
              <a:cs typeface="Arial" panose="020B0604020202020204" pitchFamily="34" charset="0"/>
            </a:endParaRPr>
          </a:p>
          <a:p>
            <a:pPr marL="457200" indent="-361950">
              <a:spcBef>
                <a:spcPts val="0"/>
              </a:spcBef>
              <a:buSzPts val="2100"/>
              <a:buChar char="●"/>
            </a:pPr>
            <a:r>
              <a:rPr lang="en" dirty="0">
                <a:latin typeface="Arial" panose="020B0604020202020204" pitchFamily="34" charset="0"/>
                <a:cs typeface="Arial" panose="020B0604020202020204" pitchFamily="34" charset="0"/>
              </a:rPr>
              <a:t>Have you ever evaluated </a:t>
            </a:r>
            <a:r>
              <a:rPr lang="en-US" dirty="0">
                <a:latin typeface="Arial" panose="020B0604020202020204" pitchFamily="34" charset="0"/>
                <a:cs typeface="Arial" panose="020B0604020202020204" pitchFamily="34" charset="0"/>
              </a:rPr>
              <a:t>a program’s sustainability before participating or using at your institution?</a:t>
            </a:r>
            <a:endParaRPr lang="en-US" sz="2000" dirty="0">
              <a:latin typeface="Arial" panose="020B0604020202020204" pitchFamily="34" charset="0"/>
              <a:cs typeface="Arial" panose="020B0604020202020204" pitchFamily="34" charset="0"/>
            </a:endParaRPr>
          </a:p>
          <a:p>
            <a:pPr marL="712470" lvl="1" indent="-342900">
              <a:spcBef>
                <a:spcPts val="0"/>
              </a:spcBef>
              <a:buSzPts val="2100"/>
            </a:pPr>
            <a:r>
              <a:rPr lang="en" sz="2400" dirty="0">
                <a:latin typeface="Arial" panose="020B0604020202020204" pitchFamily="34" charset="0"/>
                <a:cs typeface="Arial" panose="020B0604020202020204" pitchFamily="34" charset="0"/>
              </a:rPr>
              <a:t>   How did you evaluate it? </a:t>
            </a:r>
          </a:p>
          <a:p>
            <a:pPr marL="914400" lvl="1" indent="-342900">
              <a:spcBef>
                <a:spcPts val="0"/>
              </a:spcBef>
              <a:buSzPts val="1800"/>
              <a:buChar char="○"/>
            </a:pPr>
            <a:r>
              <a:rPr lang="en" sz="2400" dirty="0">
                <a:solidFill>
                  <a:srgbClr val="E88831"/>
                </a:solidFill>
                <a:latin typeface="Arial" panose="020B0604020202020204" pitchFamily="34" charset="0"/>
                <a:cs typeface="Arial" panose="020B0604020202020204" pitchFamily="34" charset="0"/>
              </a:rPr>
              <a:t>What factors were the most critical?</a:t>
            </a:r>
            <a:endParaRPr sz="2400" dirty="0">
              <a:solidFill>
                <a:srgbClr val="E8883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008DE045-3910-7D4B-BA3A-6C9BCDE6A7D7}"/>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t>Program Sustainability </a:t>
            </a:r>
            <a:r>
              <a:rPr lang="en" b="1" dirty="0"/>
              <a:t>in Libraries, Archives, and Museums</a:t>
            </a:r>
            <a:endParaRPr lang="en-US" b="1" dirty="0">
              <a:solidFill>
                <a:srgbClr val="002144"/>
              </a:solidFill>
            </a:endParaRPr>
          </a:p>
        </p:txBody>
      </p:sp>
    </p:spTree>
    <p:extLst>
      <p:ext uri="{BB962C8B-B14F-4D97-AF65-F5344CB8AC3E}">
        <p14:creationId xmlns:p14="http://schemas.microsoft.com/office/powerpoint/2010/main" val="1833854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body" idx="1"/>
          </p:nvPr>
        </p:nvSpPr>
        <p:spPr>
          <a:xfrm>
            <a:off x="244247" y="1826503"/>
            <a:ext cx="3845272" cy="3773202"/>
          </a:xfrm>
          <a:prstGeom prst="rect">
            <a:avLst/>
          </a:prstGeom>
          <a:noFill/>
          <a:ln>
            <a:noFill/>
          </a:ln>
        </p:spPr>
        <p:txBody>
          <a:bodyPr spcFirstLastPara="1" vert="horz" wrap="square" lIns="68575" tIns="34275" rIns="68575" bIns="34275" rtlCol="0" anchor="t" anchorCtr="0">
            <a:noAutofit/>
          </a:bodyPr>
          <a:lstStyle/>
          <a:p>
            <a:pPr marL="177800" indent="-171450">
              <a:lnSpc>
                <a:spcPct val="90000"/>
              </a:lnSpc>
              <a:spcBef>
                <a:spcPts val="0"/>
              </a:spcBef>
              <a:buClr>
                <a:schemeClr val="dk1"/>
              </a:buClr>
              <a:buSzPts val="21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Governance</a:t>
            </a:r>
          </a:p>
          <a:p>
            <a:pPr marL="177800" indent="-171450">
              <a:lnSpc>
                <a:spcPct val="90000"/>
              </a:lnSpc>
              <a:spcBef>
                <a:spcPts val="0"/>
              </a:spcBef>
              <a:buClr>
                <a:schemeClr val="dk1"/>
              </a:buClr>
              <a:buSzPts val="2100"/>
              <a:buFont typeface="Arial"/>
              <a:buChar char="•"/>
            </a:pPr>
            <a:endParaRPr dirty="0">
              <a:latin typeface="Arial" panose="020B0604020202020204" pitchFamily="34" charset="0"/>
              <a:cs typeface="Arial" panose="020B0604020202020204" pitchFamily="34" charset="0"/>
            </a:endParaRPr>
          </a:p>
          <a:p>
            <a:pPr marL="177800" indent="-171450">
              <a:lnSpc>
                <a:spcPct val="90000"/>
              </a:lnSpc>
              <a:spcBef>
                <a:spcPts val="800"/>
              </a:spcBef>
              <a:buClr>
                <a:schemeClr val="dk1"/>
              </a:buClr>
              <a:buSzPts val="21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Technology</a:t>
            </a:r>
          </a:p>
          <a:p>
            <a:pPr marL="177800" indent="-171450">
              <a:lnSpc>
                <a:spcPct val="90000"/>
              </a:lnSpc>
              <a:spcBef>
                <a:spcPts val="800"/>
              </a:spcBef>
              <a:buClr>
                <a:schemeClr val="dk1"/>
              </a:buClr>
              <a:buSzPts val="2100"/>
              <a:buFont typeface="Arial"/>
              <a:buChar char="•"/>
            </a:pPr>
            <a:endParaRPr dirty="0">
              <a:latin typeface="Arial" panose="020B0604020202020204" pitchFamily="34" charset="0"/>
              <a:cs typeface="Arial" panose="020B0604020202020204" pitchFamily="34" charset="0"/>
            </a:endParaRPr>
          </a:p>
          <a:p>
            <a:pPr marL="177800" indent="-171450">
              <a:lnSpc>
                <a:spcPct val="90000"/>
              </a:lnSpc>
              <a:spcBef>
                <a:spcPts val="800"/>
              </a:spcBef>
              <a:buClr>
                <a:schemeClr val="dk1"/>
              </a:buClr>
              <a:buSzPts val="21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Resources</a:t>
            </a:r>
          </a:p>
          <a:p>
            <a:pPr marL="177800" indent="-171450">
              <a:lnSpc>
                <a:spcPct val="90000"/>
              </a:lnSpc>
              <a:spcBef>
                <a:spcPts val="800"/>
              </a:spcBef>
              <a:buClr>
                <a:schemeClr val="dk1"/>
              </a:buClr>
              <a:buSzPts val="2100"/>
              <a:buFont typeface="Arial"/>
              <a:buChar char="•"/>
            </a:pPr>
            <a:endParaRPr dirty="0">
              <a:latin typeface="Arial" panose="020B0604020202020204" pitchFamily="34" charset="0"/>
              <a:cs typeface="Arial" panose="020B0604020202020204" pitchFamily="34" charset="0"/>
            </a:endParaRPr>
          </a:p>
          <a:p>
            <a:pPr marL="177800" indent="-171450">
              <a:lnSpc>
                <a:spcPct val="90000"/>
              </a:lnSpc>
              <a:spcBef>
                <a:spcPts val="800"/>
              </a:spcBef>
              <a:buClr>
                <a:schemeClr val="dk1"/>
              </a:buClr>
              <a:buSzPts val="2100"/>
              <a:buFont typeface="Arial"/>
              <a:buChar char="•"/>
            </a:pPr>
            <a:r>
              <a:rPr lang="en" dirty="0">
                <a:solidFill>
                  <a:schemeClr val="dk1"/>
                </a:solidFill>
                <a:latin typeface="Arial" panose="020B0604020202020204" pitchFamily="34" charset="0"/>
                <a:ea typeface="Calibri"/>
                <a:cs typeface="Arial" panose="020B0604020202020204" pitchFamily="34" charset="0"/>
                <a:sym typeface="Calibri"/>
              </a:rPr>
              <a:t>Community Engagement</a:t>
            </a:r>
            <a:endParaRPr dirty="0">
              <a:latin typeface="Arial" panose="020B0604020202020204" pitchFamily="34" charset="0"/>
              <a:cs typeface="Arial" panose="020B0604020202020204" pitchFamily="34" charset="0"/>
            </a:endParaRPr>
          </a:p>
          <a:p>
            <a:pPr marL="177800" indent="-38100">
              <a:lnSpc>
                <a:spcPct val="90000"/>
              </a:lnSpc>
              <a:spcBef>
                <a:spcPts val="800"/>
              </a:spcBef>
              <a:buClr>
                <a:schemeClr val="dk1"/>
              </a:buClr>
              <a:buSzPts val="2100"/>
              <a:buNone/>
            </a:pPr>
            <a:endParaRPr sz="2100" dirty="0">
              <a:solidFill>
                <a:schemeClr val="dk1"/>
              </a:solidFill>
              <a:latin typeface="Calibri"/>
              <a:ea typeface="Calibri"/>
              <a:cs typeface="Calibri"/>
              <a:sym typeface="Calibri"/>
            </a:endParaRPr>
          </a:p>
        </p:txBody>
      </p:sp>
      <p:pic>
        <p:nvPicPr>
          <p:cNvPr id="176" name="Shape 176"/>
          <p:cNvPicPr preferRelativeResize="0">
            <a:picLocks noChangeAspect="1"/>
          </p:cNvPicPr>
          <p:nvPr/>
        </p:nvPicPr>
        <p:blipFill rotWithShape="1">
          <a:blip r:embed="rId3">
            <a:alphaModFix/>
          </a:blip>
          <a:srcRect/>
          <a:stretch/>
        </p:blipFill>
        <p:spPr>
          <a:xfrm>
            <a:off x="3910534" y="1041108"/>
            <a:ext cx="5106173" cy="4876980"/>
          </a:xfrm>
          <a:prstGeom prst="rect">
            <a:avLst/>
          </a:prstGeom>
          <a:noFill/>
          <a:ln>
            <a:noFill/>
          </a:ln>
        </p:spPr>
      </p:pic>
      <p:sp>
        <p:nvSpPr>
          <p:cNvPr id="5" name="Title 1">
            <a:extLst>
              <a:ext uri="{FF2B5EF4-FFF2-40B4-BE49-F238E27FC236}">
                <a16:creationId xmlns:a16="http://schemas.microsoft.com/office/drawing/2014/main" id="{58A5C159-1B59-8C48-99BB-D105819324E4}"/>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ITAV: Facets</a:t>
            </a:r>
          </a:p>
        </p:txBody>
      </p:sp>
    </p:spTree>
    <p:extLst>
      <p:ext uri="{BB962C8B-B14F-4D97-AF65-F5344CB8AC3E}">
        <p14:creationId xmlns:p14="http://schemas.microsoft.com/office/powerpoint/2010/main" val="178117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06CA9"/>
                </a:solidFill>
              </a:rPr>
              <a:t>Facet: Governance – How Are Decisions Made?</a:t>
            </a:r>
          </a:p>
        </p:txBody>
      </p:sp>
      <p:sp>
        <p:nvSpPr>
          <p:cNvPr id="3" name="Content Placeholder 2"/>
          <p:cNvSpPr>
            <a:spLocks noGrp="1"/>
          </p:cNvSpPr>
          <p:nvPr>
            <p:ph sz="half" idx="1"/>
          </p:nvPr>
        </p:nvSpPr>
        <p:spPr>
          <a:xfrm>
            <a:off x="457200" y="1041585"/>
            <a:ext cx="4038600" cy="4718304"/>
          </a:xfrm>
        </p:spPr>
        <p:txBody>
          <a:bodyPr>
            <a:normAutofit/>
          </a:bodyPr>
          <a:lstStyle/>
          <a:p>
            <a:pPr>
              <a:spcBef>
                <a:spcPts val="1200"/>
              </a:spcBef>
            </a:pPr>
            <a:r>
              <a:rPr lang="en-US" sz="2400" dirty="0"/>
              <a:t>Characteristics</a:t>
            </a:r>
          </a:p>
          <a:p>
            <a:pPr lvl="1">
              <a:spcBef>
                <a:spcPts val="1200"/>
              </a:spcBef>
            </a:pPr>
            <a:r>
              <a:rPr lang="en-US" sz="2000" dirty="0"/>
              <a:t>Establishing: Working with original staff/organization</a:t>
            </a:r>
          </a:p>
          <a:p>
            <a:pPr lvl="1">
              <a:spcBef>
                <a:spcPts val="1200"/>
              </a:spcBef>
            </a:pPr>
            <a:r>
              <a:rPr lang="en-US" sz="2000" dirty="0"/>
              <a:t>Stabilizing: Functional but limited in one or more aspects</a:t>
            </a:r>
          </a:p>
          <a:p>
            <a:pPr lvl="1">
              <a:spcBef>
                <a:spcPts val="1200"/>
              </a:spcBef>
            </a:pPr>
            <a:r>
              <a:rPr lang="en-US" sz="2000" dirty="0"/>
              <a:t>Evolving: Strong management structures, although not all have formal governance</a:t>
            </a:r>
          </a:p>
          <a:p>
            <a:pPr>
              <a:spcBef>
                <a:spcPts val="1200"/>
              </a:spcBef>
            </a:pPr>
            <a:r>
              <a:rPr lang="en-US" sz="2400" dirty="0"/>
              <a:t>Questions to ask?</a:t>
            </a:r>
          </a:p>
        </p:txBody>
      </p:sp>
      <p:pic>
        <p:nvPicPr>
          <p:cNvPr id="5" name="Shape 181"/>
          <p:cNvPicPr preferRelativeResize="0">
            <a:picLocks noGrp="1"/>
          </p:cNvPicPr>
          <p:nvPr>
            <p:ph sz="half" idx="2"/>
          </p:nvPr>
        </p:nvPicPr>
        <p:blipFill rotWithShape="1">
          <a:blip r:embed="rId3">
            <a:alphaModFix/>
          </a:blip>
          <a:srcRect l="15450" t="13841" r="15377" b="15371"/>
          <a:stretch/>
        </p:blipFill>
        <p:spPr>
          <a:xfrm>
            <a:off x="4648200" y="1334292"/>
            <a:ext cx="4038600" cy="4132890"/>
          </a:xfrm>
          <a:prstGeom prst="rect">
            <a:avLst/>
          </a:prstGeom>
          <a:noFill/>
          <a:ln>
            <a:noFill/>
          </a:ln>
        </p:spPr>
      </p:pic>
    </p:spTree>
    <p:extLst>
      <p:ext uri="{BB962C8B-B14F-4D97-AF65-F5344CB8AC3E}">
        <p14:creationId xmlns:p14="http://schemas.microsoft.com/office/powerpoint/2010/main" val="3204934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A6569"/>
                </a:solidFill>
              </a:rPr>
              <a:t>Facet: Technology – Core?</a:t>
            </a:r>
          </a:p>
        </p:txBody>
      </p:sp>
      <p:sp>
        <p:nvSpPr>
          <p:cNvPr id="3" name="Content Placeholder 2"/>
          <p:cNvSpPr>
            <a:spLocks noGrp="1"/>
          </p:cNvSpPr>
          <p:nvPr>
            <p:ph sz="half" idx="1"/>
          </p:nvPr>
        </p:nvSpPr>
        <p:spPr>
          <a:xfrm>
            <a:off x="457200" y="1041584"/>
            <a:ext cx="4038600" cy="5309339"/>
          </a:xfrm>
        </p:spPr>
        <p:txBody>
          <a:bodyPr>
            <a:normAutofit/>
          </a:bodyPr>
          <a:lstStyle/>
          <a:p>
            <a:pPr>
              <a:spcBef>
                <a:spcPts val="1200"/>
              </a:spcBef>
            </a:pPr>
            <a:r>
              <a:rPr lang="en-US" sz="2400" dirty="0"/>
              <a:t>Characteristics</a:t>
            </a:r>
          </a:p>
          <a:p>
            <a:pPr lvl="1">
              <a:spcBef>
                <a:spcPts val="1200"/>
              </a:spcBef>
            </a:pPr>
            <a:r>
              <a:rPr lang="en-US" sz="2000" dirty="0"/>
              <a:t>Laying the groundwork: Design, pre- or early beta release</a:t>
            </a:r>
          </a:p>
          <a:p>
            <a:pPr lvl="1">
              <a:spcBef>
                <a:spcPts val="1200"/>
              </a:spcBef>
            </a:pPr>
            <a:r>
              <a:rPr lang="en-US" sz="2000" dirty="0"/>
              <a:t>Expanding and integrating: Have a formal release process and being used outside the founding orgs</a:t>
            </a:r>
          </a:p>
          <a:p>
            <a:pPr lvl="1">
              <a:spcBef>
                <a:spcPts val="1200"/>
              </a:spcBef>
            </a:pPr>
            <a:r>
              <a:rPr lang="en-US" sz="2000" dirty="0"/>
              <a:t>Preparing for change: Strong but looking forward to next generation</a:t>
            </a:r>
          </a:p>
          <a:p>
            <a:pPr>
              <a:spcBef>
                <a:spcPts val="1200"/>
              </a:spcBef>
            </a:pPr>
            <a:r>
              <a:rPr lang="en-US" sz="2400" dirty="0"/>
              <a:t>Questions to ask?</a:t>
            </a:r>
          </a:p>
        </p:txBody>
      </p:sp>
      <p:pic>
        <p:nvPicPr>
          <p:cNvPr id="6" name="Shape 188"/>
          <p:cNvPicPr preferRelativeResize="0">
            <a:picLocks noChangeAspect="1"/>
          </p:cNvPicPr>
          <p:nvPr/>
        </p:nvPicPr>
        <p:blipFill rotWithShape="1">
          <a:blip r:embed="rId3">
            <a:alphaModFix/>
          </a:blip>
          <a:srcRect l="14343" t="14413" r="15084" b="16751"/>
          <a:stretch/>
        </p:blipFill>
        <p:spPr>
          <a:xfrm>
            <a:off x="4645152" y="1335024"/>
            <a:ext cx="4114800" cy="3994369"/>
          </a:xfrm>
          <a:prstGeom prst="rect">
            <a:avLst/>
          </a:prstGeom>
          <a:noFill/>
          <a:ln>
            <a:noFill/>
          </a:ln>
        </p:spPr>
      </p:pic>
    </p:spTree>
    <p:extLst>
      <p:ext uri="{BB962C8B-B14F-4D97-AF65-F5344CB8AC3E}">
        <p14:creationId xmlns:p14="http://schemas.microsoft.com/office/powerpoint/2010/main" val="277646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D7B7B"/>
                </a:solidFill>
              </a:rPr>
              <a:t>Facet: Resources – Human and Fiscal</a:t>
            </a:r>
          </a:p>
        </p:txBody>
      </p:sp>
      <p:sp>
        <p:nvSpPr>
          <p:cNvPr id="3" name="Content Placeholder 2"/>
          <p:cNvSpPr>
            <a:spLocks noGrp="1"/>
          </p:cNvSpPr>
          <p:nvPr>
            <p:ph sz="half" idx="1"/>
          </p:nvPr>
        </p:nvSpPr>
        <p:spPr>
          <a:xfrm>
            <a:off x="457200" y="1041584"/>
            <a:ext cx="4038600" cy="5309339"/>
          </a:xfrm>
        </p:spPr>
        <p:txBody>
          <a:bodyPr>
            <a:normAutofit/>
          </a:bodyPr>
          <a:lstStyle/>
          <a:p>
            <a:pPr>
              <a:spcBef>
                <a:spcPts val="1200"/>
              </a:spcBef>
            </a:pPr>
            <a:r>
              <a:rPr lang="en-US" sz="2400" dirty="0"/>
              <a:t>Characteristics</a:t>
            </a:r>
          </a:p>
          <a:p>
            <a:pPr lvl="1">
              <a:spcBef>
                <a:spcPts val="1200"/>
              </a:spcBef>
            </a:pPr>
            <a:r>
              <a:rPr lang="en-US" sz="2000" dirty="0"/>
              <a:t>Creating consistency: Typically single owner or champion</a:t>
            </a:r>
          </a:p>
          <a:p>
            <a:pPr lvl="1">
              <a:spcBef>
                <a:spcPts val="1200"/>
              </a:spcBef>
            </a:pPr>
            <a:r>
              <a:rPr lang="en-US" sz="2000" dirty="0"/>
              <a:t>Diversification: Distributed resourcing</a:t>
            </a:r>
          </a:p>
          <a:p>
            <a:pPr lvl="1">
              <a:spcBef>
                <a:spcPts val="1200"/>
              </a:spcBef>
            </a:pPr>
            <a:r>
              <a:rPr lang="en-US" sz="2000" dirty="0"/>
              <a:t>Stable but not Static: Diverse support and income streams – focused on long range strategy</a:t>
            </a:r>
          </a:p>
          <a:p>
            <a:pPr>
              <a:spcBef>
                <a:spcPts val="1200"/>
              </a:spcBef>
            </a:pPr>
            <a:r>
              <a:rPr lang="en-US" sz="2400" dirty="0"/>
              <a:t>Questions to ask?</a:t>
            </a:r>
          </a:p>
        </p:txBody>
      </p:sp>
      <p:pic>
        <p:nvPicPr>
          <p:cNvPr id="7" name="Shape 195"/>
          <p:cNvPicPr preferRelativeResize="0">
            <a:picLocks noChangeAspect="1"/>
          </p:cNvPicPr>
          <p:nvPr/>
        </p:nvPicPr>
        <p:blipFill rotWithShape="1">
          <a:blip r:embed="rId3">
            <a:alphaModFix/>
          </a:blip>
          <a:srcRect l="14815" t="14703" r="14881" b="17830"/>
          <a:stretch/>
        </p:blipFill>
        <p:spPr>
          <a:xfrm>
            <a:off x="4645152" y="1335024"/>
            <a:ext cx="4114800" cy="3948733"/>
          </a:xfrm>
          <a:prstGeom prst="rect">
            <a:avLst/>
          </a:prstGeom>
          <a:noFill/>
          <a:ln>
            <a:noFill/>
          </a:ln>
        </p:spPr>
      </p:pic>
    </p:spTree>
    <p:extLst>
      <p:ext uri="{BB962C8B-B14F-4D97-AF65-F5344CB8AC3E}">
        <p14:creationId xmlns:p14="http://schemas.microsoft.com/office/powerpoint/2010/main" val="2067167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C955A"/>
                </a:solidFill>
              </a:rPr>
              <a:t>Facet: Community Engagement – Users </a:t>
            </a:r>
            <a:r>
              <a:rPr lang="en-US" b="1" dirty="0">
                <a:solidFill>
                  <a:srgbClr val="BC955A"/>
                </a:solidFill>
                <a:sym typeface="Wingdings" panose="05000000000000000000" pitchFamily="2" charset="2"/>
              </a:rPr>
              <a:t> Stakeholders</a:t>
            </a:r>
            <a:endParaRPr lang="en-US" b="1" dirty="0">
              <a:solidFill>
                <a:srgbClr val="BC955A"/>
              </a:solidFill>
            </a:endParaRPr>
          </a:p>
        </p:txBody>
      </p:sp>
      <p:sp>
        <p:nvSpPr>
          <p:cNvPr id="3" name="Content Placeholder 2"/>
          <p:cNvSpPr>
            <a:spLocks noGrp="1"/>
          </p:cNvSpPr>
          <p:nvPr>
            <p:ph sz="half" idx="1"/>
          </p:nvPr>
        </p:nvSpPr>
        <p:spPr>
          <a:xfrm>
            <a:off x="457200" y="1041584"/>
            <a:ext cx="4038600" cy="5309339"/>
          </a:xfrm>
        </p:spPr>
        <p:txBody>
          <a:bodyPr>
            <a:normAutofit/>
          </a:bodyPr>
          <a:lstStyle/>
          <a:p>
            <a:pPr>
              <a:spcBef>
                <a:spcPts val="1200"/>
              </a:spcBef>
            </a:pPr>
            <a:r>
              <a:rPr lang="en-US" sz="2400" dirty="0"/>
              <a:t>Characteristics</a:t>
            </a:r>
          </a:p>
          <a:p>
            <a:pPr lvl="1">
              <a:spcBef>
                <a:spcPts val="1200"/>
              </a:spcBef>
            </a:pPr>
            <a:r>
              <a:rPr lang="en-US" sz="2000" dirty="0"/>
              <a:t>Getting beyond initial stakeholders: Lack of engagement with broader community</a:t>
            </a:r>
          </a:p>
          <a:p>
            <a:pPr lvl="1">
              <a:spcBef>
                <a:spcPts val="1200"/>
              </a:spcBef>
            </a:pPr>
            <a:r>
              <a:rPr lang="en-US" sz="2000" dirty="0"/>
              <a:t>Establishing infrastructure: Enable engagement</a:t>
            </a:r>
          </a:p>
          <a:p>
            <a:pPr lvl="1">
              <a:spcBef>
                <a:spcPts val="1200"/>
              </a:spcBef>
            </a:pPr>
            <a:r>
              <a:rPr lang="en-US" sz="2000" dirty="0"/>
              <a:t>Evolving: Well-established infrastructure – variety of opportunities</a:t>
            </a:r>
          </a:p>
          <a:p>
            <a:pPr>
              <a:spcBef>
                <a:spcPts val="1200"/>
              </a:spcBef>
            </a:pPr>
            <a:r>
              <a:rPr lang="en-US" sz="2400" dirty="0"/>
              <a:t>Questions to ask?</a:t>
            </a:r>
          </a:p>
        </p:txBody>
      </p:sp>
      <p:pic>
        <p:nvPicPr>
          <p:cNvPr id="5" name="Shape 202"/>
          <p:cNvPicPr preferRelativeResize="0">
            <a:picLocks noChangeAspect="1"/>
          </p:cNvPicPr>
          <p:nvPr/>
        </p:nvPicPr>
        <p:blipFill rotWithShape="1">
          <a:blip r:embed="rId3">
            <a:alphaModFix/>
          </a:blip>
          <a:srcRect l="15792" t="14555" r="15795" b="17348"/>
          <a:stretch/>
        </p:blipFill>
        <p:spPr>
          <a:xfrm>
            <a:off x="4645152" y="1335024"/>
            <a:ext cx="4041984" cy="4023360"/>
          </a:xfrm>
          <a:prstGeom prst="rect">
            <a:avLst/>
          </a:prstGeom>
          <a:noFill/>
          <a:ln>
            <a:noFill/>
          </a:ln>
        </p:spPr>
      </p:pic>
    </p:spTree>
    <p:extLst>
      <p:ext uri="{BB962C8B-B14F-4D97-AF65-F5344CB8AC3E}">
        <p14:creationId xmlns:p14="http://schemas.microsoft.com/office/powerpoint/2010/main" val="1616956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7337" y="66505"/>
            <a:ext cx="7237056" cy="6675120"/>
          </a:xfrm>
          <a:prstGeom prst="rect">
            <a:avLst/>
          </a:prstGeom>
        </p:spPr>
      </p:pic>
    </p:spTree>
    <p:extLst>
      <p:ext uri="{BB962C8B-B14F-4D97-AF65-F5344CB8AC3E}">
        <p14:creationId xmlns:p14="http://schemas.microsoft.com/office/powerpoint/2010/main" val="2957116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Shape 209"/>
          <p:cNvPicPr preferRelativeResize="0"/>
          <p:nvPr/>
        </p:nvPicPr>
        <p:blipFill rotWithShape="1">
          <a:blip r:embed="rId3">
            <a:alphaModFix/>
          </a:blip>
          <a:srcRect l="10622" r="1877"/>
          <a:stretch/>
        </p:blipFill>
        <p:spPr>
          <a:xfrm>
            <a:off x="5260357" y="957035"/>
            <a:ext cx="3631076" cy="5371910"/>
          </a:xfrm>
          <a:prstGeom prst="rect">
            <a:avLst/>
          </a:prstGeom>
          <a:noFill/>
          <a:ln>
            <a:noFill/>
          </a:ln>
        </p:spPr>
      </p:pic>
      <p:sp>
        <p:nvSpPr>
          <p:cNvPr id="212" name="Shape 212"/>
          <p:cNvSpPr txBox="1">
            <a:spLocks noGrp="1"/>
          </p:cNvSpPr>
          <p:nvPr>
            <p:ph type="body" idx="1"/>
          </p:nvPr>
        </p:nvSpPr>
        <p:spPr>
          <a:xfrm>
            <a:off x="244247" y="1068758"/>
            <a:ext cx="4678555" cy="5545401"/>
          </a:xfrm>
          <a:prstGeom prst="rect">
            <a:avLst/>
          </a:prstGeom>
          <a:noFill/>
          <a:ln>
            <a:noFill/>
          </a:ln>
        </p:spPr>
        <p:txBody>
          <a:bodyPr spcFirstLastPara="1" vert="horz" wrap="square" lIns="68575" tIns="34275" rIns="68575" bIns="34275" rtlCol="0" anchor="t" anchorCtr="0">
            <a:noAutofit/>
          </a:bodyPr>
          <a:lstStyle/>
          <a:p>
            <a:pPr marL="177800" indent="-177800">
              <a:lnSpc>
                <a:spcPct val="70000"/>
              </a:lnSpc>
              <a:spcBef>
                <a:spcPts val="600"/>
              </a:spcBef>
              <a:buClr>
                <a:schemeClr val="dk1"/>
              </a:buClr>
              <a:buSzPts val="1400"/>
              <a:buFont typeface="Arial"/>
              <a:buChar char="•"/>
            </a:pPr>
            <a:endParaRPr lang="en-US" sz="3200" dirty="0">
              <a:latin typeface="Arial" panose="020B0604020202020204" pitchFamily="34" charset="0"/>
              <a:cs typeface="Arial" panose="020B0604020202020204" pitchFamily="34" charset="0"/>
            </a:endParaRPr>
          </a:p>
          <a:p>
            <a:pPr marL="177800" indent="-177800">
              <a:lnSpc>
                <a:spcPct val="70000"/>
              </a:lnSpc>
              <a:spcBef>
                <a:spcPts val="600"/>
              </a:spcBef>
              <a:buClr>
                <a:schemeClr val="dk1"/>
              </a:buClr>
              <a:buSzPts val="1400"/>
              <a:buFont typeface="Arial"/>
              <a:buChar char="•"/>
            </a:pPr>
            <a:endParaRPr lang="en-US" sz="3200" dirty="0">
              <a:latin typeface="Arial" panose="020B0604020202020204" pitchFamily="34" charset="0"/>
              <a:cs typeface="Arial" panose="020B0604020202020204" pitchFamily="34" charset="0"/>
            </a:endParaRPr>
          </a:p>
          <a:p>
            <a:pPr marL="177800" indent="-177800">
              <a:lnSpc>
                <a:spcPct val="70000"/>
              </a:lnSpc>
              <a:spcBef>
                <a:spcPts val="600"/>
              </a:spcBef>
              <a:buClr>
                <a:schemeClr val="dk1"/>
              </a:buClr>
              <a:buSzPts val="1400"/>
              <a:buFont typeface="Arial"/>
              <a:buChar char="•"/>
            </a:pPr>
            <a:endParaRPr lang="en-US" sz="3200" dirty="0">
              <a:latin typeface="Arial" panose="020B0604020202020204" pitchFamily="34" charset="0"/>
              <a:cs typeface="Arial" panose="020B0604020202020204" pitchFamily="34" charset="0"/>
            </a:endParaRPr>
          </a:p>
          <a:p>
            <a:pPr marL="0" indent="0">
              <a:lnSpc>
                <a:spcPct val="70000"/>
              </a:lnSpc>
              <a:spcBef>
                <a:spcPts val="600"/>
              </a:spcBef>
              <a:buClr>
                <a:schemeClr val="dk1"/>
              </a:buClr>
              <a:buSzPts val="1400"/>
              <a:buNone/>
            </a:pPr>
            <a:endParaRPr lang="en-US" sz="3200" dirty="0">
              <a:latin typeface="Arial" panose="020B0604020202020204" pitchFamily="34" charset="0"/>
              <a:cs typeface="Arial" panose="020B0604020202020204" pitchFamily="34" charset="0"/>
            </a:endParaRPr>
          </a:p>
          <a:p>
            <a:pPr marL="177800" indent="-177800">
              <a:lnSpc>
                <a:spcPct val="70000"/>
              </a:lnSpc>
              <a:spcBef>
                <a:spcPts val="600"/>
              </a:spcBef>
              <a:buClr>
                <a:schemeClr val="dk1"/>
              </a:buClr>
              <a:buSzPts val="1400"/>
              <a:buFont typeface="Arial"/>
              <a:buChar char="•"/>
            </a:pPr>
            <a:endParaRPr lang="en-US" sz="3200" dirty="0">
              <a:latin typeface="Arial" panose="020B0604020202020204" pitchFamily="34" charset="0"/>
              <a:cs typeface="Arial" panose="020B0604020202020204" pitchFamily="34" charset="0"/>
            </a:endParaRPr>
          </a:p>
          <a:p>
            <a:pPr marL="0" indent="0" algn="ctr">
              <a:lnSpc>
                <a:spcPct val="70000"/>
              </a:lnSpc>
              <a:spcBef>
                <a:spcPts val="600"/>
              </a:spcBef>
              <a:buClr>
                <a:schemeClr val="dk1"/>
              </a:buClr>
              <a:buSzPts val="1400"/>
              <a:buNone/>
            </a:pPr>
            <a:r>
              <a:rPr lang="en-US" sz="3200" dirty="0">
                <a:latin typeface="Arial" panose="020B0604020202020204" pitchFamily="34" charset="0"/>
                <a:cs typeface="Arial" panose="020B0604020202020204" pitchFamily="34" charset="0"/>
              </a:rPr>
              <a:t>Useful for YOU?</a:t>
            </a:r>
            <a:endParaRPr sz="3200" dirty="0">
              <a:latin typeface="Arial" panose="020B0604020202020204" pitchFamily="34" charset="0"/>
              <a:cs typeface="Arial" panose="020B0604020202020204" pitchFamily="34" charset="0"/>
            </a:endParaRPr>
          </a:p>
          <a:p>
            <a:pPr marL="177800" indent="-177800">
              <a:spcBef>
                <a:spcPts val="600"/>
              </a:spcBef>
              <a:buClr>
                <a:schemeClr val="dk1"/>
              </a:buClr>
              <a:buSzPts val="1400"/>
              <a:buFont typeface="Arial"/>
              <a:buChar char="•"/>
            </a:pPr>
            <a:endParaRPr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89CD7D3-9BBB-3C43-90BE-D86F3CB40ABE}"/>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Next Steps</a:t>
            </a:r>
          </a:p>
        </p:txBody>
      </p:sp>
      <p:sp>
        <p:nvSpPr>
          <p:cNvPr id="9" name="Line 4">
            <a:extLst>
              <a:ext uri="{FF2B5EF4-FFF2-40B4-BE49-F238E27FC236}">
                <a16:creationId xmlns:a16="http://schemas.microsoft.com/office/drawing/2014/main" id="{AB25D6A8-AB04-654D-B0BA-4687C047E3FA}"/>
              </a:ext>
            </a:extLst>
          </p:cNvPr>
          <p:cNvSpPr>
            <a:spLocks noChangeShapeType="1"/>
          </p:cNvSpPr>
          <p:nvPr/>
        </p:nvSpPr>
        <p:spPr bwMode="auto">
          <a:xfrm flipH="1">
            <a:off x="5091579" y="957035"/>
            <a:ext cx="0" cy="537191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lIns="0" tIns="0" rIns="0" bIns="0"/>
          <a:lstStyle/>
          <a:p>
            <a:endParaRPr lang="en-US"/>
          </a:p>
        </p:txBody>
      </p:sp>
    </p:spTree>
    <p:extLst>
      <p:ext uri="{BB962C8B-B14F-4D97-AF65-F5344CB8AC3E}">
        <p14:creationId xmlns:p14="http://schemas.microsoft.com/office/powerpoint/2010/main" val="348293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F4225B-659D-4346-B9CB-D1F11C17AC3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1406" y="3696143"/>
            <a:ext cx="8661400" cy="2743200"/>
          </a:xfrm>
          <a:prstGeom prst="rect">
            <a:avLst/>
          </a:prstGeom>
        </p:spPr>
      </p:pic>
      <p:sp>
        <p:nvSpPr>
          <p:cNvPr id="2" name="Title 1"/>
          <p:cNvSpPr>
            <a:spLocks noGrp="1"/>
          </p:cNvSpPr>
          <p:nvPr>
            <p:ph type="title"/>
          </p:nvPr>
        </p:nvSpPr>
        <p:spPr/>
        <p:txBody>
          <a:bodyPr/>
          <a:lstStyle/>
          <a:p>
            <a:r>
              <a:rPr lang="en-US" b="1" dirty="0"/>
              <a:t>Mission &gt; Goal &gt; Objective &gt; Strategy&gt;tactics</a:t>
            </a:r>
          </a:p>
        </p:txBody>
      </p:sp>
      <p:sp>
        <p:nvSpPr>
          <p:cNvPr id="3" name="Content Placeholder 2"/>
          <p:cNvSpPr>
            <a:spLocks noGrp="1"/>
          </p:cNvSpPr>
          <p:nvPr>
            <p:ph idx="1"/>
          </p:nvPr>
        </p:nvSpPr>
        <p:spPr/>
        <p:txBody>
          <a:bodyPr/>
          <a:lstStyle/>
          <a:p>
            <a:r>
              <a:rPr lang="en-US" dirty="0"/>
              <a:t>Mission – </a:t>
            </a:r>
            <a:r>
              <a:rPr lang="en-US" u="sng" dirty="0"/>
              <a:t>Why</a:t>
            </a:r>
            <a:r>
              <a:rPr lang="en-US" dirty="0"/>
              <a:t> do our members want us to exist?</a:t>
            </a:r>
          </a:p>
          <a:p>
            <a:r>
              <a:rPr lang="en-US" dirty="0"/>
              <a:t>Goal – </a:t>
            </a:r>
            <a:r>
              <a:rPr lang="en-US" u="sng" dirty="0"/>
              <a:t>What</a:t>
            </a:r>
            <a:r>
              <a:rPr lang="en-US" dirty="0"/>
              <a:t> do you want us to be?</a:t>
            </a:r>
          </a:p>
          <a:p>
            <a:r>
              <a:rPr lang="en-US" dirty="0"/>
              <a:t>Objective – </a:t>
            </a:r>
            <a:r>
              <a:rPr lang="en-US" u="sng" dirty="0"/>
              <a:t>Where</a:t>
            </a:r>
            <a:r>
              <a:rPr lang="en-US" dirty="0"/>
              <a:t> do we need to get to?</a:t>
            </a:r>
          </a:p>
          <a:p>
            <a:r>
              <a:rPr lang="en-US" dirty="0"/>
              <a:t>Strategy – </a:t>
            </a:r>
            <a:r>
              <a:rPr lang="en-US" u="sng" dirty="0"/>
              <a:t>How?</a:t>
            </a:r>
            <a:r>
              <a:rPr lang="en-US" dirty="0"/>
              <a:t> Through Innovation and Impact</a:t>
            </a:r>
          </a:p>
          <a:p>
            <a:r>
              <a:rPr lang="en-US" dirty="0"/>
              <a:t>Tactics – </a:t>
            </a:r>
            <a:r>
              <a:rPr lang="en-US" u="sng" dirty="0"/>
              <a:t>What’s</a:t>
            </a:r>
            <a:r>
              <a:rPr lang="en-US" dirty="0"/>
              <a:t> of the Strategy</a:t>
            </a:r>
          </a:p>
        </p:txBody>
      </p:sp>
    </p:spTree>
    <p:extLst>
      <p:ext uri="{BB962C8B-B14F-4D97-AF65-F5344CB8AC3E}">
        <p14:creationId xmlns:p14="http://schemas.microsoft.com/office/powerpoint/2010/main" val="4034448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a:t>By Megan Forbes</a:t>
            </a:r>
          </a:p>
        </p:txBody>
      </p:sp>
      <p:sp>
        <p:nvSpPr>
          <p:cNvPr id="4" name="TextBox 3"/>
          <p:cNvSpPr txBox="1"/>
          <p:nvPr/>
        </p:nvSpPr>
        <p:spPr>
          <a:xfrm>
            <a:off x="685799" y="4642450"/>
            <a:ext cx="7708187" cy="307777"/>
          </a:xfrm>
          <a:prstGeom prst="rect">
            <a:avLst/>
          </a:prstGeom>
          <a:noFill/>
        </p:spPr>
        <p:txBody>
          <a:bodyPr wrap="square" rtlCol="0">
            <a:spAutoFit/>
          </a:bodyPr>
          <a:lstStyle/>
          <a:p>
            <a:r>
              <a:rPr lang="en-US" sz="1400" dirty="0"/>
              <a:t>LYRASIS, Program Manager, CollectionSpace</a:t>
            </a:r>
          </a:p>
        </p:txBody>
      </p:sp>
      <p:sp>
        <p:nvSpPr>
          <p:cNvPr id="5" name="TextBox 4"/>
          <p:cNvSpPr txBox="1"/>
          <p:nvPr/>
        </p:nvSpPr>
        <p:spPr>
          <a:xfrm>
            <a:off x="685800" y="1891999"/>
            <a:ext cx="6346011" cy="1785104"/>
          </a:xfrm>
          <a:prstGeom prst="rect">
            <a:avLst/>
          </a:prstGeom>
          <a:noFill/>
        </p:spPr>
        <p:txBody>
          <a:bodyPr wrap="square" rtlCol="0">
            <a:spAutoFit/>
          </a:bodyPr>
          <a:lstStyle/>
          <a:p>
            <a:r>
              <a:rPr lang="en-US" sz="1100" dirty="0">
                <a:solidFill>
                  <a:srgbClr val="1A1A1A"/>
                </a:solidFill>
                <a:latin typeface="Arial" charset="0"/>
                <a:ea typeface="ＭＳ Ｐゴシック" charset="0"/>
                <a:cs typeface="ＭＳ Ｐゴシック" charset="0"/>
                <a:sym typeface="Roboto Light" charset="0"/>
              </a:rPr>
              <a:t>please contact us for more info</a:t>
            </a:r>
            <a:endParaRPr lang="en-US" dirty="0">
              <a:solidFill>
                <a:srgbClr val="1A1A1A"/>
              </a:solidFill>
              <a:latin typeface="Arial" charset="0"/>
              <a:ea typeface="ＭＳ Ｐゴシック" charset="0"/>
              <a:cs typeface="ＭＳ Ｐゴシック" charset="0"/>
              <a:sym typeface="Roboto Light" charset="0"/>
            </a:endParaRPr>
          </a:p>
          <a:p>
            <a:endParaRPr lang="en-US" dirty="0">
              <a:solidFill>
                <a:srgbClr val="1A1A1A"/>
              </a:solidFill>
              <a:latin typeface="Arial" charset="0"/>
              <a:ea typeface="ＭＳ Ｐゴシック" charset="0"/>
              <a:cs typeface="ＭＳ Ｐゴシック" charset="0"/>
              <a:sym typeface="Roboto Light" charset="0"/>
            </a:endParaRPr>
          </a:p>
          <a:p>
            <a:r>
              <a:rPr lang="en-US" sz="2800" dirty="0">
                <a:latin typeface="Arial" charset="0"/>
                <a:ea typeface="ＭＳ Ｐゴシック" charset="0"/>
                <a:cs typeface="ＭＳ Ｐゴシック" charset="0"/>
                <a:sym typeface="Roboto Light" charset="0"/>
              </a:rPr>
              <a:t>Phone </a:t>
            </a:r>
            <a:r>
              <a:rPr lang="en-US" sz="2800" b="1" dirty="0">
                <a:latin typeface="Arial"/>
                <a:ea typeface="ＭＳ Ｐゴシック" charset="0"/>
                <a:cs typeface="Arial"/>
                <a:sym typeface="Roboto Medium" charset="0"/>
              </a:rPr>
              <a:t>917.267.9676</a:t>
            </a:r>
          </a:p>
          <a:p>
            <a:r>
              <a:rPr lang="en-US" sz="2800" dirty="0">
                <a:latin typeface="Arial" charset="0"/>
                <a:ea typeface="ＭＳ Ｐゴシック" charset="0"/>
                <a:cs typeface="ＭＳ Ｐゴシック" charset="0"/>
                <a:sym typeface="Roboto Light" charset="0"/>
              </a:rPr>
              <a:t>Email   </a:t>
            </a:r>
            <a:r>
              <a:rPr lang="en-US" sz="2800" b="1" dirty="0" err="1">
                <a:latin typeface="Arial"/>
                <a:ea typeface="ＭＳ Ｐゴシック" charset="0"/>
                <a:cs typeface="Arial"/>
                <a:sym typeface="Roboto Medium" charset="0"/>
              </a:rPr>
              <a:t>megan.forbes@lyrasis.org</a:t>
            </a:r>
            <a:endParaRPr lang="en-US" sz="2800" b="1" dirty="0">
              <a:latin typeface="Arial"/>
              <a:ea typeface="ＭＳ Ｐゴシック" charset="0"/>
              <a:cs typeface="Arial"/>
              <a:sym typeface="Roboto Medium" charset="0"/>
            </a:endParaRPr>
          </a:p>
          <a:p>
            <a:endParaRPr lang="en-US" b="1" dirty="0">
              <a:latin typeface="Arial"/>
              <a:cs typeface="Arial"/>
            </a:endParaRPr>
          </a:p>
        </p:txBody>
      </p:sp>
      <p:pic>
        <p:nvPicPr>
          <p:cNvPr id="6" name="Picture 5" descr="icons.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096" y="3572358"/>
            <a:ext cx="1803400" cy="304800"/>
          </a:xfrm>
          <a:prstGeom prst="rect">
            <a:avLst/>
          </a:prstGeom>
        </p:spPr>
      </p:pic>
      <p:sp>
        <p:nvSpPr>
          <p:cNvPr id="7" name="TextBox 6"/>
          <p:cNvSpPr txBox="1"/>
          <p:nvPr/>
        </p:nvSpPr>
        <p:spPr>
          <a:xfrm>
            <a:off x="1090318" y="3572358"/>
            <a:ext cx="1216107" cy="307777"/>
          </a:xfrm>
          <a:prstGeom prst="rect">
            <a:avLst/>
          </a:prstGeom>
          <a:noFill/>
        </p:spPr>
        <p:txBody>
          <a:bodyPr wrap="square" rtlCol="0">
            <a:spAutoFit/>
          </a:bodyPr>
          <a:lstStyle/>
          <a:p>
            <a:r>
              <a:rPr lang="en-US" sz="1400" dirty="0" err="1"/>
              <a:t>wearelyrasis</a:t>
            </a:r>
            <a:endParaRPr lang="en-US" sz="1400" dirty="0"/>
          </a:p>
        </p:txBody>
      </p:sp>
      <p:sp>
        <p:nvSpPr>
          <p:cNvPr id="8" name="TextBox 7"/>
          <p:cNvSpPr txBox="1"/>
          <p:nvPr/>
        </p:nvSpPr>
        <p:spPr>
          <a:xfrm>
            <a:off x="2582496" y="3572358"/>
            <a:ext cx="1216107" cy="307777"/>
          </a:xfrm>
          <a:prstGeom prst="rect">
            <a:avLst/>
          </a:prstGeom>
          <a:noFill/>
        </p:spPr>
        <p:txBody>
          <a:bodyPr wrap="square" rtlCol="0">
            <a:spAutoFit/>
          </a:bodyPr>
          <a:lstStyle/>
          <a:p>
            <a:r>
              <a:rPr lang="en-US" sz="1400" dirty="0" err="1"/>
              <a:t>lyrasis</a:t>
            </a:r>
            <a:endParaRPr lang="en-US" sz="1400" dirty="0"/>
          </a:p>
        </p:txBody>
      </p:sp>
      <p:sp>
        <p:nvSpPr>
          <p:cNvPr id="9" name="TextBox 8">
            <a:extLst>
              <a:ext uri="{FF2B5EF4-FFF2-40B4-BE49-F238E27FC236}">
                <a16:creationId xmlns:a16="http://schemas.microsoft.com/office/drawing/2014/main" id="{41A4C7DB-5FC9-40EC-851E-A3F59C9573EE}"/>
              </a:ext>
            </a:extLst>
          </p:cNvPr>
          <p:cNvSpPr txBox="1"/>
          <p:nvPr/>
        </p:nvSpPr>
        <p:spPr>
          <a:xfrm>
            <a:off x="625597" y="5158871"/>
            <a:ext cx="6346012" cy="369332"/>
          </a:xfrm>
          <a:prstGeom prst="rect">
            <a:avLst/>
          </a:prstGeom>
          <a:noFill/>
        </p:spPr>
        <p:txBody>
          <a:bodyPr wrap="square" rtlCol="0">
            <a:spAutoFit/>
          </a:bodyPr>
          <a:lstStyle/>
          <a:p>
            <a:r>
              <a:rPr lang="en-US" dirty="0">
                <a:solidFill>
                  <a:srgbClr val="2D75B5"/>
                </a:solidFill>
              </a:rPr>
              <a:t>Guidebook and project info at: www.lyrasis.org/itav</a:t>
            </a:r>
          </a:p>
        </p:txBody>
      </p:sp>
    </p:spTree>
    <p:extLst>
      <p:ext uri="{BB962C8B-B14F-4D97-AF65-F5344CB8AC3E}">
        <p14:creationId xmlns:p14="http://schemas.microsoft.com/office/powerpoint/2010/main" val="2480144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7164"/>
            <a:ext cx="8001000" cy="2730735"/>
          </a:xfrm>
        </p:spPr>
        <p:txBody>
          <a:bodyPr/>
          <a:lstStyle/>
          <a:p>
            <a:pPr algn="ctr"/>
            <a:r>
              <a:rPr lang="en-US" b="1" dirty="0"/>
              <a:t>3D Digitization</a:t>
            </a:r>
            <a:br>
              <a:rPr lang="en-US" b="1" dirty="0"/>
            </a:br>
            <a:r>
              <a:rPr lang="en-US" b="1" dirty="0"/>
              <a:t> in the Wild</a:t>
            </a:r>
            <a:endParaRPr lang="en-US" dirty="0"/>
          </a:p>
        </p:txBody>
      </p:sp>
      <p:sp>
        <p:nvSpPr>
          <p:cNvPr id="3" name="Subtitle 2"/>
          <p:cNvSpPr>
            <a:spLocks noGrp="1"/>
          </p:cNvSpPr>
          <p:nvPr>
            <p:ph type="subTitle" idx="1"/>
          </p:nvPr>
        </p:nvSpPr>
        <p:spPr>
          <a:xfrm>
            <a:off x="685800" y="4367899"/>
            <a:ext cx="7848600" cy="1063063"/>
          </a:xfrm>
        </p:spPr>
        <p:txBody>
          <a:bodyPr>
            <a:normAutofit fontScale="85000" lnSpcReduction="20000"/>
          </a:bodyPr>
          <a:lstStyle/>
          <a:p>
            <a:r>
              <a:rPr lang="en-US" dirty="0"/>
              <a:t>Dinah Handel (Digitization Services Manager, Stanford University), Christina </a:t>
            </a:r>
            <a:r>
              <a:rPr lang="en-US" dirty="0" err="1"/>
              <a:t>Mune</a:t>
            </a:r>
            <a:r>
              <a:rPr lang="en-US" dirty="0"/>
              <a:t> (Director, Information Technology Services Information Technology Services, San Jose State University) and Rob Spindler University Archivist, Arizona State University). Moderated by Hannah Rosen (Licensing Specialist and Digitization Program Coordinator, LYRASIS)</a:t>
            </a:r>
          </a:p>
        </p:txBody>
      </p:sp>
    </p:spTree>
    <p:extLst>
      <p:ext uri="{BB962C8B-B14F-4D97-AF65-F5344CB8AC3E}">
        <p14:creationId xmlns:p14="http://schemas.microsoft.com/office/powerpoint/2010/main" val="109199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F901CD-B448-DF40-A3D3-DD5237746AD1}"/>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New River Gorge Bridge, WV</a:t>
            </a:r>
          </a:p>
        </p:txBody>
      </p:sp>
      <p:sp>
        <p:nvSpPr>
          <p:cNvPr id="2" name="Content Placeholder 1"/>
          <p:cNvSpPr>
            <a:spLocks noGrp="1"/>
          </p:cNvSpPr>
          <p:nvPr>
            <p:ph idx="1"/>
          </p:nvPr>
        </p:nvSpPr>
        <p:spPr>
          <a:xfrm>
            <a:off x="756137" y="4051908"/>
            <a:ext cx="7815005" cy="2561149"/>
          </a:xfrm>
        </p:spPr>
        <p:txBody>
          <a:bodyPr>
            <a:normAutofit/>
          </a:bodyPr>
          <a:lstStyle/>
          <a:p>
            <a:r>
              <a:rPr lang="en-US" dirty="0"/>
              <a:t>Connecting communities </a:t>
            </a:r>
          </a:p>
          <a:p>
            <a:r>
              <a:rPr lang="en-US" dirty="0"/>
              <a:t>Eliminated dangerous, 45-minute canyon drive</a:t>
            </a:r>
          </a:p>
          <a:p>
            <a:r>
              <a:rPr lang="en-US" dirty="0"/>
              <a:t>Longest steel bridge span in the western hemisphere </a:t>
            </a:r>
          </a:p>
          <a:p>
            <a:pPr lvl="1"/>
            <a:r>
              <a:rPr lang="en-US" dirty="0"/>
              <a:t>And 3</a:t>
            </a:r>
            <a:r>
              <a:rPr lang="en-US" baseline="30000" dirty="0"/>
              <a:t>rd</a:t>
            </a:r>
            <a:r>
              <a:rPr lang="en-US" dirty="0"/>
              <a:t> highest in the U.S.</a:t>
            </a:r>
          </a:p>
          <a:p>
            <a:r>
              <a:rPr lang="en-US" dirty="0"/>
              <a:t>Bridge Day - BASE jumping icon</a:t>
            </a:r>
          </a:p>
          <a:p>
            <a:pPr lvl="1"/>
            <a:r>
              <a:rPr lang="en-US" dirty="0"/>
              <a:t>Largest extreme sports event in the world</a:t>
            </a: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970" y="765641"/>
            <a:ext cx="5683739" cy="3197103"/>
          </a:xfrm>
          <a:prstGeom prst="rect">
            <a:avLst/>
          </a:prstGeom>
        </p:spPr>
      </p:pic>
    </p:spTree>
    <p:extLst>
      <p:ext uri="{BB962C8B-B14F-4D97-AF65-F5344CB8AC3E}">
        <p14:creationId xmlns:p14="http://schemas.microsoft.com/office/powerpoint/2010/main" val="111092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248" y="1000527"/>
            <a:ext cx="4340632" cy="5372099"/>
          </a:xfrm>
        </p:spPr>
        <p:txBody>
          <a:bodyPr vert="horz" lIns="91440" tIns="45720" rIns="91440" bIns="45720" rtlCol="0" anchor="t">
            <a:normAutofit/>
          </a:bodyPr>
          <a:lstStyle/>
          <a:p>
            <a:r>
              <a:rPr lang="en-US" dirty="0"/>
              <a:t>Lots of project-level innovation</a:t>
            </a:r>
            <a:endParaRPr lang="en-US" dirty="0">
              <a:cs typeface="Arial"/>
            </a:endParaRPr>
          </a:p>
          <a:p>
            <a:pPr lvl="1"/>
            <a:r>
              <a:rPr lang="en-US" dirty="0"/>
              <a:t>Focused on Operational Effectiveness</a:t>
            </a:r>
          </a:p>
          <a:p>
            <a:pPr lvl="1"/>
            <a:r>
              <a:rPr lang="en-US" dirty="0"/>
              <a:t>Getting better at what we already do</a:t>
            </a:r>
          </a:p>
          <a:p>
            <a:pPr lvl="1"/>
            <a:r>
              <a:rPr lang="en-US" dirty="0"/>
              <a:t>Innovation with a small “</a:t>
            </a:r>
            <a:r>
              <a:rPr lang="en-US" dirty="0" err="1"/>
              <a:t>i</a:t>
            </a:r>
            <a:r>
              <a:rPr lang="en-US" dirty="0"/>
              <a:t>”</a:t>
            </a:r>
          </a:p>
          <a:p>
            <a:r>
              <a:rPr lang="en-US" dirty="0"/>
              <a:t>Looked in the mirror / Needed a broader, cultural change because …..</a:t>
            </a:r>
          </a:p>
          <a:p>
            <a:r>
              <a:rPr lang="en-US" b="1" dirty="0"/>
              <a:t>Operational improvement is not a strategy for getting to the next level…</a:t>
            </a:r>
          </a:p>
        </p:txBody>
      </p:sp>
      <p:sp>
        <p:nvSpPr>
          <p:cNvPr id="4" name="Title 1">
            <a:extLst>
              <a:ext uri="{FF2B5EF4-FFF2-40B4-BE49-F238E27FC236}">
                <a16:creationId xmlns:a16="http://schemas.microsoft.com/office/drawing/2014/main" id="{B027E7AD-5D2C-8343-9A39-AB12ACE4F9D2}"/>
              </a:ext>
            </a:extLst>
          </p:cNvPr>
          <p:cNvSpPr txBox="1">
            <a:spLocks/>
          </p:cNvSpPr>
          <p:nvPr/>
        </p:nvSpPr>
        <p:spPr>
          <a:xfrm>
            <a:off x="244247" y="220786"/>
            <a:ext cx="6692370" cy="455691"/>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000" kern="1200" spc="-100" baseline="0">
                <a:solidFill>
                  <a:schemeClr val="tx1"/>
                </a:solidFill>
                <a:latin typeface="Arial"/>
                <a:ea typeface="+mj-ea"/>
                <a:cs typeface="Arial"/>
              </a:defRPr>
            </a:lvl1pPr>
          </a:lstStyle>
          <a:p>
            <a:r>
              <a:rPr lang="en-US" b="1" dirty="0">
                <a:solidFill>
                  <a:srgbClr val="002144"/>
                </a:solidFill>
              </a:rPr>
              <a:t>It All Started Three years Ago ….. </a:t>
            </a:r>
          </a:p>
        </p:txBody>
      </p:sp>
      <p:pic>
        <p:nvPicPr>
          <p:cNvPr id="5" name="Picture 4">
            <a:extLst>
              <a:ext uri="{FF2B5EF4-FFF2-40B4-BE49-F238E27FC236}">
                <a16:creationId xmlns:a16="http://schemas.microsoft.com/office/drawing/2014/main" id="{2871EE25-CE1B-3141-9CA5-BF98A78585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0310" y="945295"/>
            <a:ext cx="3987800" cy="5372100"/>
          </a:xfrm>
          <a:prstGeom prst="rect">
            <a:avLst/>
          </a:prstGeom>
        </p:spPr>
      </p:pic>
      <p:sp>
        <p:nvSpPr>
          <p:cNvPr id="6" name="Line 4">
            <a:extLst>
              <a:ext uri="{FF2B5EF4-FFF2-40B4-BE49-F238E27FC236}">
                <a16:creationId xmlns:a16="http://schemas.microsoft.com/office/drawing/2014/main" id="{94530AD0-C8E0-D84A-B6F3-3802D93E3BCF}"/>
              </a:ext>
            </a:extLst>
          </p:cNvPr>
          <p:cNvSpPr>
            <a:spLocks noChangeShapeType="1"/>
          </p:cNvSpPr>
          <p:nvPr/>
        </p:nvSpPr>
        <p:spPr bwMode="auto">
          <a:xfrm flipH="1">
            <a:off x="4688933" y="957035"/>
            <a:ext cx="0" cy="537191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lIns="0" tIns="0" rIns="0" bIns="0"/>
          <a:lstStyle/>
          <a:p>
            <a:endParaRPr lang="en-US"/>
          </a:p>
        </p:txBody>
      </p:sp>
    </p:spTree>
    <p:extLst>
      <p:ext uri="{BB962C8B-B14F-4D97-AF65-F5344CB8AC3E}">
        <p14:creationId xmlns:p14="http://schemas.microsoft.com/office/powerpoint/2010/main" val="89336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9E38A3-63F8-D345-B9B3-3E2DD4EC9E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0310" y="945295"/>
            <a:ext cx="3987800" cy="5372100"/>
          </a:xfrm>
          <a:prstGeom prst="rect">
            <a:avLst/>
          </a:prstGeom>
        </p:spPr>
      </p:pic>
      <p:sp>
        <p:nvSpPr>
          <p:cNvPr id="3" name="Content Placeholder 2"/>
          <p:cNvSpPr>
            <a:spLocks noGrp="1"/>
          </p:cNvSpPr>
          <p:nvPr>
            <p:ph idx="1"/>
          </p:nvPr>
        </p:nvSpPr>
        <p:spPr>
          <a:xfrm>
            <a:off x="332683" y="957034"/>
            <a:ext cx="4104874" cy="5371911"/>
          </a:xfrm>
        </p:spPr>
        <p:txBody>
          <a:bodyPr>
            <a:normAutofit fontScale="85000" lnSpcReduction="10000"/>
          </a:bodyPr>
          <a:lstStyle/>
          <a:p>
            <a:pPr marL="0" indent="0">
              <a:buNone/>
            </a:pPr>
            <a:r>
              <a:rPr lang="en-US" sz="2625" dirty="0"/>
              <a:t>Pivot toward Innovation as a </a:t>
            </a:r>
            <a:r>
              <a:rPr lang="en-US" sz="2625" i="1" dirty="0"/>
              <a:t>Strategy</a:t>
            </a:r>
          </a:p>
          <a:p>
            <a:r>
              <a:rPr lang="en-US" dirty="0"/>
              <a:t>Innovation (with a capital “I”)</a:t>
            </a:r>
          </a:p>
          <a:p>
            <a:r>
              <a:rPr lang="en-US" dirty="0"/>
              <a:t>External – </a:t>
            </a:r>
          </a:p>
          <a:p>
            <a:pPr lvl="1"/>
            <a:r>
              <a:rPr lang="en-US" dirty="0"/>
              <a:t>Add VALUE to our members</a:t>
            </a:r>
          </a:p>
          <a:p>
            <a:pPr lvl="1"/>
            <a:r>
              <a:rPr lang="en-US" dirty="0"/>
              <a:t>Separate ourselves from marketplace</a:t>
            </a:r>
          </a:p>
          <a:p>
            <a:pPr lvl="2"/>
            <a:r>
              <a:rPr lang="en-US" dirty="0"/>
              <a:t>Avoid this competitive convergence</a:t>
            </a:r>
          </a:p>
          <a:p>
            <a:pPr lvl="1"/>
            <a:r>
              <a:rPr lang="en-US" dirty="0"/>
              <a:t>We believe we are VERY different from other “similar” consortia</a:t>
            </a:r>
          </a:p>
          <a:p>
            <a:r>
              <a:rPr lang="en-US" dirty="0"/>
              <a:t>Internal – </a:t>
            </a:r>
          </a:p>
          <a:p>
            <a:pPr lvl="1"/>
            <a:r>
              <a:rPr lang="en-US" dirty="0"/>
              <a:t>Establish an Innovation Process to create an advantage for members </a:t>
            </a:r>
          </a:p>
          <a:p>
            <a:pPr lvl="2"/>
            <a:r>
              <a:rPr lang="en-US" dirty="0"/>
              <a:t>e.g., LF&gt;LC&gt;C$F</a:t>
            </a:r>
          </a:p>
          <a:p>
            <a:pPr lvl="1"/>
            <a:r>
              <a:rPr lang="en-US" dirty="0"/>
              <a:t>Act/Launch instead of React/Crawl </a:t>
            </a:r>
          </a:p>
          <a:p>
            <a:pPr lvl="1"/>
            <a:r>
              <a:rPr lang="en-US" dirty="0"/>
              <a:t>Build for scale and the long-term</a:t>
            </a:r>
          </a:p>
          <a:p>
            <a:pPr lvl="2"/>
            <a:r>
              <a:rPr lang="en-US" dirty="0"/>
              <a:t>Local / Regional / National</a:t>
            </a:r>
          </a:p>
        </p:txBody>
      </p:sp>
      <p:sp>
        <p:nvSpPr>
          <p:cNvPr id="4" name="Title 1">
            <a:extLst>
              <a:ext uri="{FF2B5EF4-FFF2-40B4-BE49-F238E27FC236}">
                <a16:creationId xmlns:a16="http://schemas.microsoft.com/office/drawing/2014/main" id="{533D9E69-EC0C-FA4F-AB25-11920890BBC3}"/>
              </a:ext>
            </a:extLst>
          </p:cNvPr>
          <p:cNvSpPr>
            <a:spLocks noGrp="1"/>
          </p:cNvSpPr>
          <p:nvPr>
            <p:ph type="title"/>
          </p:nvPr>
        </p:nvSpPr>
        <p:spPr>
          <a:xfrm>
            <a:off x="244247" y="220786"/>
            <a:ext cx="6692370" cy="455691"/>
          </a:xfrm>
        </p:spPr>
        <p:txBody>
          <a:bodyPr>
            <a:normAutofit/>
          </a:bodyPr>
          <a:lstStyle/>
          <a:p>
            <a:r>
              <a:rPr lang="en-US" b="1" dirty="0">
                <a:solidFill>
                  <a:srgbClr val="002144"/>
                </a:solidFill>
              </a:rPr>
              <a:t>Expanding Our View</a:t>
            </a:r>
          </a:p>
        </p:txBody>
      </p:sp>
      <p:sp>
        <p:nvSpPr>
          <p:cNvPr id="6" name="Line 4">
            <a:extLst>
              <a:ext uri="{FF2B5EF4-FFF2-40B4-BE49-F238E27FC236}">
                <a16:creationId xmlns:a16="http://schemas.microsoft.com/office/drawing/2014/main" id="{ACC248FF-BCAC-6841-BA37-A249A3518285}"/>
              </a:ext>
            </a:extLst>
          </p:cNvPr>
          <p:cNvSpPr>
            <a:spLocks noChangeShapeType="1"/>
          </p:cNvSpPr>
          <p:nvPr/>
        </p:nvSpPr>
        <p:spPr bwMode="auto">
          <a:xfrm flipH="1">
            <a:off x="4688933" y="957035"/>
            <a:ext cx="0" cy="537191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lIns="0" tIns="0" rIns="0" bIns="0"/>
          <a:lstStyle/>
          <a:p>
            <a:endParaRPr lang="en-US"/>
          </a:p>
        </p:txBody>
      </p:sp>
    </p:spTree>
    <p:extLst>
      <p:ext uri="{BB962C8B-B14F-4D97-AF65-F5344CB8AC3E}">
        <p14:creationId xmlns:p14="http://schemas.microsoft.com/office/powerpoint/2010/main" val="8161275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2978</Words>
  <Application>Microsoft Office PowerPoint</Application>
  <PresentationFormat>On-screen Show (4:3)</PresentationFormat>
  <Paragraphs>443</Paragraphs>
  <Slides>61</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ＭＳ Ｐゴシック</vt:lpstr>
      <vt:lpstr>Arial</vt:lpstr>
      <vt:lpstr>Calibri</vt:lpstr>
      <vt:lpstr>Roboto Light</vt:lpstr>
      <vt:lpstr>Roboto Medium</vt:lpstr>
      <vt:lpstr>Roboto Regular</vt:lpstr>
      <vt:lpstr>Wingdings</vt:lpstr>
      <vt:lpstr>Clarity</vt:lpstr>
      <vt:lpstr>Welcome to the Leaders Forum: San Francisco Experiments in Innovation</vt:lpstr>
      <vt:lpstr>Experiments in Innovation</vt:lpstr>
      <vt:lpstr>Experiments in Innovation</vt:lpstr>
      <vt:lpstr>Experiments in Innovation</vt:lpstr>
      <vt:lpstr>Experiments in Innovation</vt:lpstr>
      <vt:lpstr>Mission &gt; Goal &gt; Objective &gt; Strategy&gt;tactics</vt:lpstr>
      <vt:lpstr>PowerPoint Presentation</vt:lpstr>
      <vt:lpstr>PowerPoint Presentation</vt:lpstr>
      <vt:lpstr>Expanding Our View</vt:lpstr>
      <vt:lpstr>PowerPoint Presentation</vt:lpstr>
      <vt:lpstr>PowerPoint Presentation</vt:lpstr>
      <vt:lpstr>The 70/20/10 Rule – Striking the Right Balance</vt:lpstr>
      <vt:lpstr>Highlight of One ”Above the Line" Project</vt:lpstr>
      <vt:lpstr>Catalyst Fund: Recipients and Next Steps</vt:lpstr>
      <vt:lpstr>Mobile Digitization for Rural Archives</vt:lpstr>
      <vt:lpstr>Feasibility study for Copyright Education Center</vt:lpstr>
      <vt:lpstr>Advancing 3D digitization and Metadata Conventions</vt:lpstr>
      <vt:lpstr>Leverage IOT Devices to discover Collections</vt:lpstr>
      <vt:lpstr>A Digital Map of the Historic West End</vt:lpstr>
      <vt:lpstr>Information Literate to Information Fluent</vt:lpstr>
      <vt:lpstr>The Catalyst Fund recipients from the first round in 2017</vt:lpstr>
      <vt:lpstr>Discussion Questions</vt:lpstr>
      <vt:lpstr>PowerPoint Presentation</vt:lpstr>
      <vt:lpstr>Engines of innovation &amp; inclusion: LYRASIS, ASU and GLAMS</vt:lpstr>
      <vt:lpstr>The LYRASIS Pivot</vt:lpstr>
      <vt:lpstr>The LYRASIS Pivot</vt:lpstr>
      <vt:lpstr>Arizona State University’s Pivot</vt:lpstr>
      <vt:lpstr>ASU Charter</vt:lpstr>
      <vt:lpstr>ASU in 1985</vt:lpstr>
      <vt:lpstr>ASU in 2002</vt:lpstr>
      <vt:lpstr>ASU in 2018</vt:lpstr>
      <vt:lpstr>First-Time Freshmen Enrollment</vt:lpstr>
      <vt:lpstr>PowerPoint Presentation</vt:lpstr>
      <vt:lpstr>PowerPoint Presentation</vt:lpstr>
      <vt:lpstr>Innovation and Inclusion</vt:lpstr>
      <vt:lpstr>PowerPoint Presentation</vt:lpstr>
      <vt:lpstr>PowerPoint Presentation</vt:lpstr>
      <vt:lpstr>Inclusion Through Community Archives</vt:lpstr>
      <vt:lpstr>Inclusion and Innovative Organizations</vt:lpstr>
      <vt:lpstr>Engines of Innovation &amp; Inclusion: LYRASIS, ASU and GLAMS</vt:lpstr>
      <vt:lpstr>LUNCH Enjoy!</vt:lpstr>
      <vt:lpstr>Balancing  Innovation &amp; Risk</vt:lpstr>
      <vt:lpstr>It Takes a Village:            A Framework For Evaluating Sustainability</vt:lpstr>
      <vt:lpstr>Working With Members</vt:lpstr>
      <vt:lpstr>It Takes a Village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Facet: Governance – How Are Decisions Made?</vt:lpstr>
      <vt:lpstr>Facet: Technology – Core?</vt:lpstr>
      <vt:lpstr>Facet: Resources – Human and Fiscal</vt:lpstr>
      <vt:lpstr>Facet: Community Engagement – Users  Stakeholders</vt:lpstr>
      <vt:lpstr>PowerPoint Presentation</vt:lpstr>
      <vt:lpstr>PowerPoint Presentation</vt:lpstr>
      <vt:lpstr>PowerPoint Presentation</vt:lpstr>
      <vt:lpstr>3D Digitization  in the Wild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LYRASIS -  Leaders Forum # 21 Richmond Va. March 29 2018</dc:title>
  <dc:creator>Jennifer Bielewski</dc:creator>
  <cp:lastModifiedBy>Jennifer Bielewski</cp:lastModifiedBy>
  <cp:revision>31</cp:revision>
  <dcterms:modified xsi:type="dcterms:W3CDTF">2018-04-11T12:18:36Z</dcterms:modified>
</cp:coreProperties>
</file>